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osefin Sans" pitchFamily="2" charset="0"/>
      <p:regular r:id="rId15"/>
      <p:bold r:id="rId16"/>
      <p:italic r:id="rId17"/>
      <p:boldItalic r:id="rId18"/>
    </p:embeddedFont>
    <p:embeddedFont>
      <p:font typeface="Kanit" panose="020B0604020202020204" charset="-3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93A1A1"/>
    <a:srgbClr val="FDCB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2006-2018 </a:t>
            </a:r>
            <a:r>
              <a:rPr lang="en-US" sz="1000" dirty="0" err="1">
                <a:solidFill>
                  <a:srgbClr val="93A1A1"/>
                </a:solidFill>
              </a:rPr>
              <a:t>Inflectra</a:t>
            </a:r>
            <a:r>
              <a:rPr lang="en-US" sz="1000" dirty="0">
                <a:solidFill>
                  <a:srgbClr val="93A1A1"/>
                </a:solidFill>
              </a:rPr>
              <a:t>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ADC6A3-658E-4F04-BE87-0252F112E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+ Quality Management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B92111E-09E7-454B-9BEA-530F41BA1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SpiraTest adds Testing Capabilities to Jira</a:t>
            </a:r>
          </a:p>
        </p:txBody>
      </p:sp>
      <p:pic>
        <p:nvPicPr>
          <p:cNvPr id="1026" name="Picture 2" descr="Image result for oat solutions logo">
            <a:extLst>
              <a:ext uri="{FF2B5EF4-FFF2-40B4-BE49-F238E27FC236}">
                <a16:creationId xmlns:a16="http://schemas.microsoft.com/office/drawing/2014/main" id="{9E6B7580-0AC3-4AE2-8DA8-5B8B8FA1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5" y="5617578"/>
            <a:ext cx="3810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CBF69-E90B-4EF1-85EA-80691E252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5" y="496538"/>
            <a:ext cx="3514959" cy="1509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DBC19-F070-446B-90C0-E143F0ABC753}"/>
              </a:ext>
            </a:extLst>
          </p:cNvPr>
          <p:cNvSpPr txBox="1"/>
          <p:nvPr/>
        </p:nvSpPr>
        <p:spPr>
          <a:xfrm>
            <a:off x="5468645" y="614531"/>
            <a:ext cx="1455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357156-1518-407C-881F-EF63DA921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06" y="614531"/>
            <a:ext cx="2593358" cy="10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Customers use SpiraTest + Jira?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Their developers use Jira to manage issues</a:t>
            </a:r>
          </a:p>
          <a:p>
            <a:r>
              <a:rPr lang="en-US" dirty="0"/>
              <a:t>They use Jira Agile to manage user stories</a:t>
            </a:r>
          </a:p>
          <a:p>
            <a:r>
              <a:rPr lang="en-US" dirty="0"/>
              <a:t>In Agile, testing and quality is integral</a:t>
            </a:r>
          </a:p>
          <a:p>
            <a:r>
              <a:rPr lang="en-US" dirty="0"/>
              <a:t>Adding SpiraTest gives you integrated test management for Jira</a:t>
            </a:r>
          </a:p>
          <a:p>
            <a:r>
              <a:rPr lang="en-US" dirty="0"/>
              <a:t>Licensing is affordable and easy to deploy and integrate</a:t>
            </a:r>
          </a:p>
          <a:p>
            <a:pPr lvl="1"/>
            <a:r>
              <a:rPr lang="en-US" dirty="0"/>
              <a:t>No need to license all Jira users in SpiraTest, and vice-versa</a:t>
            </a:r>
          </a:p>
        </p:txBody>
      </p:sp>
    </p:spTree>
    <p:extLst>
      <p:ext uri="{BB962C8B-B14F-4D97-AF65-F5344CB8AC3E}">
        <p14:creationId xmlns:p14="http://schemas.microsoft.com/office/powerpoint/2010/main" val="90073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FA02-3EEB-4621-9702-8838C486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Data-Synchronization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752E4-AC44-4ECD-AABC-B59453504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6144"/>
            <a:ext cx="10143478" cy="23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FA02-3EEB-4621-9702-8838C486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User Stories Synchronized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929FF-F3A5-41CE-ACC3-449302EDC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1582545"/>
            <a:ext cx="5424156" cy="2669859"/>
          </a:xfrm>
          <a:prstGeom prst="rect">
            <a:avLst/>
          </a:prstGeom>
          <a:ln>
            <a:solidFill>
              <a:srgbClr val="93A1A1"/>
            </a:solidFill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0FF5CC-53D3-4D56-837C-E1CBEECCA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382268"/>
              </p:ext>
            </p:extLst>
          </p:nvPr>
        </p:nvGraphicFramePr>
        <p:xfrm>
          <a:off x="4204995" y="2359750"/>
          <a:ext cx="74041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14730120" imgH="6729840" progId="">
                  <p:embed/>
                </p:oleObj>
              </mc:Choice>
              <mc:Fallback>
                <p:oleObj r:id="rId4" imgW="14730120" imgH="672984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602B5B7-2CC1-4E28-964B-B1D3DFDE7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4995" y="2359750"/>
                        <a:ext cx="7404100" cy="3378200"/>
                      </a:xfrm>
                      <a:prstGeom prst="rect">
                        <a:avLst/>
                      </a:prstGeom>
                      <a:ln>
                        <a:solidFill>
                          <a:srgbClr val="93A1A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Bent-Up 7">
            <a:extLst>
              <a:ext uri="{FF2B5EF4-FFF2-40B4-BE49-F238E27FC236}">
                <a16:creationId xmlns:a16="http://schemas.microsoft.com/office/drawing/2014/main" id="{0580331E-B4C2-42B9-9762-8D0A6ED35A96}"/>
              </a:ext>
            </a:extLst>
          </p:cNvPr>
          <p:cNvSpPr/>
          <p:nvPr/>
        </p:nvSpPr>
        <p:spPr>
          <a:xfrm flipV="1">
            <a:off x="6409678" y="1784412"/>
            <a:ext cx="843378" cy="417250"/>
          </a:xfrm>
          <a:prstGeom prst="bentUpArrow">
            <a:avLst/>
          </a:prstGeom>
          <a:noFill/>
          <a:ln w="38100">
            <a:solidFill>
              <a:srgbClr val="FDC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A826F1B7-2E92-4B15-922C-2770DF200961}"/>
              </a:ext>
            </a:extLst>
          </p:cNvPr>
          <p:cNvSpPr/>
          <p:nvPr/>
        </p:nvSpPr>
        <p:spPr>
          <a:xfrm rot="10800000" flipV="1">
            <a:off x="2797946" y="4577927"/>
            <a:ext cx="843378" cy="417250"/>
          </a:xfrm>
          <a:prstGeom prst="bentUpArrow">
            <a:avLst/>
          </a:prstGeom>
          <a:noFill/>
          <a:ln w="38100">
            <a:solidFill>
              <a:srgbClr val="FDC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FA02-3EEB-4621-9702-8838C486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 Integrated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D2C8A-EB7E-4042-84E6-08B53351E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3" y="1743587"/>
            <a:ext cx="8565951" cy="4364251"/>
          </a:xfrm>
          <a:prstGeom prst="rect">
            <a:avLst/>
          </a:prstGeom>
          <a:ln>
            <a:solidFill>
              <a:srgbClr val="586E75"/>
            </a:solidFill>
          </a:ln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9FB4D7B-B7A7-497C-8932-BDDD47D07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14673"/>
              </p:ext>
            </p:extLst>
          </p:nvPr>
        </p:nvGraphicFramePr>
        <p:xfrm>
          <a:off x="3485210" y="1562468"/>
          <a:ext cx="7221260" cy="355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24037920" imgH="11860200" progId="">
                  <p:embed/>
                </p:oleObj>
              </mc:Choice>
              <mc:Fallback>
                <p:oleObj r:id="rId4" imgW="24037920" imgH="11860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5210" y="1562468"/>
                        <a:ext cx="7221260" cy="3555607"/>
                      </a:xfrm>
                      <a:prstGeom prst="rect">
                        <a:avLst/>
                      </a:prstGeom>
                      <a:ln>
                        <a:solidFill>
                          <a:srgbClr val="586E7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21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FA02-3EEB-4621-9702-8838C486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SpiraTest Marketplace Add-On for Jira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16C3D5F-E3E3-41EA-AFCB-8D393D945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74709"/>
              </p:ext>
            </p:extLst>
          </p:nvPr>
        </p:nvGraphicFramePr>
        <p:xfrm>
          <a:off x="1525264" y="1532711"/>
          <a:ext cx="8213540" cy="465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20012400" imgH="11377440" progId="">
                  <p:embed/>
                </p:oleObj>
              </mc:Choice>
              <mc:Fallback>
                <p:oleObj r:id="rId3" imgW="20012400" imgH="11377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264" y="1532711"/>
                        <a:ext cx="8213540" cy="4658658"/>
                      </a:xfrm>
                      <a:prstGeom prst="rect">
                        <a:avLst/>
                      </a:prstGeom>
                      <a:ln>
                        <a:solidFill>
                          <a:srgbClr val="586E7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73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977359-F50F-40EE-967C-D12511683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8FA73E-C8C2-4462-A27E-826B9081D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7473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25</TotalTime>
  <Words>88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Kanit</vt:lpstr>
      <vt:lpstr>Arial</vt:lpstr>
      <vt:lpstr>Wingdings</vt:lpstr>
      <vt:lpstr>Josefin Sans</vt:lpstr>
      <vt:lpstr>Calibri</vt:lpstr>
      <vt:lpstr>Inflectra content</vt:lpstr>
      <vt:lpstr>Inflectra titles</vt:lpstr>
      <vt:lpstr>+ Quality Management</vt:lpstr>
      <vt:lpstr>Why Customers use SpiraTest + Jira?</vt:lpstr>
      <vt:lpstr>Bi-directional Data-Synchronization</vt:lpstr>
      <vt:lpstr>Issues and User Stories Synchronized</vt:lpstr>
      <vt:lpstr>Quality Management Integrated</vt:lpstr>
      <vt:lpstr>SpiraTest Marketplace Add-On for Jira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6</cp:revision>
  <cp:lastPrinted>2017-03-07T16:58:37Z</cp:lastPrinted>
  <dcterms:created xsi:type="dcterms:W3CDTF">2018-09-26T00:57:58Z</dcterms:created>
  <dcterms:modified xsi:type="dcterms:W3CDTF">2018-09-26T01:23:32Z</dcterms:modified>
</cp:coreProperties>
</file>