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92" r:id="rId2"/>
  </p:sldMasterIdLst>
  <p:notesMasterIdLst>
    <p:notesMasterId r:id="rId38"/>
  </p:notesMasterIdLst>
  <p:sldIdLst>
    <p:sldId id="256" r:id="rId3"/>
    <p:sldId id="287" r:id="rId4"/>
    <p:sldId id="257" r:id="rId5"/>
    <p:sldId id="260" r:id="rId6"/>
    <p:sldId id="306" r:id="rId7"/>
    <p:sldId id="33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307" r:id="rId16"/>
    <p:sldId id="296" r:id="rId17"/>
    <p:sldId id="337" r:id="rId18"/>
    <p:sldId id="309" r:id="rId19"/>
    <p:sldId id="299" r:id="rId20"/>
    <p:sldId id="300" r:id="rId21"/>
    <p:sldId id="279" r:id="rId22"/>
    <p:sldId id="301" r:id="rId23"/>
    <p:sldId id="302" r:id="rId24"/>
    <p:sldId id="303" r:id="rId25"/>
    <p:sldId id="310" r:id="rId26"/>
    <p:sldId id="304" r:id="rId27"/>
    <p:sldId id="312" r:id="rId28"/>
    <p:sldId id="313" r:id="rId29"/>
    <p:sldId id="336" r:id="rId30"/>
    <p:sldId id="308" r:id="rId31"/>
    <p:sldId id="297" r:id="rId32"/>
    <p:sldId id="298" r:id="rId33"/>
    <p:sldId id="283" r:id="rId34"/>
    <p:sldId id="311" r:id="rId35"/>
    <p:sldId id="258" r:id="rId36"/>
    <p:sldId id="259" r:id="rId37"/>
  </p:sldIdLst>
  <p:sldSz cx="12192000" cy="6858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Josefin Sans" pitchFamily="2" charset="0"/>
      <p:regular r:id="rId43"/>
      <p:bold r:id="rId44"/>
      <p:italic r:id="rId45"/>
      <p:boldItalic r:id="rId46"/>
    </p:embeddedFont>
    <p:embeddedFont>
      <p:font typeface="Kanit" panose="020B0604020202020204" charset="-34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 Sandman" initials="AS" lastIdx="7" clrIdx="0">
    <p:extLst>
      <p:ext uri="{19B8F6BF-5375-455C-9EA6-DF929625EA0E}">
        <p15:presenceInfo xmlns:p15="http://schemas.microsoft.com/office/powerpoint/2012/main" userId="efe20e495f6f87e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6E75"/>
    <a:srgbClr val="FDCB26"/>
    <a:srgbClr val="93A1A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6357" autoAdjust="0"/>
  </p:normalViewPr>
  <p:slideViewPr>
    <p:cSldViewPr snapToGrid="0">
      <p:cViewPr varScale="1">
        <p:scale>
          <a:sx n="87" d="100"/>
          <a:sy n="87" d="100"/>
        </p:scale>
        <p:origin x="43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3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6.xml"/><Relationship Id="rId51" Type="http://schemas.openxmlformats.org/officeDocument/2006/relationships/commentAuthors" Target="commentAuthors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58EEC-8263-439B-8673-DDEFCBAD3A93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4103B-8296-4801-B849-D9F9F8D68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w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w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.w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.w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.w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.w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.w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.w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.w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147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1274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40BFE7-216F-4BD5-BAA5-3D72B2900E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73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640DFFB-1C04-4D4F-9719-6D97281D4802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11099749"/>
              </p:ext>
            </p:extLst>
          </p:nvPr>
        </p:nvGraphicFramePr>
        <p:xfrm>
          <a:off x="9214338" y="6251867"/>
          <a:ext cx="2845778" cy="45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r:id="rId3" imgW="3961800" imgH="634680" progId="">
                  <p:embed/>
                </p:oleObj>
              </mc:Choice>
              <mc:Fallback>
                <p:oleObj r:id="rId3" imgW="3961800" imgH="634680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3C68CF8-C06B-42B0-B984-786E42F7A3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14338" y="6251867"/>
                        <a:ext cx="2845778" cy="456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9364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2787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445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AFE4A0A-21A1-46D8-8735-25B1AB12EE39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11099749"/>
              </p:ext>
            </p:extLst>
          </p:nvPr>
        </p:nvGraphicFramePr>
        <p:xfrm>
          <a:off x="9214338" y="6251867"/>
          <a:ext cx="2845778" cy="45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r:id="rId3" imgW="3961800" imgH="634680" progId="">
                  <p:embed/>
                </p:oleObj>
              </mc:Choice>
              <mc:Fallback>
                <p:oleObj r:id="rId3" imgW="3961800" imgH="634680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3C68CF8-C06B-42B0-B984-786E42F7A3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14338" y="6251867"/>
                        <a:ext cx="2845778" cy="456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4259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9249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631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A0975AD-E2A1-4B68-B9A8-5651BEE7DBDF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11099749"/>
              </p:ext>
            </p:extLst>
          </p:nvPr>
        </p:nvGraphicFramePr>
        <p:xfrm>
          <a:off x="9214338" y="6251867"/>
          <a:ext cx="2845778" cy="45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r:id="rId3" imgW="3961800" imgH="634680" progId="">
                  <p:embed/>
                </p:oleObj>
              </mc:Choice>
              <mc:Fallback>
                <p:oleObj r:id="rId3" imgW="3961800" imgH="634680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3C68CF8-C06B-42B0-B984-786E42F7A3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14338" y="6251867"/>
                        <a:ext cx="2845778" cy="456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7944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604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7663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7989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CE89BC-A3C1-4465-A2DF-152EB92895EF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9F2E897-44F7-4350-8F61-F3918352E9EF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11099749"/>
              </p:ext>
            </p:extLst>
          </p:nvPr>
        </p:nvGraphicFramePr>
        <p:xfrm>
          <a:off x="9214338" y="6251867"/>
          <a:ext cx="2845778" cy="45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r:id="rId3" imgW="3961800" imgH="634680" progId="">
                  <p:embed/>
                </p:oleObj>
              </mc:Choice>
              <mc:Fallback>
                <p:oleObj r:id="rId3" imgW="3961800" imgH="634680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3C68CF8-C06B-42B0-B984-786E42F7A3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14338" y="6251867"/>
                        <a:ext cx="2845778" cy="456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1887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6024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8399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DCF253-9C6A-4026-8868-C8244144D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98655D-E3E0-438C-A34B-8D421B0209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399E9C-9465-434B-A7D7-AE3BDE41EF9F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573208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3544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43617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79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3C68CF8-C06B-42B0-B984-786E42F7A3A1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192976612"/>
              </p:ext>
            </p:extLst>
          </p:nvPr>
        </p:nvGraphicFramePr>
        <p:xfrm>
          <a:off x="9214338" y="6251867"/>
          <a:ext cx="2845778" cy="45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3" imgW="3961800" imgH="634680" progId="">
                  <p:embed/>
                </p:oleObj>
              </mc:Choice>
              <mc:Fallback>
                <p:oleObj r:id="rId3" imgW="3961800" imgH="6346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14338" y="6251867"/>
                        <a:ext cx="2845778" cy="456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2321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232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A3F84F7-9D84-404A-824D-6472C9740DEE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11099749"/>
              </p:ext>
            </p:extLst>
          </p:nvPr>
        </p:nvGraphicFramePr>
        <p:xfrm>
          <a:off x="9214338" y="6251867"/>
          <a:ext cx="2845778" cy="45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r:id="rId3" imgW="3961800" imgH="634680" progId="">
                  <p:embed/>
                </p:oleObj>
              </mc:Choice>
              <mc:Fallback>
                <p:oleObj r:id="rId3" imgW="3961800" imgH="634680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3C68CF8-C06B-42B0-B984-786E42F7A3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14338" y="6251867"/>
                        <a:ext cx="2845778" cy="456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237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74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C8C246B-CEF6-4227-BDA5-4C6BEE107EBA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11099749"/>
              </p:ext>
            </p:extLst>
          </p:nvPr>
        </p:nvGraphicFramePr>
        <p:xfrm>
          <a:off x="9214338" y="6251867"/>
          <a:ext cx="2845778" cy="45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r:id="rId3" imgW="3961800" imgH="634680" progId="">
                  <p:embed/>
                </p:oleObj>
              </mc:Choice>
              <mc:Fallback>
                <p:oleObj r:id="rId3" imgW="3961800" imgH="634680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3C68CF8-C06B-42B0-B984-786E42F7A3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14338" y="6251867"/>
                        <a:ext cx="2845778" cy="456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7377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1378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8860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6B9B22D-B23A-4BAC-BA23-E02DC433D5F9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11099749"/>
              </p:ext>
            </p:extLst>
          </p:nvPr>
        </p:nvGraphicFramePr>
        <p:xfrm>
          <a:off x="9214338" y="6251867"/>
          <a:ext cx="2845778" cy="45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r:id="rId3" imgW="3961800" imgH="634680" progId="">
                  <p:embed/>
                </p:oleObj>
              </mc:Choice>
              <mc:Fallback>
                <p:oleObj r:id="rId3" imgW="3961800" imgH="634680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3C68CF8-C06B-42B0-B984-786E42F7A3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14338" y="6251867"/>
                        <a:ext cx="2845778" cy="456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839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4201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708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7C571C8-6DA2-4DE4-870B-77EE8C7AD8FE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11099749"/>
              </p:ext>
            </p:extLst>
          </p:nvPr>
        </p:nvGraphicFramePr>
        <p:xfrm>
          <a:off x="9214338" y="6251867"/>
          <a:ext cx="2845778" cy="45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r:id="rId3" imgW="3961800" imgH="634680" progId="">
                  <p:embed/>
                </p:oleObj>
              </mc:Choice>
              <mc:Fallback>
                <p:oleObj r:id="rId3" imgW="3961800" imgH="634680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3C68CF8-C06B-42B0-B984-786E42F7A3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14338" y="6251867"/>
                        <a:ext cx="2845778" cy="456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8083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F861A97-C34B-4477-BA33-583DB3406EBC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11099749"/>
              </p:ext>
            </p:extLst>
          </p:nvPr>
        </p:nvGraphicFramePr>
        <p:xfrm>
          <a:off x="9214338" y="6251867"/>
          <a:ext cx="2845778" cy="45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r:id="rId3" imgW="3961800" imgH="634680" progId="">
                  <p:embed/>
                </p:oleObj>
              </mc:Choice>
              <mc:Fallback>
                <p:oleObj r:id="rId3" imgW="3961800" imgH="634680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3C68CF8-C06B-42B0-B984-786E42F7A3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14338" y="6251867"/>
                        <a:ext cx="2845778" cy="456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6257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89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44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D931940-EDA5-4613-9979-9390D14930E3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11099749"/>
              </p:ext>
            </p:extLst>
          </p:nvPr>
        </p:nvGraphicFramePr>
        <p:xfrm>
          <a:off x="9214338" y="6251867"/>
          <a:ext cx="2845778" cy="45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r:id="rId3" imgW="3961800" imgH="634680" progId="">
                  <p:embed/>
                </p:oleObj>
              </mc:Choice>
              <mc:Fallback>
                <p:oleObj r:id="rId3" imgW="3961800" imgH="634680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3C68CF8-C06B-42B0-B984-786E42F7A3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14338" y="6251867"/>
                        <a:ext cx="2845778" cy="456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2953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8378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1331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324876-EC72-4CE9-9481-340E0EFD25D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23FA0D1-EEE5-4B2F-BDAD-2869025E2385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11099749"/>
              </p:ext>
            </p:extLst>
          </p:nvPr>
        </p:nvGraphicFramePr>
        <p:xfrm>
          <a:off x="9214338" y="6251867"/>
          <a:ext cx="2845778" cy="45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r:id="rId3" imgW="3961800" imgH="634680" progId="">
                  <p:embed/>
                </p:oleObj>
              </mc:Choice>
              <mc:Fallback>
                <p:oleObj r:id="rId3" imgW="3961800" imgH="634680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3C68CF8-C06B-42B0-B984-786E42F7A3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14338" y="6251867"/>
                        <a:ext cx="2845778" cy="456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7192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F29F9C-7538-46C5-9B3E-2EA73F61640A}"/>
              </a:ext>
            </a:extLst>
          </p:cNvPr>
          <p:cNvSpPr txBox="1"/>
          <p:nvPr userDrawn="1"/>
        </p:nvSpPr>
        <p:spPr>
          <a:xfrm>
            <a:off x="838200" y="6396335"/>
            <a:ext cx="6827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792D4-7F8A-4118-98CD-7F56A285D539}" type="slidenum">
              <a:rPr lang="en-US" sz="1200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dirty="0">
                <a:solidFill>
                  <a:srgbClr val="93A1A1"/>
                </a:solidFill>
              </a:rPr>
              <a:t>  |  </a:t>
            </a:r>
            <a:fld id="{AEFFB1E4-9BDB-4B08-8D8D-2B25DF1C9305}" type="datetime1">
              <a:rPr lang="en-US" sz="1000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6/18/2018</a:t>
            </a:fld>
            <a:r>
              <a:rPr lang="en-US" sz="1000" dirty="0"/>
              <a:t>  </a:t>
            </a:r>
            <a:r>
              <a:rPr lang="en-US" sz="1000" dirty="0">
                <a:solidFill>
                  <a:srgbClr val="93A1A1"/>
                </a:solidFill>
              </a:rPr>
              <a:t>  QA Geek Week Conference | June 2018</a:t>
            </a:r>
            <a:endParaRPr lang="en-US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477B67-E4F3-4F45-BB99-6EC49228EDD0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177" y="6274093"/>
            <a:ext cx="2242038" cy="49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5" r:id="rId2"/>
    <p:sldLayoutId id="2147483716" r:id="rId3"/>
    <p:sldLayoutId id="2147483673" r:id="rId4"/>
    <p:sldLayoutId id="2147483660" r:id="rId5"/>
    <p:sldLayoutId id="2147483709" r:id="rId6"/>
    <p:sldLayoutId id="2147483652" r:id="rId7"/>
    <p:sldLayoutId id="2147483674" r:id="rId8"/>
    <p:sldLayoutId id="2147483663" r:id="rId9"/>
    <p:sldLayoutId id="2147483653" r:id="rId10"/>
    <p:sldLayoutId id="2147483675" r:id="rId11"/>
    <p:sldLayoutId id="2147483710" r:id="rId12"/>
    <p:sldLayoutId id="2147483656" r:id="rId13"/>
    <p:sldLayoutId id="2147483676" r:id="rId14"/>
    <p:sldLayoutId id="2147483711" r:id="rId15"/>
    <p:sldLayoutId id="2147483657" r:id="rId16"/>
    <p:sldLayoutId id="2147483677" r:id="rId17"/>
    <p:sldLayoutId id="2147483712" r:id="rId18"/>
    <p:sldLayoutId id="2147483658" r:id="rId19"/>
    <p:sldLayoutId id="2147483678" r:id="rId20"/>
    <p:sldLayoutId id="2147483713" r:id="rId21"/>
    <p:sldLayoutId id="2147483659" r:id="rId22"/>
    <p:sldLayoutId id="2147483679" r:id="rId23"/>
    <p:sldLayoutId id="2147483714" r:id="rId24"/>
    <p:sldLayoutId id="2147483719" r:id="rId2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C23B726-209D-4554-B472-76CF768A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498183-2849-4ACD-A774-3B0DF4A2E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8599E3-2C07-4B01-8513-F5B443F8D00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177" y="6274093"/>
            <a:ext cx="2242038" cy="49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5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0" r:id="rId2"/>
    <p:sldLayoutId id="2147483701" r:id="rId3"/>
    <p:sldLayoutId id="2147483695" r:id="rId4"/>
    <p:sldLayoutId id="2147483704" r:id="rId5"/>
    <p:sldLayoutId id="2147483703" r:id="rId6"/>
    <p:sldLayoutId id="2147483654" r:id="rId7"/>
    <p:sldLayoutId id="2147483705" r:id="rId8"/>
    <p:sldLayoutId id="2147483706" r:id="rId9"/>
    <p:sldLayoutId id="2147483699" r:id="rId10"/>
    <p:sldLayoutId id="2147483707" r:id="rId11"/>
    <p:sldLayoutId id="2147483708" r:id="rId12"/>
    <p:sldLayoutId id="214748371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1A74EE-8D2C-40DA-AB3B-DDA32DFCA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9185" y="1122363"/>
            <a:ext cx="9460523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Real Testing Scenario Strategy: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DCB26"/>
                </a:solidFill>
              </a:rPr>
              <a:t>Bringing this all together – Success!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23ACFFC-C9EF-4C25-9556-7B08FE849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95833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Presented by</a:t>
            </a:r>
          </a:p>
          <a:p>
            <a:r>
              <a:rPr lang="en-US" dirty="0"/>
              <a:t>Adam Sandman</a:t>
            </a:r>
          </a:p>
          <a:p>
            <a:r>
              <a:rPr lang="en-US" dirty="0"/>
              <a:t>Inflectra Corporation</a:t>
            </a:r>
          </a:p>
          <a:p>
            <a:r>
              <a:rPr lang="en-US" dirty="0"/>
              <a:t>QA Geek Week | </a:t>
            </a:r>
            <a:r>
              <a:rPr lang="en-US" dirty="0" err="1"/>
              <a:t>Hertzliya</a:t>
            </a:r>
            <a:r>
              <a:rPr lang="en-US" dirty="0"/>
              <a:t>, Israel, 2018</a:t>
            </a:r>
          </a:p>
        </p:txBody>
      </p:sp>
    </p:spTree>
    <p:extLst>
      <p:ext uri="{BB962C8B-B14F-4D97-AF65-F5344CB8AC3E}">
        <p14:creationId xmlns:p14="http://schemas.microsoft.com/office/powerpoint/2010/main" val="2674092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9C97C-335D-40FF-B611-ADFB6D0B1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Now What’s Our Test &amp; Dev. Strategy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1B41D4-8226-4779-B071-8018029A35BE}"/>
              </a:ext>
            </a:extLst>
          </p:cNvPr>
          <p:cNvSpPr/>
          <p:nvPr/>
        </p:nvSpPr>
        <p:spPr>
          <a:xfrm>
            <a:off x="2196751" y="3251389"/>
            <a:ext cx="2514600" cy="249994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>
                <a:solidFill>
                  <a:srgbClr val="586E75"/>
                </a:solidFill>
              </a:rPr>
              <a:t>Source Code Mgt.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53819C-5731-4C09-AE2C-195F50C78295}"/>
              </a:ext>
            </a:extLst>
          </p:cNvPr>
          <p:cNvSpPr/>
          <p:nvPr/>
        </p:nvSpPr>
        <p:spPr>
          <a:xfrm>
            <a:off x="2123482" y="1772817"/>
            <a:ext cx="2587869" cy="854319"/>
          </a:xfrm>
          <a:prstGeom prst="rect">
            <a:avLst/>
          </a:prstGeom>
          <a:solidFill>
            <a:srgbClr val="FFE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86E75"/>
                </a:solidFill>
              </a:rPr>
              <a:t>Requirements, User Stories, etc.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F45580-6DEE-44F2-A456-3D063097657F}"/>
              </a:ext>
            </a:extLst>
          </p:cNvPr>
          <p:cNvSpPr/>
          <p:nvPr/>
        </p:nvSpPr>
        <p:spPr>
          <a:xfrm>
            <a:off x="2425352" y="3465335"/>
            <a:ext cx="2133600" cy="7620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86E75"/>
                </a:solidFill>
              </a:rPr>
              <a:t>Subversion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4D0814-9FF1-4213-94D2-0313BB595C21}"/>
              </a:ext>
            </a:extLst>
          </p:cNvPr>
          <p:cNvSpPr/>
          <p:nvPr/>
        </p:nvSpPr>
        <p:spPr>
          <a:xfrm>
            <a:off x="2425352" y="4441281"/>
            <a:ext cx="2133601" cy="7620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586E75"/>
                </a:solidFill>
              </a:rPr>
              <a:t>Git</a:t>
            </a:r>
            <a:endParaRPr lang="en-US" dirty="0">
              <a:solidFill>
                <a:srgbClr val="586E75"/>
              </a:solidFill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87947EFD-368E-44AB-A00A-B2A8D0C70FAA}"/>
              </a:ext>
            </a:extLst>
          </p:cNvPr>
          <p:cNvSpPr/>
          <p:nvPr/>
        </p:nvSpPr>
        <p:spPr>
          <a:xfrm>
            <a:off x="3263551" y="2703335"/>
            <a:ext cx="304800" cy="457200"/>
          </a:xfrm>
          <a:prstGeom prst="downArrow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86E75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4F311D-9124-4E41-9B4C-C8AA34B3C87C}"/>
              </a:ext>
            </a:extLst>
          </p:cNvPr>
          <p:cNvSpPr/>
          <p:nvPr/>
        </p:nvSpPr>
        <p:spPr>
          <a:xfrm>
            <a:off x="5432321" y="4318189"/>
            <a:ext cx="1946031" cy="143314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86E75"/>
                </a:solidFill>
              </a:rPr>
              <a:t>Continuous Integration</a:t>
            </a:r>
          </a:p>
          <a:p>
            <a:pPr algn="ctr"/>
            <a:r>
              <a:rPr lang="en-US" dirty="0">
                <a:solidFill>
                  <a:srgbClr val="586E75"/>
                </a:solidFill>
              </a:rPr>
              <a:t>(Jenkins)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2D0251-335C-49C2-AA91-9AB7321F0386}"/>
              </a:ext>
            </a:extLst>
          </p:cNvPr>
          <p:cNvSpPr/>
          <p:nvPr/>
        </p:nvSpPr>
        <p:spPr>
          <a:xfrm>
            <a:off x="5432320" y="3251389"/>
            <a:ext cx="1946031" cy="88509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86E75"/>
                </a:solidFill>
              </a:rPr>
              <a:t>Automated</a:t>
            </a:r>
          </a:p>
          <a:p>
            <a:pPr algn="ctr"/>
            <a:r>
              <a:rPr lang="en-US" dirty="0">
                <a:solidFill>
                  <a:srgbClr val="586E75"/>
                </a:solidFill>
              </a:rPr>
              <a:t>Tests (Checks)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74F13DA-F4B4-4513-832F-580B423383DD}"/>
              </a:ext>
            </a:extLst>
          </p:cNvPr>
          <p:cNvSpPr/>
          <p:nvPr/>
        </p:nvSpPr>
        <p:spPr>
          <a:xfrm>
            <a:off x="4787551" y="4989335"/>
            <a:ext cx="609600" cy="213946"/>
          </a:xfrm>
          <a:prstGeom prst="rightArrow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86E75"/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F92C81B-E63B-4812-B974-CEB667EBBFDC}"/>
              </a:ext>
            </a:extLst>
          </p:cNvPr>
          <p:cNvSpPr/>
          <p:nvPr/>
        </p:nvSpPr>
        <p:spPr>
          <a:xfrm>
            <a:off x="7530751" y="4951235"/>
            <a:ext cx="609600" cy="213946"/>
          </a:xfrm>
          <a:prstGeom prst="rightArrow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86E75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67D266-F474-4303-BB68-9141968898B5}"/>
              </a:ext>
            </a:extLst>
          </p:cNvPr>
          <p:cNvSpPr/>
          <p:nvPr/>
        </p:nvSpPr>
        <p:spPr>
          <a:xfrm>
            <a:off x="8175521" y="3242597"/>
            <a:ext cx="1946031" cy="143314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86E75"/>
                </a:solidFill>
              </a:rPr>
              <a:t>Test Environments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7CBFF6C-8F43-4CC1-B2E7-562D914F6D26}"/>
              </a:ext>
            </a:extLst>
          </p:cNvPr>
          <p:cNvSpPr/>
          <p:nvPr/>
        </p:nvSpPr>
        <p:spPr>
          <a:xfrm>
            <a:off x="4787551" y="2108389"/>
            <a:ext cx="609600" cy="213946"/>
          </a:xfrm>
          <a:prstGeom prst="rightArrow">
            <a:avLst/>
          </a:prstGeom>
          <a:solidFill>
            <a:srgbClr val="FFE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86E75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73C568-B0F9-4075-8E53-41E679545861}"/>
              </a:ext>
            </a:extLst>
          </p:cNvPr>
          <p:cNvSpPr/>
          <p:nvPr/>
        </p:nvSpPr>
        <p:spPr>
          <a:xfrm>
            <a:off x="5417666" y="1772816"/>
            <a:ext cx="1946031" cy="885092"/>
          </a:xfrm>
          <a:prstGeom prst="rect">
            <a:avLst/>
          </a:prstGeom>
          <a:solidFill>
            <a:srgbClr val="FFE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86E75"/>
                </a:solidFill>
              </a:rPr>
              <a:t>Acceptance</a:t>
            </a:r>
          </a:p>
          <a:p>
            <a:pPr algn="ctr"/>
            <a:r>
              <a:rPr lang="en-US" dirty="0">
                <a:solidFill>
                  <a:srgbClr val="586E75"/>
                </a:solidFill>
              </a:rPr>
              <a:t>Tests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6F4401B5-92F4-416E-861B-E6E19EF1C7D0}"/>
              </a:ext>
            </a:extLst>
          </p:cNvPr>
          <p:cNvSpPr/>
          <p:nvPr/>
        </p:nvSpPr>
        <p:spPr>
          <a:xfrm>
            <a:off x="6235351" y="2748762"/>
            <a:ext cx="304800" cy="457200"/>
          </a:xfrm>
          <a:prstGeom prst="downArrow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86E75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E7CC2C-DE99-4624-9302-F47D489E9415}"/>
              </a:ext>
            </a:extLst>
          </p:cNvPr>
          <p:cNvSpPr/>
          <p:nvPr/>
        </p:nvSpPr>
        <p:spPr>
          <a:xfrm>
            <a:off x="8175521" y="4866243"/>
            <a:ext cx="1946031" cy="88509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86E75"/>
                </a:solidFill>
              </a:rPr>
              <a:t>Installation</a:t>
            </a:r>
          </a:p>
          <a:p>
            <a:pPr algn="ctr"/>
            <a:r>
              <a:rPr lang="en-US" dirty="0">
                <a:solidFill>
                  <a:srgbClr val="586E75"/>
                </a:solidFill>
              </a:rPr>
              <a:t>Process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61E1EC-9289-4D2A-B4FA-DCE87ED27366}"/>
              </a:ext>
            </a:extLst>
          </p:cNvPr>
          <p:cNvSpPr/>
          <p:nvPr/>
        </p:nvSpPr>
        <p:spPr>
          <a:xfrm>
            <a:off x="8172590" y="1772816"/>
            <a:ext cx="1946031" cy="885092"/>
          </a:xfrm>
          <a:prstGeom prst="rect">
            <a:avLst/>
          </a:prstGeom>
          <a:solidFill>
            <a:srgbClr val="FFE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86E75"/>
                </a:solidFill>
              </a:rPr>
              <a:t>Exploratory</a:t>
            </a:r>
          </a:p>
          <a:p>
            <a:pPr algn="ctr"/>
            <a:r>
              <a:rPr lang="en-US" dirty="0">
                <a:solidFill>
                  <a:srgbClr val="586E75"/>
                </a:solidFill>
              </a:rPr>
              <a:t>Testing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B25EE3E-456E-464B-961F-AB30F0189C29}"/>
              </a:ext>
            </a:extLst>
          </p:cNvPr>
          <p:cNvSpPr/>
          <p:nvPr/>
        </p:nvSpPr>
        <p:spPr>
          <a:xfrm>
            <a:off x="7460411" y="2101062"/>
            <a:ext cx="609600" cy="213946"/>
          </a:xfrm>
          <a:prstGeom prst="rightArrow">
            <a:avLst/>
          </a:prstGeom>
          <a:solidFill>
            <a:srgbClr val="FFE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86E75"/>
              </a:solidFill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F7168FC7-A6FF-4D77-92EE-73267B309EA5}"/>
              </a:ext>
            </a:extLst>
          </p:cNvPr>
          <p:cNvSpPr/>
          <p:nvPr/>
        </p:nvSpPr>
        <p:spPr>
          <a:xfrm>
            <a:off x="9054751" y="2721652"/>
            <a:ext cx="304800" cy="457200"/>
          </a:xfrm>
          <a:prstGeom prst="downArrow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86E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57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9C97C-335D-40FF-B611-ADFB6D0B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Tests Should We Automate?</a:t>
            </a:r>
          </a:p>
        </p:txBody>
      </p:sp>
      <p:pic>
        <p:nvPicPr>
          <p:cNvPr id="4" name="Picture 2" descr="part2">
            <a:extLst>
              <a:ext uri="{FF2B5EF4-FFF2-40B4-BE49-F238E27FC236}">
                <a16:creationId xmlns:a16="http://schemas.microsoft.com/office/drawing/2014/main" id="{AE9EA2E6-019E-4398-8B18-E9A7229DA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44825"/>
            <a:ext cx="7467600" cy="411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204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9C97C-335D-40FF-B611-ADFB6D0B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Never Enough Time for Testing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950018-BD84-40D0-8D8E-39BC9297E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1988840"/>
            <a:ext cx="7642256" cy="23762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9F5119-E96B-4832-A789-66EBC317B211}"/>
              </a:ext>
            </a:extLst>
          </p:cNvPr>
          <p:cNvSpPr txBox="1"/>
          <p:nvPr/>
        </p:nvSpPr>
        <p:spPr>
          <a:xfrm>
            <a:off x="2351584" y="4653137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You should not seek to automate 100% of all your tests, because manual testing and automated testing are more efficient at different things</a:t>
            </a:r>
          </a:p>
        </p:txBody>
      </p:sp>
    </p:spTree>
    <p:extLst>
      <p:ext uri="{BB962C8B-B14F-4D97-AF65-F5344CB8AC3E}">
        <p14:creationId xmlns:p14="http://schemas.microsoft.com/office/powerpoint/2010/main" val="3324525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9C97C-335D-40FF-B611-ADFB6D0B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Tests Should We Automate?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F6D61A-E919-48FC-AF2B-46F3AD157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1844825"/>
            <a:ext cx="5688632" cy="18789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C8A34D-E67B-429C-8458-51D40A3D11AF}"/>
              </a:ext>
            </a:extLst>
          </p:cNvPr>
          <p:cNvSpPr txBox="1"/>
          <p:nvPr/>
        </p:nvSpPr>
        <p:spPr>
          <a:xfrm>
            <a:off x="2279576" y="3917374"/>
            <a:ext cx="79208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Automate the repetitive, stable, unchanging, boring things that are ideal for automated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Let manual testing find the lurking items that you don’t even know exist (yet!) and cannot automate.</a:t>
            </a:r>
          </a:p>
        </p:txBody>
      </p:sp>
    </p:spTree>
    <p:extLst>
      <p:ext uri="{BB962C8B-B14F-4D97-AF65-F5344CB8AC3E}">
        <p14:creationId xmlns:p14="http://schemas.microsoft.com/office/powerpoint/2010/main" val="1078565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8C0FED-495C-47B3-8496-F7BCCF1E6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CI/CD and DevOps?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AA0E34-504C-4C62-B5DF-9AD6569E50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97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8D94C-F277-4180-880F-8F41D9C7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Integration (CI)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8F190-4CEA-498E-9632-6E46DB1C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528" y="4581128"/>
            <a:ext cx="8496944" cy="1368152"/>
          </a:xfrm>
        </p:spPr>
        <p:txBody>
          <a:bodyPr/>
          <a:lstStyle/>
          <a:p>
            <a:r>
              <a:rPr lang="en-US" dirty="0"/>
              <a:t>Ensure that you have a robust set of “smoke” tests that can run after every CI build</a:t>
            </a:r>
          </a:p>
          <a:p>
            <a:pPr lvl="1"/>
            <a:r>
              <a:rPr lang="en-US" dirty="0"/>
              <a:t>Unit, API and Automated UI tests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F642F3-C803-4E6B-B863-1F041DF7A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1643010"/>
            <a:ext cx="6948264" cy="28519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1C2424-77E6-4E38-A1E3-E12A43F73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776" y="1844825"/>
            <a:ext cx="5868144" cy="273355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82856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8D94C-F277-4180-880F-8F41D9C7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Deployment (CD)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C5FBB743-A2DE-4B9A-8E1D-BB8E96398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738" y="1455494"/>
            <a:ext cx="6088181" cy="322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672412E-8B4C-4AF1-AEAC-969C3FABF969}"/>
              </a:ext>
            </a:extLst>
          </p:cNvPr>
          <p:cNvSpPr txBox="1">
            <a:spLocks/>
          </p:cNvSpPr>
          <p:nvPr/>
        </p:nvSpPr>
        <p:spPr>
          <a:xfrm>
            <a:off x="838200" y="5064369"/>
            <a:ext cx="10515600" cy="1112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	Automating the process from release ready, tests passed, to production, post-release checks.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CAD7E1-80F7-4198-9B98-60C6BEB8D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3" y="1524454"/>
            <a:ext cx="4296205" cy="1500100"/>
          </a:xfrm>
          <a:prstGeom prst="rect">
            <a:avLst/>
          </a:prstGeom>
        </p:spPr>
      </p:pic>
      <p:sp>
        <p:nvSpPr>
          <p:cNvPr id="10" name="Arrow: Bent 9">
            <a:extLst>
              <a:ext uri="{FF2B5EF4-FFF2-40B4-BE49-F238E27FC236}">
                <a16:creationId xmlns:a16="http://schemas.microsoft.com/office/drawing/2014/main" id="{BBBE4179-1E2B-4804-B88C-6F36A9F99B31}"/>
              </a:ext>
            </a:extLst>
          </p:cNvPr>
          <p:cNvSpPr/>
          <p:nvPr/>
        </p:nvSpPr>
        <p:spPr>
          <a:xfrm flipV="1">
            <a:off x="3015763" y="3297115"/>
            <a:ext cx="1943100" cy="1112594"/>
          </a:xfrm>
          <a:prstGeom prst="bentArrow">
            <a:avLst/>
          </a:prstGeom>
          <a:solidFill>
            <a:srgbClr val="FDCB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692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8C0FED-495C-47B3-8496-F7BCCF1E6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Testing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AA0E34-504C-4C62-B5DF-9AD6569E50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types of automation should we consider?</a:t>
            </a:r>
          </a:p>
        </p:txBody>
      </p:sp>
    </p:spTree>
    <p:extLst>
      <p:ext uri="{BB962C8B-B14F-4D97-AF65-F5344CB8AC3E}">
        <p14:creationId xmlns:p14="http://schemas.microsoft.com/office/powerpoint/2010/main" val="4272985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9C97C-335D-40FF-B611-ADFB6D0B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Testing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CB4E9D-1616-48C1-9745-4E949E0F5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1772816"/>
            <a:ext cx="8108934" cy="25922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CF99F2-45C5-4892-8904-C72F52189552}"/>
              </a:ext>
            </a:extLst>
          </p:cNvPr>
          <p:cNvSpPr txBox="1"/>
          <p:nvPr/>
        </p:nvSpPr>
        <p:spPr>
          <a:xfrm>
            <a:off x="2351584" y="4581128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Unit test frameworks are chosen for each technology you use: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Java Development – </a:t>
            </a:r>
            <a:r>
              <a:rPr lang="en-US" dirty="0" err="1"/>
              <a:t>jUnit</a:t>
            </a:r>
            <a:r>
              <a:rPr lang="en-US" dirty="0"/>
              <a:t> or TestNG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.NET Development – </a:t>
            </a:r>
            <a:r>
              <a:rPr lang="en-US" dirty="0" err="1"/>
              <a:t>NUnit</a:t>
            </a:r>
            <a:r>
              <a:rPr lang="en-US" dirty="0"/>
              <a:t> or MS-Test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Similar frameworks for Ruby, Perl, Python, JS,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Tie them into your test management platform if possible</a:t>
            </a:r>
          </a:p>
        </p:txBody>
      </p:sp>
    </p:spTree>
    <p:extLst>
      <p:ext uri="{BB962C8B-B14F-4D97-AF65-F5344CB8AC3E}">
        <p14:creationId xmlns:p14="http://schemas.microsoft.com/office/powerpoint/2010/main" val="1717099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9C97C-335D-40FF-B611-ADFB6D0B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 / Service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07538-B57D-4831-A0E6-D1D907A0A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528" y="4941168"/>
            <a:ext cx="8496944" cy="1008112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APIs are now more important than the applications</a:t>
            </a:r>
          </a:p>
          <a:p>
            <a:r>
              <a:rPr lang="en-US" sz="2000" dirty="0"/>
              <a:t>Business Models such as UBER or AWS Rely on APIs</a:t>
            </a:r>
          </a:p>
          <a:p>
            <a:r>
              <a:rPr lang="en-US" sz="2000" dirty="0"/>
              <a:t>You need to regression every version of  the API you support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5FC2A0-3AFF-4024-97E9-E19BE3DAE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572" y="2067096"/>
            <a:ext cx="8142857" cy="27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67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6D430-C61E-4A4F-B638-8B0137B87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F7055-0F3C-48AD-8BFB-D79B73DC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66085" cy="4351338"/>
          </a:xfrm>
        </p:spPr>
        <p:txBody>
          <a:bodyPr>
            <a:normAutofit/>
          </a:bodyPr>
          <a:lstStyle/>
          <a:p>
            <a:r>
              <a:rPr lang="en-US" dirty="0"/>
              <a:t>Adam Sandman was a programmer from the age of 10 and has been working in the IT industry for the past 20 years.</a:t>
            </a:r>
          </a:p>
          <a:p>
            <a:r>
              <a:rPr lang="en-US" dirty="0"/>
              <a:t>Currently Adam is a Director of Technology at Inflectra Corporation, where he is interested in technology, business and innovation.</a:t>
            </a:r>
          </a:p>
          <a:p>
            <a:r>
              <a:rPr lang="en-US" dirty="0"/>
              <a:t>Adam lives in Washington, DC, USA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406CCF-BB42-4381-9B76-61B6B3AEA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352" y="1578723"/>
            <a:ext cx="3165448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74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9C97C-335D-40FF-B611-ADFB6D0B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 / Service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07538-B57D-4831-A0E6-D1D907A0A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528" y="4941168"/>
            <a:ext cx="8496944" cy="1008112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Tools such as SOAP-UI, Rapise, </a:t>
            </a:r>
            <a:r>
              <a:rPr lang="en-US" sz="2000" dirty="0" err="1"/>
              <a:t>POSTman</a:t>
            </a:r>
            <a:r>
              <a:rPr lang="en-US" sz="2000" dirty="0"/>
              <a:t> can test different APIs</a:t>
            </a:r>
          </a:p>
          <a:p>
            <a:r>
              <a:rPr lang="en-US" sz="2000" dirty="0"/>
              <a:t>Some are limited to SOAP, REST, etc. others cover multiple types</a:t>
            </a:r>
          </a:p>
          <a:p>
            <a:r>
              <a:rPr lang="en-US" sz="2000" dirty="0"/>
              <a:t>Make sure you tie them back into your test management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7F6EE1-A0E5-4DC7-A07A-3B4F2FDF8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1661371"/>
            <a:ext cx="6444208" cy="311801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27633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9C97C-335D-40FF-B611-ADFB6D0B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User Interface (UI)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07538-B57D-4831-A0E6-D1D907A0A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528" y="4581128"/>
            <a:ext cx="8496944" cy="1080120"/>
          </a:xfrm>
        </p:spPr>
        <p:txBody>
          <a:bodyPr>
            <a:normAutofit fontScale="70000" lnSpcReduction="20000"/>
          </a:bodyPr>
          <a:lstStyle/>
          <a:p>
            <a:r>
              <a:rPr lang="en-US" sz="2000" dirty="0"/>
              <a:t>A lot of business rules, functionality still in the UI layer</a:t>
            </a:r>
          </a:p>
          <a:p>
            <a:r>
              <a:rPr lang="en-US" sz="2000" dirty="0"/>
              <a:t>Automate the parts that are stable and time consuming to manually test. Beware the negative ROI of testing 100% of a highly changing UI. Humans deal with change better*</a:t>
            </a:r>
            <a:br>
              <a:rPr lang="en-US" sz="2000" dirty="0"/>
            </a:br>
            <a:r>
              <a:rPr lang="en-US" sz="2000" dirty="0"/>
              <a:t>(*until AI solves it!)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4B55A4-BFDA-4EC3-A4D6-4ECBC3661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255" y="1700809"/>
            <a:ext cx="8142857" cy="27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13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9C97C-335D-40FF-B611-ADFB6D0B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User Interface (UI)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07538-B57D-4831-A0E6-D1D907A0A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528" y="4581128"/>
            <a:ext cx="8496944" cy="1080120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There are various UI testing tools available:</a:t>
            </a:r>
          </a:p>
          <a:p>
            <a:pPr lvl="1"/>
            <a:r>
              <a:rPr lang="en-US" sz="1600" dirty="0"/>
              <a:t>Free tools such as Selenium, Appium, etc. require you to be a programmer</a:t>
            </a:r>
          </a:p>
          <a:p>
            <a:pPr lvl="1"/>
            <a:r>
              <a:rPr lang="en-US" sz="1600" dirty="0"/>
              <a:t>Commercial tools such as Rapise, </a:t>
            </a:r>
            <a:r>
              <a:rPr lang="en-US" sz="1600" dirty="0" err="1"/>
              <a:t>Ranorex</a:t>
            </a:r>
            <a:r>
              <a:rPr lang="en-US" sz="1600" dirty="0"/>
              <a:t>, UFT, </a:t>
            </a:r>
            <a:r>
              <a:rPr lang="en-US" sz="1600" dirty="0" err="1"/>
              <a:t>TestComplete</a:t>
            </a:r>
            <a:r>
              <a:rPr lang="en-US" sz="1600" dirty="0"/>
              <a:t> make it easier for the non-programmer</a:t>
            </a:r>
          </a:p>
          <a:p>
            <a:pPr lvl="1"/>
            <a:r>
              <a:rPr lang="en-US" sz="1600" dirty="0"/>
              <a:t>Choose the tool(s) that work with your application and your testing team’s skill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0F2438-6CEB-41D4-AD1D-29DE545E6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1572162"/>
            <a:ext cx="7200800" cy="292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41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9C97C-335D-40FF-B611-ADFB6D0B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Non-Functional Testing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B3011BB-1744-4E7C-BD82-7D2BEE06733F}"/>
              </a:ext>
            </a:extLst>
          </p:cNvPr>
          <p:cNvGrpSpPr/>
          <p:nvPr/>
        </p:nvGrpSpPr>
        <p:grpSpPr>
          <a:xfrm>
            <a:off x="2495600" y="1700808"/>
            <a:ext cx="7416824" cy="3200780"/>
            <a:chOff x="539552" y="1668380"/>
            <a:chExt cx="8064896" cy="38397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EEF0B2B-E4CC-4E2F-B1D5-EEC7E97A1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552" y="1668380"/>
              <a:ext cx="8064896" cy="383977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7D1171F-1C08-405D-BC44-E9A5DD0E888E}"/>
                </a:ext>
              </a:extLst>
            </p:cNvPr>
            <p:cNvSpPr/>
            <p:nvPr/>
          </p:nvSpPr>
          <p:spPr>
            <a:xfrm>
              <a:off x="755576" y="4005064"/>
              <a:ext cx="1872208" cy="136815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F4AB0AB-0B6B-47A3-9F6C-2BF1631BA89C}"/>
              </a:ext>
            </a:extLst>
          </p:cNvPr>
          <p:cNvSpPr txBox="1"/>
          <p:nvPr/>
        </p:nvSpPr>
        <p:spPr>
          <a:xfrm>
            <a:off x="1919536" y="5229201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Don’t leave Performance Testing Until the End (*Big Mistake*)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are many tools to choose from (JMeter, </a:t>
            </a:r>
            <a:r>
              <a:rPr lang="en-US" dirty="0" err="1"/>
              <a:t>NeoLoad</a:t>
            </a:r>
            <a:r>
              <a:rPr lang="en-US" dirty="0"/>
              <a:t>, LoadRunner,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sure you tie it into your test management platform</a:t>
            </a:r>
          </a:p>
        </p:txBody>
      </p:sp>
    </p:spTree>
    <p:extLst>
      <p:ext uri="{BB962C8B-B14F-4D97-AF65-F5344CB8AC3E}">
        <p14:creationId xmlns:p14="http://schemas.microsoft.com/office/powerpoint/2010/main" val="133638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8C0FED-495C-47B3-8496-F7BCCF1E6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 Testing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AA0E34-504C-4C62-B5DF-9AD6569E50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Automated checks aren’t everything</a:t>
            </a:r>
          </a:p>
        </p:txBody>
      </p:sp>
    </p:spTree>
    <p:extLst>
      <p:ext uri="{BB962C8B-B14F-4D97-AF65-F5344CB8AC3E}">
        <p14:creationId xmlns:p14="http://schemas.microsoft.com/office/powerpoint/2010/main" val="517149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9C97C-335D-40FF-B611-ADFB6D0B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 Testing / User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07538-B57D-4831-A0E6-D1D907A0A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528" y="4509120"/>
            <a:ext cx="8496944" cy="144016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There are many good test management tools to choose from. Don’t default to using Excel, Google Sheets</a:t>
            </a:r>
          </a:p>
          <a:p>
            <a:r>
              <a:rPr lang="en-US" sz="2400" dirty="0"/>
              <a:t>Understand UAT manual testing vs. Exploratory Testing</a:t>
            </a:r>
          </a:p>
          <a:p>
            <a:pPr lvl="1"/>
            <a:r>
              <a:rPr lang="en-US" sz="2000" dirty="0"/>
              <a:t>They are different and should be used appropriately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021F07-A7B4-48C1-917B-A2C62C168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3" y="1548864"/>
            <a:ext cx="5804991" cy="28162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69447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8C0FED-495C-47B3-8496-F7BCCF1E6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Data-Driven Testing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AA0E34-504C-4C62-B5DF-9AD6569E50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315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9C97C-335D-40FF-B611-ADFB6D0B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 Testing / User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07538-B57D-4831-A0E6-D1D907A0A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528" y="4509120"/>
            <a:ext cx="8496944" cy="144016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There are many good test management tools to choose from. Don’t default to using Excel, Google Sheets</a:t>
            </a:r>
          </a:p>
          <a:p>
            <a:r>
              <a:rPr lang="en-US" sz="2400" dirty="0"/>
              <a:t>Understand UAT, manual testing vs. Exploratory Testing</a:t>
            </a:r>
          </a:p>
          <a:p>
            <a:pPr lvl="1"/>
            <a:r>
              <a:rPr lang="en-US" sz="2000" dirty="0"/>
              <a:t>They are different and should be used appropriately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021F07-A7B4-48C1-917B-A2C62C168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3" y="1548864"/>
            <a:ext cx="5804991" cy="28162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79451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44D8-8426-4698-A1B9-BF09BFB13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Data-Driven Automated Testing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25B08-F38F-4361-B4FF-76F557F0D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64369"/>
            <a:ext cx="10515600" cy="11125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en-US" dirty="0"/>
              <a:t>	Create automated tests so that they are reusable across different combinations of test data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8A74A1-ADBB-404E-BB67-015BF3564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92" y="1416184"/>
            <a:ext cx="7614139" cy="3425584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433593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8C0FED-495C-47B3-8496-F7BCCF1E6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Testing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AA0E34-504C-4C62-B5DF-9AD6569E50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224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47636-55BA-43DB-87FE-3AB962AD0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AE8DC-B260-45A2-B36E-61A47FF5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Requirements Discovery and management, linked to: </a:t>
            </a:r>
          </a:p>
          <a:p>
            <a:pPr lvl="1"/>
            <a:r>
              <a:rPr lang="en-US" dirty="0"/>
              <a:t>Manual testing</a:t>
            </a:r>
          </a:p>
          <a:p>
            <a:pPr lvl="1"/>
            <a:r>
              <a:rPr lang="en-US" dirty="0"/>
              <a:t>Unit testing (e.g. </a:t>
            </a:r>
            <a:r>
              <a:rPr lang="en-US" dirty="0" err="1"/>
              <a:t>NUnit</a:t>
            </a:r>
            <a:r>
              <a:rPr lang="en-US" dirty="0"/>
              <a:t>, MS-Test, </a:t>
            </a:r>
            <a:r>
              <a:rPr lang="en-US" dirty="0" err="1"/>
              <a:t>jUnit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UI testing</a:t>
            </a:r>
          </a:p>
          <a:p>
            <a:pPr lvl="1"/>
            <a:r>
              <a:rPr lang="en-US" dirty="0"/>
              <a:t>Load testing</a:t>
            </a:r>
          </a:p>
          <a:p>
            <a:pPr lvl="1"/>
            <a:r>
              <a:rPr lang="en-US" dirty="0"/>
              <a:t>API Testing</a:t>
            </a:r>
          </a:p>
          <a:p>
            <a:r>
              <a:rPr lang="en-US" dirty="0"/>
              <a:t>Connecting to CI server such as Jenkins.</a:t>
            </a:r>
          </a:p>
          <a:p>
            <a:r>
              <a:rPr lang="en-US" dirty="0"/>
              <a:t>Data-driven testing example</a:t>
            </a:r>
          </a:p>
          <a:p>
            <a:r>
              <a:rPr lang="en-US" dirty="0"/>
              <a:t>Monitoring, with dashboards and reporting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07336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9C97C-335D-40FF-B611-ADFB6D0B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Test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07538-B57D-4831-A0E6-D1D907A0A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next sections we will discuss the different types of testing.</a:t>
            </a:r>
          </a:p>
          <a:p>
            <a:r>
              <a:rPr lang="en-US" dirty="0"/>
              <a:t>It is important to be able to monitor all testing activities and track key metrics</a:t>
            </a:r>
          </a:p>
          <a:p>
            <a:pPr lvl="1"/>
            <a:r>
              <a:rPr lang="en-US" dirty="0"/>
              <a:t>Requirements test coverage</a:t>
            </a:r>
          </a:p>
          <a:p>
            <a:pPr lvl="1"/>
            <a:r>
              <a:rPr lang="en-US" dirty="0"/>
              <a:t>Code test coverage</a:t>
            </a:r>
          </a:p>
          <a:p>
            <a:pPr lvl="1"/>
            <a:r>
              <a:rPr lang="en-US" dirty="0"/>
              <a:t>Regression coverage of at-risk areas</a:t>
            </a:r>
          </a:p>
        </p:txBody>
      </p:sp>
    </p:spTree>
    <p:extLst>
      <p:ext uri="{BB962C8B-B14F-4D97-AF65-F5344CB8AC3E}">
        <p14:creationId xmlns:p14="http://schemas.microsoft.com/office/powerpoint/2010/main" val="3611280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9C97C-335D-40FF-B611-ADFB6D0B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Test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07538-B57D-4831-A0E6-D1D907A0A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528" y="5013176"/>
            <a:ext cx="8496944" cy="936104"/>
          </a:xfrm>
        </p:spPr>
        <p:txBody>
          <a:bodyPr/>
          <a:lstStyle/>
          <a:p>
            <a:r>
              <a:rPr lang="en-US" dirty="0"/>
              <a:t>Modern test management tools include powerful dashboards and reports.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F977B3-6FFA-4D7E-BE28-7B00C203F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1704422"/>
            <a:ext cx="6660232" cy="31611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32563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2AF7E7-F52C-4785-9C6C-ADE2A607D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B9BF89-59FB-4AD0-A37D-FBFE48D04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Testing </a:t>
            </a:r>
            <a:r>
              <a:rPr lang="en-US"/>
              <a:t>Reduces Business Risk</a:t>
            </a:r>
          </a:p>
          <a:p>
            <a:r>
              <a:rPr lang="en-US" dirty="0"/>
              <a:t>Let Your Requirements Drive Your Test Strategy</a:t>
            </a:r>
          </a:p>
          <a:p>
            <a:r>
              <a:rPr lang="en-US" dirty="0"/>
              <a:t>Your “</a:t>
            </a:r>
            <a:r>
              <a:rPr lang="en-US" dirty="0" err="1"/>
              <a:t>TestOps</a:t>
            </a:r>
            <a:r>
              <a:rPr lang="en-US" dirty="0"/>
              <a:t>” Environment depends on your DevOps</a:t>
            </a:r>
          </a:p>
          <a:p>
            <a:r>
              <a:rPr lang="en-US" dirty="0"/>
              <a:t>Your Test Plan Should Include Various Types of Testing to Meet Your Objectives and Business Goals</a:t>
            </a:r>
          </a:p>
        </p:txBody>
      </p:sp>
    </p:spTree>
    <p:extLst>
      <p:ext uri="{BB962C8B-B14F-4D97-AF65-F5344CB8AC3E}">
        <p14:creationId xmlns:p14="http://schemas.microsoft.com/office/powerpoint/2010/main" val="41381218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216AC-74CF-476B-8BC9-417F468AD4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See It In Action…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1F751B-AC47-4957-9EE5-1BC8731A09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An example using SpiraTest</a:t>
            </a:r>
          </a:p>
        </p:txBody>
      </p:sp>
    </p:spTree>
    <p:extLst>
      <p:ext uri="{BB962C8B-B14F-4D97-AF65-F5344CB8AC3E}">
        <p14:creationId xmlns:p14="http://schemas.microsoft.com/office/powerpoint/2010/main" val="5939477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216AC-74CF-476B-8BC9-417F468AD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371591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B256B-849A-4410-8B4D-B084ECC583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 for attending.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B0CFB3-8983-4EB9-AFB0-643DCF931E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i="1" dirty="0">
                <a:solidFill>
                  <a:srgbClr val="FFFFFF"/>
                </a:solidFill>
              </a:rPr>
              <a:t>See you next year :-)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665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47636-55BA-43DB-87FE-3AB962AD0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AE8DC-B260-45A2-B36E-61A47FF5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Learn about the different tiers of testing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Understand how tools can address the challenges of testing each tier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See a sample architecture for a typical web-based multi-tier application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you can bring it all together for your applications</a:t>
            </a:r>
          </a:p>
        </p:txBody>
      </p:sp>
    </p:spTree>
    <p:extLst>
      <p:ext uri="{BB962C8B-B14F-4D97-AF65-F5344CB8AC3E}">
        <p14:creationId xmlns:p14="http://schemas.microsoft.com/office/powerpoint/2010/main" val="1322459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8C0FED-495C-47B3-8496-F7BCCF1E6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Test Plan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AA0E34-504C-4C62-B5DF-9AD6569E50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510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B4BBC-B138-43B0-80E4-E75C00C6C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= Manage Technical Risk</a:t>
            </a:r>
          </a:p>
        </p:txBody>
      </p:sp>
    </p:spTree>
    <p:extLst>
      <p:ext uri="{BB962C8B-B14F-4D97-AF65-F5344CB8AC3E}">
        <p14:creationId xmlns:p14="http://schemas.microsoft.com/office/powerpoint/2010/main" val="680495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9C97C-335D-40FF-B611-ADFB6D0B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Do We Need to Do First?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07538-B57D-4831-A0E6-D1D907A0A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528" y="4509120"/>
            <a:ext cx="8496944" cy="1440160"/>
          </a:xfrm>
        </p:spPr>
        <p:txBody>
          <a:bodyPr/>
          <a:lstStyle/>
          <a:p>
            <a:r>
              <a:rPr lang="en-US" dirty="0"/>
              <a:t>Define Our Requirements</a:t>
            </a:r>
          </a:p>
          <a:p>
            <a:r>
              <a:rPr lang="en-US" dirty="0"/>
              <a:t>Develop Our Test Strategy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4AF0FE-CE73-4973-AC60-CDD2C092E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1748046"/>
            <a:ext cx="7632848" cy="247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45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9C97C-335D-40FF-B611-ADFB6D0B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Requirements?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07538-B57D-4831-A0E6-D1D907A0A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528" y="4581128"/>
            <a:ext cx="8280920" cy="1368152"/>
          </a:xfrm>
        </p:spPr>
        <p:txBody>
          <a:bodyPr/>
          <a:lstStyle/>
          <a:p>
            <a:r>
              <a:rPr lang="en-US" dirty="0"/>
              <a:t>We need a set of “requirements” to write our tests, regardless of whether we’re using an Agile or Waterfall methodology.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3F84A6-29AE-4110-8D6C-6F4A7E551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1700808"/>
            <a:ext cx="764225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52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9C97C-335D-40FF-B611-ADFB6D0B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Our </a:t>
            </a:r>
            <a:r>
              <a:rPr lang="en-US" dirty="0" err="1"/>
              <a:t>Our</a:t>
            </a:r>
            <a:r>
              <a:rPr lang="en-US" dirty="0"/>
              <a:t> Requirements?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82B18B-1332-445C-A083-027D6BBAB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2132856"/>
            <a:ext cx="5934222" cy="367240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FFA376-B11A-41A7-B8CF-10474233D81B}"/>
              </a:ext>
            </a:extLst>
          </p:cNvPr>
          <p:cNvSpPr txBox="1"/>
          <p:nvPr/>
        </p:nvSpPr>
        <p:spPr>
          <a:xfrm>
            <a:off x="1919536" y="1772817"/>
            <a:ext cx="4780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Traditional Requirements Matrix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1AD349-7682-47A8-A2EB-F2FF58C1D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768" y="3068961"/>
            <a:ext cx="6228184" cy="284779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CC6CDA-D1A5-4547-AD74-36A8A2047878}"/>
              </a:ext>
            </a:extLst>
          </p:cNvPr>
          <p:cNvSpPr txBox="1"/>
          <p:nvPr/>
        </p:nvSpPr>
        <p:spPr>
          <a:xfrm>
            <a:off x="7968208" y="2708920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Agile User Stories</a:t>
            </a:r>
          </a:p>
        </p:txBody>
      </p:sp>
    </p:spTree>
    <p:extLst>
      <p:ext uri="{BB962C8B-B14F-4D97-AF65-F5344CB8AC3E}">
        <p14:creationId xmlns:p14="http://schemas.microsoft.com/office/powerpoint/2010/main" val="2660553493"/>
      </p:ext>
    </p:extLst>
  </p:cSld>
  <p:clrMapOvr>
    <a:masterClrMapping/>
  </p:clrMapOvr>
</p:sld>
</file>

<file path=ppt/theme/theme1.xml><?xml version="1.0" encoding="utf-8"?>
<a:theme xmlns:a="http://schemas.openxmlformats.org/drawingml/2006/main" name="Inflectra content">
  <a:themeElements>
    <a:clrScheme name="Custom 3">
      <a:dk1>
        <a:srgbClr val="073642"/>
      </a:dk1>
      <a:lt1>
        <a:srgbClr val="FDCB26"/>
      </a:lt1>
      <a:dk2>
        <a:srgbClr val="073642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lectra Powerpoint Template-Wide.potx" id="{C60C6943-42C1-4A19-9661-13C4386DFE4D}" vid="{069FC592-E20D-44F7-BA8A-96969F8231E4}"/>
    </a:ext>
  </a:extLst>
</a:theme>
</file>

<file path=ppt/theme/theme2.xml><?xml version="1.0" encoding="utf-8"?>
<a:theme xmlns:a="http://schemas.openxmlformats.org/drawingml/2006/main" name="Inflectra titles">
  <a:themeElements>
    <a:clrScheme name="Inflectra Colors">
      <a:dk1>
        <a:srgbClr val="073642"/>
      </a:dk1>
      <a:lt1>
        <a:srgbClr val="FDCB26"/>
      </a:lt1>
      <a:dk2>
        <a:srgbClr val="586E75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lectra Powerpoint Template-Wide.potx" id="{C60C6943-42C1-4A19-9661-13C4386DFE4D}" vid="{EB6E1207-8B08-4C7E-98F5-7D295CC2580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Inflectra Powerpoint Template-Wide</Template>
  <TotalTime>504</TotalTime>
  <Words>885</Words>
  <Application>Microsoft Office PowerPoint</Application>
  <PresentationFormat>Widescreen</PresentationFormat>
  <Paragraphs>122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Wingdings</vt:lpstr>
      <vt:lpstr>Kanit</vt:lpstr>
      <vt:lpstr>Calibri</vt:lpstr>
      <vt:lpstr>Arial</vt:lpstr>
      <vt:lpstr>Josefin Sans</vt:lpstr>
      <vt:lpstr>Inflectra content</vt:lpstr>
      <vt:lpstr>Inflectra titles</vt:lpstr>
      <vt:lpstr>Real Testing Scenario Strategy: Bringing this all together – Success! </vt:lpstr>
      <vt:lpstr>About Me</vt:lpstr>
      <vt:lpstr>Agenda</vt:lpstr>
      <vt:lpstr>Takeaways</vt:lpstr>
      <vt:lpstr>Creating the Test Plan</vt:lpstr>
      <vt:lpstr>Testing = Manage Technical Risk</vt:lpstr>
      <vt:lpstr>So What Do We Need to Do First?</vt:lpstr>
      <vt:lpstr>What Are The Requirements?</vt:lpstr>
      <vt:lpstr>What Our Our Requirements?</vt:lpstr>
      <vt:lpstr>Now What’s Our Test &amp; Dev. Strategy</vt:lpstr>
      <vt:lpstr>What Tests Should We Automate?</vt:lpstr>
      <vt:lpstr>There Is Never Enough Time for Testing</vt:lpstr>
      <vt:lpstr>What Tests Should We Automate?</vt:lpstr>
      <vt:lpstr>What About CI/CD and DevOps?</vt:lpstr>
      <vt:lpstr>Continuous Integration (CI)</vt:lpstr>
      <vt:lpstr>Continuous Deployment (CD)</vt:lpstr>
      <vt:lpstr>Automated Testing</vt:lpstr>
      <vt:lpstr>Unit Testing</vt:lpstr>
      <vt:lpstr>API / Service Testing</vt:lpstr>
      <vt:lpstr>API / Service Testing</vt:lpstr>
      <vt:lpstr>Automated User Interface (UI) Testing</vt:lpstr>
      <vt:lpstr>Automated User Interface (UI) Testing</vt:lpstr>
      <vt:lpstr>Non-Functional Testing</vt:lpstr>
      <vt:lpstr>Manual Testing</vt:lpstr>
      <vt:lpstr>Manual Testing / User Testing</vt:lpstr>
      <vt:lpstr>Data-Driven Testing</vt:lpstr>
      <vt:lpstr>Manual Testing / User Testing</vt:lpstr>
      <vt:lpstr>Data-Driven Automated Testing</vt:lpstr>
      <vt:lpstr>Monitoring Testing</vt:lpstr>
      <vt:lpstr>Monitoring Test Activities</vt:lpstr>
      <vt:lpstr>Monitoring Test Activities</vt:lpstr>
      <vt:lpstr>Wrap Up</vt:lpstr>
      <vt:lpstr>See It In Action…</vt:lpstr>
      <vt:lpstr>Questions?</vt:lpstr>
      <vt:lpstr>Thank you for attending.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Sandman</dc:creator>
  <cp:lastModifiedBy>Adam Sandman</cp:lastModifiedBy>
  <cp:revision>98</cp:revision>
  <cp:lastPrinted>2017-03-07T16:58:37Z</cp:lastPrinted>
  <dcterms:created xsi:type="dcterms:W3CDTF">2018-03-21T19:22:15Z</dcterms:created>
  <dcterms:modified xsi:type="dcterms:W3CDTF">2018-06-18T11:36:04Z</dcterms:modified>
</cp:coreProperties>
</file>