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92" r:id="rId2"/>
    <p:sldMasterId id="2147483722" r:id="rId3"/>
    <p:sldMasterId id="2147483731" r:id="rId4"/>
    <p:sldMasterId id="2147483736" r:id="rId5"/>
  </p:sldMasterIdLst>
  <p:notesMasterIdLst>
    <p:notesMasterId r:id="rId47"/>
  </p:notesMasterIdLst>
  <p:sldIdLst>
    <p:sldId id="535" r:id="rId6"/>
    <p:sldId id="257" r:id="rId7"/>
    <p:sldId id="258" r:id="rId8"/>
    <p:sldId id="259" r:id="rId9"/>
    <p:sldId id="280" r:id="rId10"/>
    <p:sldId id="630" r:id="rId11"/>
    <p:sldId id="477" r:id="rId12"/>
    <p:sldId id="330" r:id="rId13"/>
    <p:sldId id="551" r:id="rId14"/>
    <p:sldId id="278" r:id="rId15"/>
    <p:sldId id="631" r:id="rId16"/>
    <p:sldId id="626" r:id="rId17"/>
    <p:sldId id="299" r:id="rId18"/>
    <p:sldId id="300" r:id="rId19"/>
    <p:sldId id="275" r:id="rId20"/>
    <p:sldId id="554" r:id="rId21"/>
    <p:sldId id="315" r:id="rId22"/>
    <p:sldId id="337" r:id="rId23"/>
    <p:sldId id="314" r:id="rId24"/>
    <p:sldId id="352" r:id="rId25"/>
    <p:sldId id="339" r:id="rId26"/>
    <p:sldId id="338" r:id="rId27"/>
    <p:sldId id="340" r:id="rId28"/>
    <p:sldId id="353" r:id="rId29"/>
    <p:sldId id="302" r:id="rId30"/>
    <p:sldId id="344" r:id="rId31"/>
    <p:sldId id="346" r:id="rId32"/>
    <p:sldId id="345" r:id="rId33"/>
    <p:sldId id="313" r:id="rId34"/>
    <p:sldId id="341" r:id="rId35"/>
    <p:sldId id="342" r:id="rId36"/>
    <p:sldId id="343" r:id="rId37"/>
    <p:sldId id="624" r:id="rId38"/>
    <p:sldId id="347" r:id="rId39"/>
    <p:sldId id="354" r:id="rId40"/>
    <p:sldId id="351" r:id="rId41"/>
    <p:sldId id="348" r:id="rId42"/>
    <p:sldId id="350" r:id="rId43"/>
    <p:sldId id="332" r:id="rId44"/>
    <p:sldId id="349" r:id="rId45"/>
    <p:sldId id="533" r:id="rId46"/>
  </p:sldIdLst>
  <p:sldSz cx="12192000" cy="6858000"/>
  <p:notesSz cx="6858000" cy="9144000"/>
  <p:embeddedFontLst>
    <p:embeddedFont>
      <p:font typeface="Josefin Sans" pitchFamily="2" charset="0"/>
      <p:regular r:id="rId48"/>
      <p:bold r:id="rId49"/>
      <p:italic r:id="rId50"/>
      <p:boldItalic r:id="rId51"/>
    </p:embeddedFont>
    <p:embeddedFont>
      <p:font typeface="Kanit" panose="00000500000000000000" pitchFamily="2" charset="-34"/>
      <p:regular r:id="rId52"/>
      <p:bold r:id="rId53"/>
      <p:italic r:id="rId54"/>
      <p:boldItalic r:id="rId55"/>
    </p:embeddedFont>
    <p:embeddedFont>
      <p:font typeface="Noto Sans Symbols" pitchFamily="2" charset="0"/>
      <p:regular r:id="rId56"/>
      <p:bold r:id="rId57"/>
    </p:embeddedFont>
    <p:embeddedFont>
      <p:font typeface="Poppins Medium" panose="00000600000000000000" pitchFamily="2" charset="0"/>
      <p:regular r:id="rId58"/>
      <p:italic r:id="rId5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A1A1"/>
    <a:srgbClr val="0D4F67"/>
    <a:srgbClr val="BBE0E3"/>
    <a:srgbClr val="FFFFFF"/>
    <a:srgbClr val="FDCB26"/>
    <a:srgbClr val="586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12" autoAdjust="0"/>
  </p:normalViewPr>
  <p:slideViewPr>
    <p:cSldViewPr snapToGrid="0">
      <p:cViewPr varScale="1">
        <p:scale>
          <a:sx n="91" d="100"/>
          <a:sy n="91" d="100"/>
        </p:scale>
        <p:origin x="3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63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5" Type="http://schemas.openxmlformats.org/officeDocument/2006/relationships/slideMaster" Target="slideMasters/slideMaster5.xml"/><Relationship Id="rId61" Type="http://schemas.openxmlformats.org/officeDocument/2006/relationships/viewProps" Target="viewProp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8" Type="http://schemas.openxmlformats.org/officeDocument/2006/relationships/slide" Target="slides/slide3.xml"/><Relationship Id="rId51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font" Target="fonts/font12.fntdata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font" Target="fonts/font7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font" Target="fonts/font5.fntdata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58EEC-8263-439B-8673-DDEFCBAD3A93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4103B-8296-4801-B849-D9F9F8D68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2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2" name="Google Shape;49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Managers, our third pillar, could always take advantage of our reporting, dashboards, and traceability features. But we knew we could do a lot more to help managers – both senior leaders and those in other roles like BI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67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That’s the very high level, but what does this mean in detail for you? What have we or are we about to release that can help you? Let’s talk testers first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20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4522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talk next about developers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690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talk next about developers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406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8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1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3" name="Google Shape;583;p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0" name="Google Shape;53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5" name="Google Shape;129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4" name="Google Shape;124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p1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9" name="Google Shape;1269;p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9147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1274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40BFE7-216F-4BD5-BAA5-3D72B2900E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473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7D1C10-9DF2-48CB-8F0C-A5304B31B7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8E39AC-8862-450C-A349-E3C9481FE2D9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469364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2787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445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968AE6-0857-4224-9EE2-34FF77D785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8F748F-DAD7-40DA-BD4D-3784C10E4A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F22CC5-A30F-4E65-B9D3-181473A241E1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694259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9249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7631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9D3BA8-4802-4F5B-B889-F5F43175F2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1C719D-6813-4566-8D6F-2AA2147828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A7FB36-AF06-4234-9979-599DDA248025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247944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6604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17663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7989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66301D-6688-4CC7-B5B7-5F33F447C4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EA25E4-F60B-4C9C-BBDE-32C6763D2E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CE89BC-A3C1-4465-A2DF-152EB92895EF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3021887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6024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8399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DCF253-9C6A-4026-8868-C8244144D7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98655D-E3E0-438C-A34B-8D421B0209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399E9C-9465-434B-A7D7-AE3BDE41EF9F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573208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43617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4798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06766E-FB35-4606-8CAE-08C6294C36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519EAF-800D-434C-856B-26AE45E447D4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4042321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807-C36E-498A-A9EE-8E9F7ABC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FAF32-8FFF-46DD-830A-B04CB2C53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23226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807-C36E-498A-A9EE-8E9F7ABC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FAF32-8FFF-46DD-830A-B04CB2C53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874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B2D81F-5FF3-4EC4-905F-F66AB1235E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BCB100-20C9-4AAC-8399-DCAB64D621A4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51237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807-C36E-498A-A9EE-8E9F7ABC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FAF32-8FFF-46DD-830A-B04CB2C53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180E51-002E-4CDA-9FF3-0BC0F50755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26707F-D24A-4AAA-BC07-F9404EF8CE70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587377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1378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8860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C40739-0A60-4A68-AE91-F6957930B6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7709E5-EE39-489C-86E1-67F953F0E483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62839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4201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708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822737-3403-4E4E-97FA-DD67FE6F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EF1D94-856A-45A0-8C4D-2F603644BFAC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288083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3283F6-49A1-41A3-AA01-AF24D564F9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6213BD6-1DDE-4C11-9D3B-F9325C09CB23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536123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4103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nual Input 1">
            <a:extLst>
              <a:ext uri="{FF2B5EF4-FFF2-40B4-BE49-F238E27FC236}">
                <a16:creationId xmlns:a16="http://schemas.microsoft.com/office/drawing/2014/main" id="{E4ACEC22-9B8E-40A4-A913-797312F141C9}"/>
              </a:ext>
            </a:extLst>
          </p:cNvPr>
          <p:cNvSpPr/>
          <p:nvPr userDrawn="1"/>
        </p:nvSpPr>
        <p:spPr>
          <a:xfrm rot="5400000" flipV="1">
            <a:off x="5168411" y="-165587"/>
            <a:ext cx="6858000" cy="718917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82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82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82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82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EB49279-0711-47DD-AB58-D501E30A7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46" y="474786"/>
            <a:ext cx="5377962" cy="2338754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anchor="t"/>
          <a:lstStyle>
            <a:lvl1pPr algn="l">
              <a:lnSpc>
                <a:spcPct val="100000"/>
              </a:lnSpc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27E1AB-38C6-4DEA-9175-F42F4FB4B6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45" y="5763062"/>
            <a:ext cx="2206869" cy="74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97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589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5_Title and Content">
    <p:bg>
      <p:bgPr>
        <a:solidFill>
          <a:schemeClr val="lt2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2"/>
          <p:cNvSpPr txBox="1">
            <a:spLocks noGrp="1"/>
          </p:cNvSpPr>
          <p:nvPr>
            <p:ph type="title"/>
          </p:nvPr>
        </p:nvSpPr>
        <p:spPr>
          <a:xfrm>
            <a:off x="546100" y="314325"/>
            <a:ext cx="10515600" cy="765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  <a:defRPr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04203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5"/>
          <p:cNvSpPr txBox="1">
            <a:spLocks noGrp="1"/>
          </p:cNvSpPr>
          <p:nvPr>
            <p:ph type="title"/>
          </p:nvPr>
        </p:nvSpPr>
        <p:spPr>
          <a:xfrm>
            <a:off x="514350" y="16462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efin San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5"/>
          <p:cNvSpPr txBox="1">
            <a:spLocks noGrp="1"/>
          </p:cNvSpPr>
          <p:nvPr>
            <p:ph type="body" idx="1"/>
          </p:nvPr>
        </p:nvSpPr>
        <p:spPr>
          <a:xfrm>
            <a:off x="514350" y="4498975"/>
            <a:ext cx="108331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E91"/>
              </a:buClr>
              <a:buSzPts val="2400"/>
              <a:buNone/>
              <a:defRPr sz="2400">
                <a:solidFill>
                  <a:srgbClr val="23344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2000"/>
              <a:buNone/>
              <a:defRPr sz="2000">
                <a:solidFill>
                  <a:srgbClr val="888E9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1800"/>
              <a:buNone/>
              <a:defRPr sz="1800">
                <a:solidFill>
                  <a:srgbClr val="888E9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1600"/>
              <a:buNone/>
              <a:defRPr sz="1600">
                <a:solidFill>
                  <a:srgbClr val="888E9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1600"/>
              <a:buNone/>
              <a:defRPr sz="1600">
                <a:solidFill>
                  <a:srgbClr val="888E9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1600"/>
              <a:buNone/>
              <a:defRPr sz="1600">
                <a:solidFill>
                  <a:srgbClr val="888E9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1600"/>
              <a:buNone/>
              <a:defRPr sz="1600">
                <a:solidFill>
                  <a:srgbClr val="888E9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1600"/>
              <a:buNone/>
              <a:defRPr sz="1600">
                <a:solidFill>
                  <a:srgbClr val="888E9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1600"/>
              <a:buNone/>
              <a:defRPr sz="1600">
                <a:solidFill>
                  <a:srgbClr val="888E9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53734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 type="obj">
  <p:cSld name="3_Title and Content">
    <p:bg>
      <p:bgPr>
        <a:solidFill>
          <a:srgbClr val="FDCB26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0"/>
          <p:cNvSpPr txBox="1">
            <a:spLocks noGrp="1"/>
          </p:cNvSpPr>
          <p:nvPr>
            <p:ph type="title"/>
          </p:nvPr>
        </p:nvSpPr>
        <p:spPr>
          <a:xfrm>
            <a:off x="508000" y="377826"/>
            <a:ext cx="10515600" cy="872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  <a:defRPr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0"/>
          <p:cNvSpPr txBox="1">
            <a:spLocks noGrp="1"/>
          </p:cNvSpPr>
          <p:nvPr>
            <p:ph type="body" idx="1"/>
          </p:nvPr>
        </p:nvSpPr>
        <p:spPr>
          <a:xfrm>
            <a:off x="508000" y="1419726"/>
            <a:ext cx="10845800" cy="4757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0"/>
          <p:cNvSpPr txBox="1"/>
          <p:nvPr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®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92395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efin San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08592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9"/>
          <p:cNvSpPr txBox="1"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  <a:defRPr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44071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4_Title and Content">
    <p:bg>
      <p:bgPr>
        <a:solidFill>
          <a:srgbClr val="FDCB2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6"/>
          <p:cNvSpPr txBox="1">
            <a:spLocks noGrp="1"/>
          </p:cNvSpPr>
          <p:nvPr>
            <p:ph type="title"/>
          </p:nvPr>
        </p:nvSpPr>
        <p:spPr>
          <a:xfrm>
            <a:off x="469900" y="365126"/>
            <a:ext cx="10883900" cy="872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  <a:defRPr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6"/>
          <p:cNvSpPr txBox="1"/>
          <p:nvPr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®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6521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bg>
      <p:bgPr>
        <a:solidFill>
          <a:srgbClr val="FDCB26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1"/>
          <p:cNvSpPr txBox="1">
            <a:spLocks noGrp="1"/>
          </p:cNvSpPr>
          <p:nvPr>
            <p:ph type="title"/>
          </p:nvPr>
        </p:nvSpPr>
        <p:spPr>
          <a:xfrm>
            <a:off x="596900" y="365125"/>
            <a:ext cx="11087100" cy="794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Josefin Sans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1"/>
          <p:cNvSpPr txBox="1">
            <a:spLocks noGrp="1"/>
          </p:cNvSpPr>
          <p:nvPr>
            <p:ph type="body" idx="1"/>
          </p:nvPr>
        </p:nvSpPr>
        <p:spPr>
          <a:xfrm>
            <a:off x="596899" y="1338146"/>
            <a:ext cx="5422901" cy="4838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lvl="1" indent="-3429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1"/>
          <p:cNvSpPr txBox="1">
            <a:spLocks noGrp="1"/>
          </p:cNvSpPr>
          <p:nvPr>
            <p:ph type="body" idx="2"/>
          </p:nvPr>
        </p:nvSpPr>
        <p:spPr>
          <a:xfrm>
            <a:off x="6172200" y="1338146"/>
            <a:ext cx="5511800" cy="4838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lvl="1" indent="-3429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71"/>
          <p:cNvSpPr txBox="1"/>
          <p:nvPr/>
        </p:nvSpPr>
        <p:spPr>
          <a:xfrm>
            <a:off x="11843463" y="6551335"/>
            <a:ext cx="166400" cy="2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Kanit"/>
              <a:buNone/>
            </a:pPr>
            <a:r>
              <a:rPr lang="en-US" sz="1467" b="0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®</a:t>
            </a:r>
            <a:endParaRPr sz="1467" b="0" i="0" u="none" strike="noStrike" cap="none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</p:txBody>
      </p:sp>
    </p:spTree>
    <p:extLst>
      <p:ext uri="{BB962C8B-B14F-4D97-AF65-F5344CB8AC3E}">
        <p14:creationId xmlns:p14="http://schemas.microsoft.com/office/powerpoint/2010/main" val="17113642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2_Two Content">
    <p:bg>
      <p:bgPr>
        <a:solidFill>
          <a:srgbClr val="FDCB26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7"/>
          <p:cNvSpPr txBox="1">
            <a:spLocks noGrp="1"/>
          </p:cNvSpPr>
          <p:nvPr>
            <p:ph type="title"/>
          </p:nvPr>
        </p:nvSpPr>
        <p:spPr>
          <a:xfrm>
            <a:off x="520700" y="365125"/>
            <a:ext cx="5181600" cy="101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Josefin Sans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7"/>
          <p:cNvSpPr txBox="1">
            <a:spLocks noGrp="1"/>
          </p:cNvSpPr>
          <p:nvPr>
            <p:ph type="body" idx="1"/>
          </p:nvPr>
        </p:nvSpPr>
        <p:spPr>
          <a:xfrm>
            <a:off x="520700" y="1484026"/>
            <a:ext cx="5181600" cy="469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4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lvl="1" indent="-3429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27"/>
          <p:cNvSpPr txBox="1"/>
          <p:nvPr/>
        </p:nvSpPr>
        <p:spPr>
          <a:xfrm>
            <a:off x="11843463" y="6551335"/>
            <a:ext cx="166400" cy="2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Kanit"/>
              <a:buNone/>
            </a:pPr>
            <a:r>
              <a:rPr lang="en-US" sz="1467" b="0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®</a:t>
            </a:r>
            <a:endParaRPr sz="1467" b="0" i="0" u="none" strike="noStrike" cap="none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54" name="Google Shape;54;p127"/>
          <p:cNvSpPr>
            <a:spLocks noGrp="1"/>
          </p:cNvSpPr>
          <p:nvPr>
            <p:ph type="pic" idx="2"/>
          </p:nvPr>
        </p:nvSpPr>
        <p:spPr>
          <a:xfrm>
            <a:off x="6172202" y="0"/>
            <a:ext cx="6019798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98259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93830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 type="titleOnly">
  <p:cSld name="1_Title Only">
    <p:bg>
      <p:bgPr>
        <a:solidFill>
          <a:srgbClr val="23344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4"/>
          <p:cNvSpPr txBox="1"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Josefin Sans"/>
              <a:buNone/>
              <a:defRPr>
                <a:solidFill>
                  <a:schemeClr val="accent4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9673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644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 type="title">
  <p:cSld name="1_Title Slide">
    <p:bg>
      <p:bgPr>
        <a:solidFill>
          <a:srgbClr val="233442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Josefin Sans"/>
              <a:buNone/>
              <a:defRPr sz="6000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29830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 type="secHead">
  <p:cSld name="2_Section Header">
    <p:bg>
      <p:bgPr>
        <a:solidFill>
          <a:srgbClr val="23344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5"/>
          <p:cNvSpPr txBox="1">
            <a:spLocks noGrp="1"/>
          </p:cNvSpPr>
          <p:nvPr>
            <p:ph type="title"/>
          </p:nvPr>
        </p:nvSpPr>
        <p:spPr>
          <a:xfrm>
            <a:off x="590550" y="1736726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Josefin Sans"/>
              <a:buNone/>
              <a:defRPr sz="6000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5"/>
          <p:cNvSpPr txBox="1">
            <a:spLocks noGrp="1"/>
          </p:cNvSpPr>
          <p:nvPr>
            <p:ph type="body" idx="1"/>
          </p:nvPr>
        </p:nvSpPr>
        <p:spPr>
          <a:xfrm>
            <a:off x="5905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ED98B"/>
              </a:buClr>
              <a:buSzPts val="2400"/>
              <a:buNone/>
              <a:defRPr sz="2400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D98B"/>
              </a:buClr>
              <a:buSzPts val="2000"/>
              <a:buNone/>
              <a:defRPr sz="2000">
                <a:solidFill>
                  <a:srgbClr val="FED98B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D98B"/>
              </a:buClr>
              <a:buSzPts val="1800"/>
              <a:buNone/>
              <a:defRPr sz="1800">
                <a:solidFill>
                  <a:srgbClr val="FED98B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D98B"/>
              </a:buClr>
              <a:buSzPts val="1600"/>
              <a:buNone/>
              <a:defRPr sz="1600">
                <a:solidFill>
                  <a:srgbClr val="FED98B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D98B"/>
              </a:buClr>
              <a:buSzPts val="1600"/>
              <a:buNone/>
              <a:defRPr sz="1600">
                <a:solidFill>
                  <a:srgbClr val="FED98B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D98B"/>
              </a:buClr>
              <a:buSzPts val="1600"/>
              <a:buNone/>
              <a:defRPr sz="1600">
                <a:solidFill>
                  <a:srgbClr val="FED98B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D98B"/>
              </a:buClr>
              <a:buSzPts val="1600"/>
              <a:buNone/>
              <a:defRPr sz="1600">
                <a:solidFill>
                  <a:srgbClr val="FED98B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D98B"/>
              </a:buClr>
              <a:buSzPts val="1600"/>
              <a:buNone/>
              <a:defRPr sz="1600">
                <a:solidFill>
                  <a:srgbClr val="FED98B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ED98B"/>
              </a:buClr>
              <a:buSzPts val="1600"/>
              <a:buNone/>
              <a:defRPr sz="1600">
                <a:solidFill>
                  <a:srgbClr val="FED98B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61859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2_Title Only">
    <p:bg>
      <p:bgPr>
        <a:solidFill>
          <a:srgbClr val="233442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5"/>
          <p:cNvSpPr txBox="1">
            <a:spLocks noGrp="1"/>
          </p:cNvSpPr>
          <p:nvPr>
            <p:ph type="title"/>
          </p:nvPr>
        </p:nvSpPr>
        <p:spPr>
          <a:xfrm>
            <a:off x="514815" y="198454"/>
            <a:ext cx="10515600" cy="8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Josefin Sans"/>
              <a:buNone/>
              <a:defRPr>
                <a:solidFill>
                  <a:schemeClr val="accent4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99197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chemeClr val="lt2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2"/>
          <p:cNvSpPr txBox="1">
            <a:spLocks noGrp="1"/>
          </p:cNvSpPr>
          <p:nvPr>
            <p:ph type="title"/>
          </p:nvPr>
        </p:nvSpPr>
        <p:spPr>
          <a:xfrm>
            <a:off x="546100" y="314325"/>
            <a:ext cx="10515600" cy="765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  <a:defRPr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06707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 type="obj">
  <p:cSld name="4_Title and Content">
    <p:bg>
      <p:bgPr>
        <a:solidFill>
          <a:schemeClr val="lt2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3"/>
          <p:cNvSpPr txBox="1">
            <a:spLocks noGrp="1"/>
          </p:cNvSpPr>
          <p:nvPr>
            <p:ph type="title"/>
          </p:nvPr>
        </p:nvSpPr>
        <p:spPr>
          <a:xfrm>
            <a:off x="341376" y="365125"/>
            <a:ext cx="11012424" cy="765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  <a:defRPr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23"/>
          <p:cNvSpPr txBox="1">
            <a:spLocks noGrp="1"/>
          </p:cNvSpPr>
          <p:nvPr>
            <p:ph type="body" idx="1"/>
          </p:nvPr>
        </p:nvSpPr>
        <p:spPr>
          <a:xfrm>
            <a:off x="341376" y="1263316"/>
            <a:ext cx="11012424" cy="491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94470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9"/>
          <p:cNvSpPr txBox="1">
            <a:spLocks noGrp="1"/>
          </p:cNvSpPr>
          <p:nvPr>
            <p:ph type="title"/>
          </p:nvPr>
        </p:nvSpPr>
        <p:spPr>
          <a:xfrm>
            <a:off x="493426" y="350135"/>
            <a:ext cx="5412698" cy="994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Josefin Sans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69"/>
          <p:cNvSpPr txBox="1">
            <a:spLocks noGrp="1"/>
          </p:cNvSpPr>
          <p:nvPr>
            <p:ph type="body" idx="1"/>
          </p:nvPr>
        </p:nvSpPr>
        <p:spPr>
          <a:xfrm>
            <a:off x="493425" y="1482843"/>
            <a:ext cx="5412699" cy="4708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4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lvl="1" indent="-3429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69"/>
          <p:cNvSpPr txBox="1"/>
          <p:nvPr/>
        </p:nvSpPr>
        <p:spPr>
          <a:xfrm>
            <a:off x="11843463" y="6551335"/>
            <a:ext cx="166400" cy="2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Kanit"/>
              <a:buNone/>
            </a:pPr>
            <a:r>
              <a:rPr lang="en-US" sz="1467" b="0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®</a:t>
            </a:r>
            <a:endParaRPr sz="1467" b="0" i="0" u="none" strike="noStrike" cap="none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70" name="Google Shape;70;p69"/>
          <p:cNvSpPr>
            <a:spLocks noGrp="1"/>
          </p:cNvSpPr>
          <p:nvPr>
            <p:ph type="pic" idx="2"/>
          </p:nvPr>
        </p:nvSpPr>
        <p:spPr>
          <a:xfrm>
            <a:off x="6172202" y="0"/>
            <a:ext cx="6019798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459674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3058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8"/>
          <p:cNvSpPr txBox="1">
            <a:spLocks noGrp="1"/>
          </p:cNvSpPr>
          <p:nvPr>
            <p:ph type="title"/>
          </p:nvPr>
        </p:nvSpPr>
        <p:spPr>
          <a:xfrm>
            <a:off x="457095" y="1736726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efin San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8"/>
          <p:cNvSpPr txBox="1">
            <a:spLocks noGrp="1"/>
          </p:cNvSpPr>
          <p:nvPr>
            <p:ph type="body" idx="1"/>
          </p:nvPr>
        </p:nvSpPr>
        <p:spPr>
          <a:xfrm>
            <a:off x="457095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E91"/>
              </a:buClr>
              <a:buSzPts val="2400"/>
              <a:buNone/>
              <a:defRPr sz="2400">
                <a:solidFill>
                  <a:srgbClr val="23344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2000"/>
              <a:buNone/>
              <a:defRPr sz="2000">
                <a:solidFill>
                  <a:srgbClr val="888E9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1800"/>
              <a:buNone/>
              <a:defRPr sz="1800">
                <a:solidFill>
                  <a:srgbClr val="888E9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1600"/>
              <a:buNone/>
              <a:defRPr sz="1600">
                <a:solidFill>
                  <a:srgbClr val="888E9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1600"/>
              <a:buNone/>
              <a:defRPr sz="1600">
                <a:solidFill>
                  <a:srgbClr val="888E9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1600"/>
              <a:buNone/>
              <a:defRPr sz="1600">
                <a:solidFill>
                  <a:srgbClr val="888E9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1600"/>
              <a:buNone/>
              <a:defRPr sz="1600">
                <a:solidFill>
                  <a:srgbClr val="888E9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1600"/>
              <a:buNone/>
              <a:defRPr sz="1600">
                <a:solidFill>
                  <a:srgbClr val="888E9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1"/>
              </a:buClr>
              <a:buSzPts val="1600"/>
              <a:buNone/>
              <a:defRPr sz="1600">
                <a:solidFill>
                  <a:srgbClr val="888E9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84002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2_Two Content">
    <p:bg>
      <p:bgPr>
        <a:solidFill>
          <a:schemeClr val="lt2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9"/>
          <p:cNvSpPr txBox="1">
            <a:spLocks noGrp="1"/>
          </p:cNvSpPr>
          <p:nvPr>
            <p:ph type="title"/>
          </p:nvPr>
        </p:nvSpPr>
        <p:spPr>
          <a:xfrm>
            <a:off x="487680" y="365125"/>
            <a:ext cx="11241024" cy="922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Josefin Sans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9"/>
          <p:cNvSpPr txBox="1">
            <a:spLocks noGrp="1"/>
          </p:cNvSpPr>
          <p:nvPr>
            <p:ph type="body" idx="1"/>
          </p:nvPr>
        </p:nvSpPr>
        <p:spPr>
          <a:xfrm>
            <a:off x="487679" y="1467853"/>
            <a:ext cx="5532121" cy="4708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lvl="1" indent="-3429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29"/>
          <p:cNvSpPr txBox="1">
            <a:spLocks noGrp="1"/>
          </p:cNvSpPr>
          <p:nvPr>
            <p:ph type="body" idx="2"/>
          </p:nvPr>
        </p:nvSpPr>
        <p:spPr>
          <a:xfrm>
            <a:off x="6172200" y="1467853"/>
            <a:ext cx="5544312" cy="4708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lvl="1" indent="-3429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29"/>
          <p:cNvSpPr txBox="1"/>
          <p:nvPr/>
        </p:nvSpPr>
        <p:spPr>
          <a:xfrm>
            <a:off x="11843463" y="6551335"/>
            <a:ext cx="166400" cy="2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7"/>
              <a:buFont typeface="Kanit"/>
              <a:buNone/>
            </a:pPr>
            <a:endParaRPr sz="1467" b="0" i="0" u="none" strike="noStrike" cap="none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</p:txBody>
      </p:sp>
    </p:spTree>
    <p:extLst>
      <p:ext uri="{BB962C8B-B14F-4D97-AF65-F5344CB8AC3E}">
        <p14:creationId xmlns:p14="http://schemas.microsoft.com/office/powerpoint/2010/main" val="36883431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efin San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0620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3283F6-49A1-41A3-AA01-AF24D564F9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6213BD6-1DDE-4C11-9D3B-F9325C09CB23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462953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1"/>
          <p:cNvSpPr txBox="1"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  <a:defRPr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9969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8378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1331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5D2E43-E794-4452-9ED3-665DAB782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6" y="6202536"/>
            <a:ext cx="1689452" cy="5737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9324876-EC72-4CE9-9481-340E0EFD25D5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3477192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4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5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7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56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37BA77-6ACA-496F-9308-EA3A00D73AB3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5" y="6199716"/>
            <a:ext cx="1689452" cy="5737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B5EDC6-E01D-44EB-A03F-BD9BB310D8EA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7" y="6202535"/>
            <a:ext cx="1689452" cy="5737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09E5E9-118C-4B1E-B3A3-60AF8DE7E815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®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F29F9C-7538-46C5-9B3E-2EA73F61640A}"/>
              </a:ext>
            </a:extLst>
          </p:cNvPr>
          <p:cNvSpPr txBox="1"/>
          <p:nvPr userDrawn="1"/>
        </p:nvSpPr>
        <p:spPr>
          <a:xfrm>
            <a:off x="838200" y="6396335"/>
            <a:ext cx="6827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D792D4-7F8A-4118-98CD-7F56A285D539}" type="slidenum">
              <a:rPr lang="en-US" sz="1200" smtClean="0">
                <a:solidFill>
                  <a:schemeClr val="tx1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dirty="0">
                <a:solidFill>
                  <a:srgbClr val="93A1A1"/>
                </a:solidFill>
              </a:rPr>
              <a:t>  |  </a:t>
            </a:r>
            <a:fld id="{AEFFB1E4-9BDB-4B08-8D8D-2B25DF1C9305}" type="datetime1">
              <a:rPr lang="en-US" sz="1000" smtClean="0">
                <a:solidFill>
                  <a:schemeClr val="tx1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2/11/2025</a:t>
            </a:fld>
            <a:r>
              <a:rPr lang="en-US" sz="1000" dirty="0"/>
              <a:t>  </a:t>
            </a:r>
            <a:r>
              <a:rPr lang="en-US" sz="1000" dirty="0">
                <a:solidFill>
                  <a:srgbClr val="93A1A1"/>
                </a:solidFill>
              </a:rPr>
              <a:t>  © Copyright 2006-2019 Inflectra Corporation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64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5" r:id="rId2"/>
    <p:sldLayoutId id="2147483716" r:id="rId3"/>
    <p:sldLayoutId id="2147483673" r:id="rId4"/>
    <p:sldLayoutId id="2147483660" r:id="rId5"/>
    <p:sldLayoutId id="2147483709" r:id="rId6"/>
    <p:sldLayoutId id="2147483652" r:id="rId7"/>
    <p:sldLayoutId id="2147483674" r:id="rId8"/>
    <p:sldLayoutId id="2147483663" r:id="rId9"/>
    <p:sldLayoutId id="2147483653" r:id="rId10"/>
    <p:sldLayoutId id="2147483675" r:id="rId11"/>
    <p:sldLayoutId id="2147483710" r:id="rId12"/>
    <p:sldLayoutId id="2147483656" r:id="rId13"/>
    <p:sldLayoutId id="2147483676" r:id="rId14"/>
    <p:sldLayoutId id="2147483711" r:id="rId15"/>
    <p:sldLayoutId id="2147483657" r:id="rId16"/>
    <p:sldLayoutId id="2147483677" r:id="rId17"/>
    <p:sldLayoutId id="2147483712" r:id="rId18"/>
    <p:sldLayoutId id="2147483658" r:id="rId19"/>
    <p:sldLayoutId id="2147483678" r:id="rId20"/>
    <p:sldLayoutId id="2147483713" r:id="rId21"/>
    <p:sldLayoutId id="2147483659" r:id="rId22"/>
    <p:sldLayoutId id="2147483679" r:id="rId23"/>
    <p:sldLayoutId id="2147483714" r:id="rId2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C23B726-209D-4554-B472-76CF768AD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1498183-2849-4ACD-A774-3B0DF4A2E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E97783-AB4C-4ACD-A270-4A4DCB75F5FC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67" y="6202535"/>
            <a:ext cx="1689452" cy="5737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F2E3DA-8A09-40A3-BBD4-63E8A4249472}"/>
              </a:ext>
            </a:extLst>
          </p:cNvPr>
          <p:cNvSpPr txBox="1"/>
          <p:nvPr userDrawn="1"/>
        </p:nvSpPr>
        <p:spPr>
          <a:xfrm>
            <a:off x="11843463" y="6551335"/>
            <a:ext cx="1662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13445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0" r:id="rId2"/>
    <p:sldLayoutId id="2147483701" r:id="rId3"/>
    <p:sldLayoutId id="2147483695" r:id="rId4"/>
    <p:sldLayoutId id="2147483704" r:id="rId5"/>
    <p:sldLayoutId id="2147483703" r:id="rId6"/>
    <p:sldLayoutId id="2147483654" r:id="rId7"/>
    <p:sldLayoutId id="2147483705" r:id="rId8"/>
    <p:sldLayoutId id="2147483706" r:id="rId9"/>
    <p:sldLayoutId id="2147483699" r:id="rId10"/>
    <p:sldLayoutId id="2147483707" r:id="rId11"/>
    <p:sldLayoutId id="2147483708" r:id="rId12"/>
    <p:sldLayoutId id="2147483717" r:id="rId13"/>
    <p:sldLayoutId id="2147483719" r:id="rId14"/>
    <p:sldLayoutId id="2147483721" r:id="rId15"/>
    <p:sldLayoutId id="214748374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Josefin San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B26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1"/>
          <p:cNvSpPr txBox="1">
            <a:spLocks noGrp="1"/>
          </p:cNvSpPr>
          <p:nvPr>
            <p:ph type="title"/>
          </p:nvPr>
        </p:nvSpPr>
        <p:spPr>
          <a:xfrm>
            <a:off x="508000" y="365126"/>
            <a:ext cx="11176000" cy="93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  <a:defRPr sz="44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61"/>
          <p:cNvSpPr txBox="1">
            <a:spLocks noGrp="1"/>
          </p:cNvSpPr>
          <p:nvPr>
            <p:ph type="body" idx="1"/>
          </p:nvPr>
        </p:nvSpPr>
        <p:spPr>
          <a:xfrm>
            <a:off x="508000" y="1419726"/>
            <a:ext cx="11176000" cy="4757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pic>
        <p:nvPicPr>
          <p:cNvPr id="28" name="Google Shape;28;p61" descr="A black background with a black square&#10;&#10;Description automatically generated with medium confidence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919015" y="6473029"/>
            <a:ext cx="869570" cy="28145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61"/>
          <p:cNvSpPr txBox="1"/>
          <p:nvPr/>
        </p:nvSpPr>
        <p:spPr>
          <a:xfrm>
            <a:off x="403415" y="6481758"/>
            <a:ext cx="610001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nit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1F2D"/>
                </a:solidFill>
                <a:latin typeface="Josefin Sans"/>
                <a:ea typeface="Josefin Sans"/>
                <a:cs typeface="Josefin Sans"/>
                <a:sym typeface="Josefin Sans"/>
              </a:rPr>
              <a:t>‹#›</a:t>
            </a:fld>
            <a:r>
              <a:rPr lang="en-US" sz="1100" b="0" i="0" u="none" strike="noStrike" cap="none">
                <a:solidFill>
                  <a:srgbClr val="001F2D"/>
                </a:solidFill>
                <a:latin typeface="Josefin Sans"/>
                <a:ea typeface="Josefin Sans"/>
                <a:cs typeface="Josefin Sans"/>
                <a:sym typeface="Josefin Sans"/>
              </a:rPr>
              <a:t>  |  </a:t>
            </a:r>
            <a:r>
              <a:rPr lang="en-US" sz="1100" b="0" i="0" u="none" strike="noStrike" cap="none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rPr>
              <a:t>01/05/2025</a:t>
            </a:r>
            <a:r>
              <a:rPr lang="en-US" sz="1100" b="0" i="0" u="none" strike="noStrike" cap="none">
                <a:solidFill>
                  <a:srgbClr val="001F2D"/>
                </a:solidFill>
                <a:latin typeface="Josefin Sans"/>
                <a:ea typeface="Josefin Sans"/>
                <a:cs typeface="Josefin Sans"/>
                <a:sym typeface="Josefin Sans"/>
              </a:rPr>
              <a:t>  © Copyright 2006-2025 Inflectra Corporation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536483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44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2"/>
          <p:cNvSpPr txBox="1">
            <a:spLocks noGrp="1"/>
          </p:cNvSpPr>
          <p:nvPr>
            <p:ph type="title"/>
          </p:nvPr>
        </p:nvSpPr>
        <p:spPr>
          <a:xfrm>
            <a:off x="584200" y="284490"/>
            <a:ext cx="11137900" cy="86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Josefin Sans"/>
              <a:buNone/>
              <a:defRPr sz="44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2"/>
          <p:cNvSpPr txBox="1">
            <a:spLocks noGrp="1"/>
          </p:cNvSpPr>
          <p:nvPr>
            <p:ph type="body" idx="1"/>
          </p:nvPr>
        </p:nvSpPr>
        <p:spPr>
          <a:xfrm>
            <a:off x="584200" y="1343025"/>
            <a:ext cx="11137900" cy="4849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12" name="Google Shape;12;p62"/>
          <p:cNvSpPr txBox="1"/>
          <p:nvPr/>
        </p:nvSpPr>
        <p:spPr>
          <a:xfrm>
            <a:off x="11843463" y="6551335"/>
            <a:ext cx="10538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®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13;p6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930639" y="6350583"/>
            <a:ext cx="986532" cy="31931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62"/>
          <p:cNvSpPr txBox="1"/>
          <p:nvPr/>
        </p:nvSpPr>
        <p:spPr>
          <a:xfrm>
            <a:off x="491518" y="6289725"/>
            <a:ext cx="5875421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nit"/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‹#›</a:t>
            </a:fld>
            <a:r>
              <a:rPr lang="en-US" sz="1100" b="0" i="0" u="none" strike="noStrike" cap="none">
                <a:solidFill>
                  <a:srgbClr val="93A1A1"/>
                </a:solidFill>
                <a:latin typeface="Josefin Sans"/>
                <a:ea typeface="Josefin Sans"/>
                <a:cs typeface="Josefin Sans"/>
                <a:sym typeface="Josefin Sans"/>
              </a:rPr>
              <a:t>  |  </a:t>
            </a:r>
            <a:r>
              <a:rPr lang="en-US" sz="1100" b="0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01/05/2025</a:t>
            </a:r>
            <a:r>
              <a:rPr lang="en-US" sz="1100" b="0" i="0" u="none" strike="noStrike" cap="none">
                <a:solidFill>
                  <a:srgbClr val="93A1A1"/>
                </a:solidFill>
                <a:latin typeface="Josefin Sans"/>
                <a:ea typeface="Josefin Sans"/>
                <a:cs typeface="Josefin Sans"/>
                <a:sym typeface="Josefin Sans"/>
              </a:rPr>
              <a:t>  © Copyright 2006-2025 Inflectra Corporation</a:t>
            </a:r>
            <a:endParaRPr sz="1100" b="0" i="0" u="none" strike="noStrike" cap="none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  <p:extLst>
      <p:ext uri="{BB962C8B-B14F-4D97-AF65-F5344CB8AC3E}">
        <p14:creationId xmlns:p14="http://schemas.microsoft.com/office/powerpoint/2010/main" val="109233553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1"/>
          <p:cNvSpPr txBox="1">
            <a:spLocks noGrp="1"/>
          </p:cNvSpPr>
          <p:nvPr>
            <p:ph type="title"/>
          </p:nvPr>
        </p:nvSpPr>
        <p:spPr>
          <a:xfrm>
            <a:off x="419724" y="365126"/>
            <a:ext cx="11347555" cy="850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  <a:defRPr sz="44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21"/>
          <p:cNvSpPr txBox="1">
            <a:spLocks noGrp="1"/>
          </p:cNvSpPr>
          <p:nvPr>
            <p:ph type="body" idx="1"/>
          </p:nvPr>
        </p:nvSpPr>
        <p:spPr>
          <a:xfrm>
            <a:off x="419724" y="1359568"/>
            <a:ext cx="11347554" cy="4817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pic>
        <p:nvPicPr>
          <p:cNvPr id="59" name="Google Shape;59;p121" descr="A black background with yellow lines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813774" y="6371167"/>
            <a:ext cx="1080052" cy="366333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21"/>
          <p:cNvSpPr txBox="1"/>
          <p:nvPr/>
        </p:nvSpPr>
        <p:spPr>
          <a:xfrm>
            <a:off x="298174" y="6475890"/>
            <a:ext cx="610001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nit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1F2D"/>
                </a:solidFill>
                <a:latin typeface="Josefin Sans"/>
                <a:ea typeface="Josefin Sans"/>
                <a:cs typeface="Josefin Sans"/>
                <a:sym typeface="Josefin Sans"/>
              </a:rPr>
              <a:t>‹#›</a:t>
            </a:fld>
            <a:r>
              <a:rPr lang="en-US" sz="1100" b="0" i="0" u="none" strike="noStrike" cap="none">
                <a:solidFill>
                  <a:srgbClr val="001F2D"/>
                </a:solidFill>
                <a:latin typeface="Josefin Sans"/>
                <a:ea typeface="Josefin Sans"/>
                <a:cs typeface="Josefin Sans"/>
                <a:sym typeface="Josefin Sans"/>
              </a:rPr>
              <a:t>  |  </a:t>
            </a:r>
            <a:r>
              <a:rPr lang="en-US" sz="1100" b="0" i="0" u="none" strike="noStrike" cap="none">
                <a:solidFill>
                  <a:schemeClr val="accent5"/>
                </a:solidFill>
                <a:latin typeface="Josefin Sans"/>
                <a:ea typeface="Josefin Sans"/>
                <a:cs typeface="Josefin Sans"/>
                <a:sym typeface="Josefin Sans"/>
              </a:rPr>
              <a:t>01/05/2025</a:t>
            </a:r>
            <a:r>
              <a:rPr lang="en-US" sz="1100" b="0" i="0" u="none" strike="noStrike" cap="none">
                <a:solidFill>
                  <a:srgbClr val="001F2D"/>
                </a:solidFill>
                <a:latin typeface="Josefin Sans"/>
                <a:ea typeface="Josefin Sans"/>
                <a:cs typeface="Josefin Sans"/>
                <a:sym typeface="Josefin Sans"/>
              </a:rPr>
              <a:t>  © Copyright 2006-2025 Inflectra Corporation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03415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26" Type="http://schemas.openxmlformats.org/officeDocument/2006/relationships/image" Target="../media/image43.pn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3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29" Type="http://schemas.openxmlformats.org/officeDocument/2006/relationships/image" Target="../media/image46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41.png"/><Relationship Id="rId32" Type="http://schemas.openxmlformats.org/officeDocument/2006/relationships/image" Target="../media/image49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28" Type="http://schemas.openxmlformats.org/officeDocument/2006/relationships/image" Target="../media/image45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31" Type="http://schemas.openxmlformats.org/officeDocument/2006/relationships/image" Target="../media/image48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Relationship Id="rId27" Type="http://schemas.openxmlformats.org/officeDocument/2006/relationships/image" Target="../media/image44.png"/><Relationship Id="rId30" Type="http://schemas.openxmlformats.org/officeDocument/2006/relationships/image" Target="../media/image47.png"/><Relationship Id="rId8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26" Type="http://schemas.openxmlformats.org/officeDocument/2006/relationships/image" Target="../media/image74.png"/><Relationship Id="rId3" Type="http://schemas.openxmlformats.org/officeDocument/2006/relationships/image" Target="../media/image51.png"/><Relationship Id="rId21" Type="http://schemas.openxmlformats.org/officeDocument/2006/relationships/image" Target="../media/image69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5" Type="http://schemas.openxmlformats.org/officeDocument/2006/relationships/image" Target="../media/image7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24" Type="http://schemas.openxmlformats.org/officeDocument/2006/relationships/image" Target="../media/image72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23" Type="http://schemas.openxmlformats.org/officeDocument/2006/relationships/image" Target="../media/image71.png"/><Relationship Id="rId28" Type="http://schemas.openxmlformats.org/officeDocument/2006/relationships/image" Target="../media/image76.png"/><Relationship Id="rId10" Type="http://schemas.openxmlformats.org/officeDocument/2006/relationships/image" Target="../media/image58.png"/><Relationship Id="rId19" Type="http://schemas.openxmlformats.org/officeDocument/2006/relationships/image" Target="../media/image67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Relationship Id="rId22" Type="http://schemas.openxmlformats.org/officeDocument/2006/relationships/image" Target="../media/image70.png"/><Relationship Id="rId27" Type="http://schemas.openxmlformats.org/officeDocument/2006/relationships/image" Target="../media/image7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inflectra.com/Ideas/VideosAllPlaylists.aspx" TargetMode="External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hyperlink" Target="https://www.inflectracon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82.png"/><Relationship Id="rId11" Type="http://schemas.openxmlformats.org/officeDocument/2006/relationships/hyperlink" Target="https://www.youtube.com/@Inflectra_Tech" TargetMode="External"/><Relationship Id="rId5" Type="http://schemas.openxmlformats.org/officeDocument/2006/relationships/image" Target="../media/image81.png"/><Relationship Id="rId10" Type="http://schemas.openxmlformats.org/officeDocument/2006/relationships/hyperlink" Target="https://inflectra.com/Company/Events.aspx" TargetMode="External"/><Relationship Id="rId4" Type="http://schemas.openxmlformats.org/officeDocument/2006/relationships/image" Target="../media/image80.png"/><Relationship Id="rId9" Type="http://schemas.openxmlformats.org/officeDocument/2006/relationships/hyperlink" Target="https://campus.inflectra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Relationship Id="rId6" Type="http://schemas.openxmlformats.org/officeDocument/2006/relationships/hyperlink" Target="https://www.inflectra.com/Company/Security.aspx" TargetMode="Externa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94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94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9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3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3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94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3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3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3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52CC-4B7C-4191-B0D7-DC482B82E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980" y="4591753"/>
            <a:ext cx="10386854" cy="1325563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Service Desk Management You Can Trust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B7C33C-A555-4081-83CD-CAA88DC3A5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91" y="1912770"/>
            <a:ext cx="10386855" cy="236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9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0"/>
          <p:cNvSpPr/>
          <p:nvPr/>
        </p:nvSpPr>
        <p:spPr>
          <a:xfrm>
            <a:off x="10479819" y="5982542"/>
            <a:ext cx="1624090" cy="85955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CCB26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533" name="Google Shape;533;p20"/>
          <p:cNvSpPr txBox="1">
            <a:spLocks noGrp="1"/>
          </p:cNvSpPr>
          <p:nvPr>
            <p:ph type="title"/>
          </p:nvPr>
        </p:nvSpPr>
        <p:spPr>
          <a:xfrm>
            <a:off x="341376" y="365125"/>
            <a:ext cx="11012424" cy="765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</a:pPr>
            <a:r>
              <a:rPr lang="en-US">
                <a:latin typeface="Josefin Sans"/>
                <a:ea typeface="Josefin Sans"/>
                <a:cs typeface="Josefin Sans"/>
                <a:sym typeface="Josefin Sans"/>
              </a:rPr>
              <a:t>Representative Customers</a:t>
            </a:r>
            <a:endParaRPr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534" name="Google Shape;534;p20"/>
          <p:cNvSpPr/>
          <p:nvPr/>
        </p:nvSpPr>
        <p:spPr>
          <a:xfrm>
            <a:off x="380997" y="3275242"/>
            <a:ext cx="11430002" cy="853171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CCB26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535" name="Google Shape;535;p20"/>
          <p:cNvSpPr/>
          <p:nvPr/>
        </p:nvSpPr>
        <p:spPr>
          <a:xfrm>
            <a:off x="381000" y="2201002"/>
            <a:ext cx="11430002" cy="859556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CCB26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536" name="Google Shape;536;p20"/>
          <p:cNvSpPr/>
          <p:nvPr/>
        </p:nvSpPr>
        <p:spPr>
          <a:xfrm>
            <a:off x="380999" y="1124497"/>
            <a:ext cx="11429996" cy="859556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CCB26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537" name="Google Shape;537;p20"/>
          <p:cNvSpPr/>
          <p:nvPr/>
        </p:nvSpPr>
        <p:spPr>
          <a:xfrm>
            <a:off x="381000" y="4354012"/>
            <a:ext cx="11430002" cy="859556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CCB26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538" name="Google Shape;538;p20"/>
          <p:cNvSpPr/>
          <p:nvPr/>
        </p:nvSpPr>
        <p:spPr>
          <a:xfrm>
            <a:off x="380996" y="5430515"/>
            <a:ext cx="11430002" cy="859556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CCB26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539" name="Google Shape;539;p20"/>
          <p:cNvSpPr/>
          <p:nvPr/>
        </p:nvSpPr>
        <p:spPr>
          <a:xfrm>
            <a:off x="369881" y="1123887"/>
            <a:ext cx="1457131" cy="859524"/>
          </a:xfrm>
          <a:prstGeom prst="rect">
            <a:avLst/>
          </a:prstGeom>
          <a:solidFill>
            <a:srgbClr val="FDCB26"/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1F2E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Energy, Industrial &amp; Transport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540" name="Google Shape;540;p20"/>
          <p:cNvSpPr/>
          <p:nvPr/>
        </p:nvSpPr>
        <p:spPr>
          <a:xfrm>
            <a:off x="369881" y="2200544"/>
            <a:ext cx="1457131" cy="859524"/>
          </a:xfrm>
          <a:prstGeom prst="rect">
            <a:avLst/>
          </a:prstGeom>
          <a:solidFill>
            <a:srgbClr val="FDCB26"/>
          </a:solidFill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1F2E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Financial &amp; Business Services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541" name="Google Shape;541;p20"/>
          <p:cNvSpPr/>
          <p:nvPr/>
        </p:nvSpPr>
        <p:spPr>
          <a:xfrm>
            <a:off x="369881" y="3268057"/>
            <a:ext cx="1457131" cy="859524"/>
          </a:xfrm>
          <a:prstGeom prst="rect">
            <a:avLst/>
          </a:prstGeom>
          <a:solidFill>
            <a:srgbClr val="FDCB26"/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1F2E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Media &amp; Telecom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542" name="Google Shape;542;p20"/>
          <p:cNvSpPr/>
          <p:nvPr/>
        </p:nvSpPr>
        <p:spPr>
          <a:xfrm>
            <a:off x="369881" y="4353858"/>
            <a:ext cx="1457131" cy="859524"/>
          </a:xfrm>
          <a:prstGeom prst="rect">
            <a:avLst/>
          </a:prstGeom>
          <a:solidFill>
            <a:srgbClr val="FDCB26"/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1F2E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Government &amp; Defense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543" name="Google Shape;543;p20"/>
          <p:cNvSpPr/>
          <p:nvPr/>
        </p:nvSpPr>
        <p:spPr>
          <a:xfrm>
            <a:off x="369881" y="5430516"/>
            <a:ext cx="1457131" cy="859524"/>
          </a:xfrm>
          <a:prstGeom prst="rect">
            <a:avLst/>
          </a:prstGeom>
          <a:solidFill>
            <a:srgbClr val="FDCB26"/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1F2E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Healthcare &amp; Bio-Technology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544" name="Google Shape;544;p2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9936" y="1347793"/>
            <a:ext cx="1797784" cy="431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2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5355" y="1311622"/>
            <a:ext cx="1757055" cy="503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20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0901" y="1209500"/>
            <a:ext cx="1067393" cy="707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20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69" t="-19517" r="-1050"/>
          <a:stretch/>
        </p:blipFill>
        <p:spPr>
          <a:xfrm>
            <a:off x="9981472" y="1277605"/>
            <a:ext cx="1737904" cy="521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20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93"/>
          <a:stretch/>
        </p:blipFill>
        <p:spPr>
          <a:xfrm>
            <a:off x="3815900" y="1265775"/>
            <a:ext cx="1085123" cy="544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20" descr="THE NEW TELSTRA LOGO PNG 2021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9243" y="3403877"/>
            <a:ext cx="1350699" cy="489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20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2537" y="2480221"/>
            <a:ext cx="1550876" cy="341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20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9640" y="2301983"/>
            <a:ext cx="1610576" cy="697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20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7972" y="2442873"/>
            <a:ext cx="1478961" cy="415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20"/>
          <p:cNvPicPr preferRelativeResize="0"/>
          <p:nvPr/>
        </p:nvPicPr>
        <p:blipFill rotWithShape="1"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7355" y="2343149"/>
            <a:ext cx="615340" cy="615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20"/>
          <p:cNvPicPr preferRelativeResize="0"/>
          <p:nvPr/>
        </p:nvPicPr>
        <p:blipFill rotWithShape="1"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9243" y="2406991"/>
            <a:ext cx="1308968" cy="487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20"/>
          <p:cNvPicPr preferRelativeResize="0"/>
          <p:nvPr/>
        </p:nvPicPr>
        <p:blipFill rotWithShape="1">
          <a:blip r:embed="rId1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2208" y="2520906"/>
            <a:ext cx="1622579" cy="259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20"/>
          <p:cNvPicPr preferRelativeResize="0"/>
          <p:nvPr/>
        </p:nvPicPr>
        <p:blipFill rotWithShape="1">
          <a:blip r:embed="rId1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8343" y="2264388"/>
            <a:ext cx="1096584" cy="772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20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261783" y="3394976"/>
            <a:ext cx="1686135" cy="631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20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0070363" y="3526053"/>
            <a:ext cx="1629963" cy="36933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559" name="Google Shape;559;p20"/>
          <p:cNvPicPr preferRelativeResize="0"/>
          <p:nvPr/>
        </p:nvPicPr>
        <p:blipFill rotWithShape="1">
          <a:blip r:embed="rId1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5322" y="3368337"/>
            <a:ext cx="694016" cy="684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20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3444857" y="3499724"/>
            <a:ext cx="1350698" cy="421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20"/>
          <p:cNvPicPr preferRelativeResize="0"/>
          <p:nvPr/>
        </p:nvPicPr>
        <p:blipFill rotWithShape="1">
          <a:blip r:embed="rId2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4106" y="4406516"/>
            <a:ext cx="1028773" cy="751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20"/>
          <p:cNvPicPr preferRelativeResize="0"/>
          <p:nvPr/>
        </p:nvPicPr>
        <p:blipFill rotWithShape="1">
          <a:blip r:embed="rId2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2918" y="4509799"/>
            <a:ext cx="2241515" cy="544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20" descr="Norwegian Ministry of Foreign Affairs (MFA) – design.dep.no"/>
          <p:cNvPicPr preferRelativeResize="0"/>
          <p:nvPr/>
        </p:nvPicPr>
        <p:blipFill rotWithShape="1">
          <a:blip r:embed="rId2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91" b="3507"/>
          <a:stretch/>
        </p:blipFill>
        <p:spPr>
          <a:xfrm>
            <a:off x="9585427" y="4520272"/>
            <a:ext cx="2199582" cy="507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20"/>
          <p:cNvPicPr preferRelativeResize="0"/>
          <p:nvPr/>
        </p:nvPicPr>
        <p:blipFill rotWithShape="1">
          <a:blip r:embed="rId2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7322" y="4477241"/>
            <a:ext cx="1794004" cy="609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20"/>
          <p:cNvPicPr preferRelativeResize="0"/>
          <p:nvPr/>
        </p:nvPicPr>
        <p:blipFill rotWithShape="1">
          <a:blip r:embed="rId2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8877" y="4558841"/>
            <a:ext cx="1600329" cy="446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20"/>
          <p:cNvPicPr preferRelativeResize="0"/>
          <p:nvPr/>
        </p:nvPicPr>
        <p:blipFill rotWithShape="1">
          <a:blip r:embed="rId2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8536" y="4446650"/>
            <a:ext cx="671141" cy="671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20"/>
          <p:cNvPicPr preferRelativeResize="0"/>
          <p:nvPr/>
        </p:nvPicPr>
        <p:blipFill rotWithShape="1">
          <a:blip r:embed="rId2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9418" y="5637154"/>
            <a:ext cx="1523857" cy="465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20"/>
          <p:cNvPicPr preferRelativeResize="0"/>
          <p:nvPr/>
        </p:nvPicPr>
        <p:blipFill rotWithShape="1">
          <a:blip r:embed="rId2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7887" y="5619518"/>
            <a:ext cx="1404361" cy="500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20"/>
          <p:cNvPicPr preferRelativeResize="0"/>
          <p:nvPr/>
        </p:nvPicPr>
        <p:blipFill rotWithShape="1">
          <a:blip r:embed="rId2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7253" y="5651767"/>
            <a:ext cx="1744278" cy="436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20" descr="La France - IQVIA"/>
          <p:cNvPicPr preferRelativeResize="0"/>
          <p:nvPr/>
        </p:nvPicPr>
        <p:blipFill rotWithShape="1">
          <a:blip r:embed="rId2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8381" y="5713309"/>
            <a:ext cx="1761848" cy="312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20"/>
          <p:cNvPicPr preferRelativeResize="0"/>
          <p:nvPr/>
        </p:nvPicPr>
        <p:blipFill rotWithShape="1">
          <a:blip r:embed="rId3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3513" y="5541594"/>
            <a:ext cx="1041927" cy="656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20"/>
          <p:cNvPicPr preferRelativeResize="0"/>
          <p:nvPr/>
        </p:nvPicPr>
        <p:blipFill rotWithShape="1">
          <a:blip r:embed="rId3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5508" y="5585940"/>
            <a:ext cx="1624090" cy="56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20"/>
          <p:cNvPicPr preferRelativeResize="0"/>
          <p:nvPr/>
        </p:nvPicPr>
        <p:blipFill rotWithShape="1">
          <a:blip r:embed="rId3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5926" y="3450936"/>
            <a:ext cx="2552824" cy="519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20"/>
          <p:cNvPicPr preferRelativeResize="0"/>
          <p:nvPr/>
        </p:nvPicPr>
        <p:blipFill rotWithShape="1">
          <a:blip r:embed="rId3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8" r="238"/>
          <a:stretch/>
        </p:blipFill>
        <p:spPr>
          <a:xfrm>
            <a:off x="5302065" y="1284785"/>
            <a:ext cx="1251034" cy="557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p35"/>
          <p:cNvSpPr/>
          <p:nvPr/>
        </p:nvSpPr>
        <p:spPr>
          <a:xfrm>
            <a:off x="6238875" y="3698550"/>
            <a:ext cx="5671200" cy="2503500"/>
          </a:xfrm>
          <a:prstGeom prst="roundRect">
            <a:avLst>
              <a:gd name="adj" fmla="val 12188"/>
            </a:avLst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CB26"/>
              </a:buClr>
              <a:buSzPts val="1800"/>
              <a:buFont typeface="Kanit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1298" name="Google Shape;1298;p3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1047" y="2298300"/>
            <a:ext cx="552350" cy="345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99" name="Google Shape;1299;p35"/>
          <p:cNvSpPr txBox="1">
            <a:spLocks noGrp="1"/>
          </p:cNvSpPr>
          <p:nvPr>
            <p:ph type="title"/>
          </p:nvPr>
        </p:nvSpPr>
        <p:spPr>
          <a:xfrm>
            <a:off x="411354" y="242460"/>
            <a:ext cx="10515600" cy="765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</a:pPr>
            <a:r>
              <a:rPr lang="en-US" dirty="0">
                <a:latin typeface="Josefin Sans"/>
                <a:ea typeface="Josefin Sans"/>
                <a:cs typeface="Josefin Sans"/>
                <a:sym typeface="Josefin Sans"/>
              </a:rPr>
              <a:t>Global Partnership Ecosystem</a:t>
            </a:r>
            <a:endParaRPr dirty="0"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300" name="Google Shape;1300;p35"/>
          <p:cNvSpPr/>
          <p:nvPr/>
        </p:nvSpPr>
        <p:spPr>
          <a:xfrm>
            <a:off x="4318187" y="4115835"/>
            <a:ext cx="1634937" cy="484632"/>
          </a:xfrm>
          <a:prstGeom prst="rect">
            <a:avLst/>
          </a:prstGeom>
          <a:solidFill>
            <a:srgbClr val="344B5F"/>
          </a:solidFill>
          <a:ln w="9525" cap="flat" cmpd="sng">
            <a:solidFill>
              <a:srgbClr val="93A1A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9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301" name="Google Shape;1301;p35"/>
          <p:cNvSpPr/>
          <p:nvPr/>
        </p:nvSpPr>
        <p:spPr>
          <a:xfrm>
            <a:off x="4318187" y="4649743"/>
            <a:ext cx="1634937" cy="484632"/>
          </a:xfrm>
          <a:prstGeom prst="rect">
            <a:avLst/>
          </a:prstGeom>
          <a:solidFill>
            <a:srgbClr val="5B6B7F"/>
          </a:solidFill>
          <a:ln w="9525" cap="flat" cmpd="sng">
            <a:solidFill>
              <a:srgbClr val="93A1A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10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302" name="Google Shape;1302;p35"/>
          <p:cNvSpPr/>
          <p:nvPr/>
        </p:nvSpPr>
        <p:spPr>
          <a:xfrm>
            <a:off x="4318187" y="5183651"/>
            <a:ext cx="1634937" cy="484632"/>
          </a:xfrm>
          <a:prstGeom prst="rect">
            <a:avLst/>
          </a:prstGeom>
          <a:solidFill>
            <a:srgbClr val="E77E26"/>
          </a:solidFill>
          <a:ln w="9525" cap="flat" cmpd="sng">
            <a:solidFill>
              <a:srgbClr val="93A1A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31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303" name="Google Shape;1303;p35"/>
          <p:cNvSpPr/>
          <p:nvPr/>
        </p:nvSpPr>
        <p:spPr>
          <a:xfrm>
            <a:off x="4318187" y="5717559"/>
            <a:ext cx="1634937" cy="484632"/>
          </a:xfrm>
          <a:prstGeom prst="rect">
            <a:avLst/>
          </a:prstGeom>
          <a:solidFill>
            <a:srgbClr val="055174"/>
          </a:solidFill>
          <a:ln w="9525" cap="flat" cmpd="sng">
            <a:solidFill>
              <a:srgbClr val="93A1A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69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304" name="Google Shape;1304;p35"/>
          <p:cNvSpPr/>
          <p:nvPr/>
        </p:nvSpPr>
        <p:spPr>
          <a:xfrm>
            <a:off x="4298880" y="3698560"/>
            <a:ext cx="1654244" cy="365760"/>
          </a:xfrm>
          <a:prstGeom prst="roundRect">
            <a:avLst>
              <a:gd name="adj" fmla="val 16667"/>
            </a:avLst>
          </a:prstGeom>
          <a:solidFill>
            <a:srgbClr val="FDCB26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642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73642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# 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1F2E"/>
                </a:solidFill>
                <a:effectLst/>
                <a:uLnTx/>
                <a:uFillTx/>
                <a:latin typeface="Poppins Medium"/>
                <a:ea typeface="Poppins Medium"/>
                <a:cs typeface="Poppins Medium"/>
                <a:sym typeface="Poppins Medium"/>
              </a:rPr>
              <a:t>PARTNERS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5" name="Google Shape;1305;p35" descr="Why use Gitlab?. This post is about my personal… | by Irtiza | Medium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72" t="18860" r="9063" b="20718"/>
          <a:stretch/>
        </p:blipFill>
        <p:spPr>
          <a:xfrm>
            <a:off x="6290837" y="1707836"/>
            <a:ext cx="1266745" cy="41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6" name="Google Shape;1306;p35" descr="GitHub — A Beginner's Introduction | by Thiago Marsal Farias | Medium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1399" y="1733605"/>
            <a:ext cx="1208014" cy="36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7" name="Google Shape;1307;p35" descr="OctoPerf · GitHub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65423" y="1715953"/>
            <a:ext cx="868582" cy="710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8" name="Google Shape;1308;p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10378" y="2109483"/>
            <a:ext cx="1443626" cy="479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9" name="Google Shape;1309;p35" descr="Technology Partners | Inflectra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5696" y="2462211"/>
            <a:ext cx="1068309" cy="675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0" name="Google Shape;1310;p35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0837" y="2133383"/>
            <a:ext cx="1493612" cy="503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1" name="Google Shape;1311;p35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0837" y="2583419"/>
            <a:ext cx="1477123" cy="433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2" name="Google Shape;1312;p3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058457" y="2690419"/>
            <a:ext cx="1500524" cy="352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3" name="Google Shape;1313;p35"/>
          <p:cNvPicPr preferRelativeResize="0"/>
          <p:nvPr/>
        </p:nvPicPr>
        <p:blipFill rotWithShape="1"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7396" y="3084989"/>
            <a:ext cx="1476585" cy="397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4" name="Google Shape;1314;p35"/>
          <p:cNvPicPr preferRelativeResize="0"/>
          <p:nvPr/>
        </p:nvPicPr>
        <p:blipFill rotWithShape="1"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2068" y="2208210"/>
            <a:ext cx="1550691" cy="279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5" name="Google Shape;1315;p35"/>
          <p:cNvPicPr preferRelativeResize="0"/>
          <p:nvPr/>
        </p:nvPicPr>
        <p:blipFill rotWithShape="1">
          <a:blip r:embed="rId1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3231" y="1756453"/>
            <a:ext cx="1664574" cy="345388"/>
          </a:xfrm>
          <a:prstGeom prst="rect">
            <a:avLst/>
          </a:prstGeom>
          <a:noFill/>
          <a:ln>
            <a:noFill/>
          </a:ln>
        </p:spPr>
      </p:pic>
      <p:sp>
        <p:nvSpPr>
          <p:cNvPr id="1316" name="Google Shape;1316;p35"/>
          <p:cNvSpPr txBox="1"/>
          <p:nvPr/>
        </p:nvSpPr>
        <p:spPr>
          <a:xfrm>
            <a:off x="6349225" y="3793700"/>
            <a:ext cx="2895600" cy="19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73642"/>
                </a:solidFill>
                <a:effectLst/>
                <a:uLnTx/>
                <a:uFillTx/>
                <a:latin typeface="Poppins Medium"/>
                <a:ea typeface="Poppins Medium"/>
                <a:cs typeface="Poppins Medium"/>
                <a:sym typeface="Poppins Medium"/>
              </a:rPr>
              <a:t>AREAS OF FOCUS:</a:t>
            </a:r>
            <a:endParaRPr kumimoji="0" sz="1050" b="1" i="0" u="none" strike="noStrike" kern="0" cap="none" spc="0" normalizeH="0" baseline="0" noProof="0">
              <a:ln>
                <a:noFill/>
              </a:ln>
              <a:solidFill>
                <a:srgbClr val="073642"/>
              </a:solidFill>
              <a:effectLst/>
              <a:uLnTx/>
              <a:uFillTx/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1F2E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1F2E"/>
              </a:buClr>
              <a:buSzPts val="1600"/>
              <a:buFont typeface="Arial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1F2E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Artificial Intelligence (AI)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1F2E"/>
              </a:buClr>
              <a:buSzPts val="1600"/>
              <a:buFont typeface="Arial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1F2E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DevOps &amp; CI/CD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1F2E"/>
              </a:buClr>
              <a:buSzPts val="1600"/>
              <a:buFont typeface="Arial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1F2E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Test Automation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1F2E"/>
              </a:buClr>
              <a:buSzPts val="1600"/>
              <a:buFont typeface="Arial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1F2E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Device Management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1F2E"/>
              </a:buClr>
              <a:buSzPts val="1600"/>
              <a:buFont typeface="Arial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1F2E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Modeling Tools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1317" name="Google Shape;1317;p35"/>
          <p:cNvPicPr preferRelativeResize="0"/>
          <p:nvPr/>
        </p:nvPicPr>
        <p:blipFill rotWithShape="1">
          <a:blip r:embed="rId1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0837" y="3161509"/>
            <a:ext cx="1757373" cy="232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8" name="Google Shape;1318;p35"/>
          <p:cNvPicPr preferRelativeResize="0"/>
          <p:nvPr/>
        </p:nvPicPr>
        <p:blipFill rotWithShape="1">
          <a:blip r:embed="rId1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43167" y="3162788"/>
            <a:ext cx="1395252" cy="347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9" name="Google Shape;1319;p35"/>
          <p:cNvPicPr preferRelativeResize="0"/>
          <p:nvPr/>
        </p:nvPicPr>
        <p:blipFill rotWithShape="1">
          <a:blip r:embed="rId1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49479" y="2635913"/>
            <a:ext cx="701920" cy="420274"/>
          </a:xfrm>
          <a:prstGeom prst="rect">
            <a:avLst/>
          </a:prstGeom>
          <a:noFill/>
          <a:ln>
            <a:noFill/>
          </a:ln>
        </p:spPr>
      </p:pic>
      <p:sp>
        <p:nvSpPr>
          <p:cNvPr id="1320" name="Google Shape;1320;p35"/>
          <p:cNvSpPr/>
          <p:nvPr/>
        </p:nvSpPr>
        <p:spPr>
          <a:xfrm>
            <a:off x="381000" y="4109530"/>
            <a:ext cx="3818925" cy="484921"/>
          </a:xfrm>
          <a:prstGeom prst="rect">
            <a:avLst/>
          </a:prstGeom>
          <a:solidFill>
            <a:srgbClr val="344B5F"/>
          </a:solidFill>
          <a:ln w="9525" cap="flat" cmpd="sng">
            <a:solidFill>
              <a:srgbClr val="93A1A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642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Platinum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321" name="Google Shape;1321;p35"/>
          <p:cNvSpPr/>
          <p:nvPr/>
        </p:nvSpPr>
        <p:spPr>
          <a:xfrm>
            <a:off x="381000" y="4644381"/>
            <a:ext cx="3818925" cy="484921"/>
          </a:xfrm>
          <a:prstGeom prst="rect">
            <a:avLst/>
          </a:prstGeom>
          <a:solidFill>
            <a:srgbClr val="5B6B7F"/>
          </a:solidFill>
          <a:ln w="9525" cap="flat" cmpd="sng">
            <a:solidFill>
              <a:srgbClr val="93A1A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642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Gold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322" name="Google Shape;1322;p35"/>
          <p:cNvSpPr/>
          <p:nvPr/>
        </p:nvSpPr>
        <p:spPr>
          <a:xfrm>
            <a:off x="381000" y="5179232"/>
            <a:ext cx="3818925" cy="484921"/>
          </a:xfrm>
          <a:prstGeom prst="rect">
            <a:avLst/>
          </a:prstGeom>
          <a:solidFill>
            <a:srgbClr val="E77E26"/>
          </a:solidFill>
          <a:ln w="9525" cap="flat" cmpd="sng">
            <a:solidFill>
              <a:srgbClr val="93A1A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642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Silver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323" name="Google Shape;1323;p35"/>
          <p:cNvSpPr/>
          <p:nvPr/>
        </p:nvSpPr>
        <p:spPr>
          <a:xfrm>
            <a:off x="381000" y="5714082"/>
            <a:ext cx="3818925" cy="488109"/>
          </a:xfrm>
          <a:prstGeom prst="rect">
            <a:avLst/>
          </a:prstGeom>
          <a:solidFill>
            <a:srgbClr val="055174"/>
          </a:solidFill>
          <a:ln w="9525" cap="flat" cmpd="sng">
            <a:solidFill>
              <a:srgbClr val="93A1A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642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Blue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324" name="Google Shape;1324;p35"/>
          <p:cNvSpPr/>
          <p:nvPr/>
        </p:nvSpPr>
        <p:spPr>
          <a:xfrm>
            <a:off x="381000" y="3693840"/>
            <a:ext cx="3820006" cy="365760"/>
          </a:xfrm>
          <a:prstGeom prst="roundRect">
            <a:avLst>
              <a:gd name="adj" fmla="val 16667"/>
            </a:avLst>
          </a:prstGeom>
          <a:solidFill>
            <a:srgbClr val="FDCB26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642"/>
              </a:buClr>
              <a:buSzPts val="16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73642"/>
                </a:solidFill>
                <a:effectLst/>
                <a:uLnTx/>
                <a:uFillTx/>
                <a:latin typeface="Poppins Medium"/>
                <a:ea typeface="Poppins Medium"/>
                <a:cs typeface="Poppins Medium"/>
                <a:sym typeface="Poppins Medium"/>
              </a:rPr>
              <a:t>TIERS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325" name="Google Shape;1325;p35"/>
          <p:cNvSpPr/>
          <p:nvPr/>
        </p:nvSpPr>
        <p:spPr>
          <a:xfrm>
            <a:off x="381001" y="1061941"/>
            <a:ext cx="5572123" cy="513035"/>
          </a:xfrm>
          <a:prstGeom prst="roundRect">
            <a:avLst>
              <a:gd name="adj" fmla="val 16667"/>
            </a:avLst>
          </a:prstGeom>
          <a:solidFill>
            <a:srgbClr val="FDCB26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1F2E"/>
                </a:solidFill>
                <a:effectLst/>
                <a:uLnTx/>
                <a:uFillTx/>
                <a:latin typeface="Poppins Medium"/>
                <a:ea typeface="Poppins Medium"/>
                <a:cs typeface="Poppins Medium"/>
                <a:sym typeface="Poppins Medium"/>
              </a:rPr>
              <a:t>SOLUTION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1F2E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1F2E"/>
                </a:solidFill>
                <a:effectLst/>
                <a:uLnTx/>
                <a:uFillTx/>
                <a:latin typeface="Poppins Medium"/>
                <a:ea typeface="Poppins Medium"/>
                <a:cs typeface="Poppins Medium"/>
                <a:sym typeface="Poppins Medium"/>
              </a:rPr>
              <a:t>PARTNERS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6" name="Google Shape;1326;p35"/>
          <p:cNvSpPr/>
          <p:nvPr/>
        </p:nvSpPr>
        <p:spPr>
          <a:xfrm>
            <a:off x="6238876" y="1060549"/>
            <a:ext cx="5572123" cy="513035"/>
          </a:xfrm>
          <a:prstGeom prst="roundRect">
            <a:avLst>
              <a:gd name="adj" fmla="val 16667"/>
            </a:avLst>
          </a:prstGeom>
          <a:solidFill>
            <a:srgbClr val="FDCB26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1F2E"/>
                </a:solidFill>
                <a:effectLst/>
                <a:uLnTx/>
                <a:uFillTx/>
                <a:latin typeface="Poppins Medium"/>
                <a:ea typeface="Poppins Medium"/>
                <a:cs typeface="Poppins Medium"/>
                <a:sym typeface="Poppins Medium"/>
              </a:rPr>
              <a:t>TECHNOLOGY PARTNERS</a:t>
            </a: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1327" name="Google Shape;1327;p35"/>
          <p:cNvPicPr preferRelativeResize="0"/>
          <p:nvPr/>
        </p:nvPicPr>
        <p:blipFill rotWithShape="1">
          <a:blip r:embed="rId1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4107" y="1821256"/>
            <a:ext cx="1357100" cy="221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8" name="Google Shape;1328;p35" descr="A close up of a logo&#10;&#10;Description automatically generated"/>
          <p:cNvPicPr preferRelativeResize="0"/>
          <p:nvPr/>
        </p:nvPicPr>
        <p:blipFill rotWithShape="1">
          <a:blip r:embed="rId1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520" y="2311316"/>
            <a:ext cx="1357096" cy="319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9" name="Google Shape;1329;p35" descr="A black background with a black square&#10;&#10;Description automatically generated with medium confidence"/>
          <p:cNvPicPr preferRelativeResize="0"/>
          <p:nvPr/>
        </p:nvPicPr>
        <p:blipFill rotWithShape="1">
          <a:blip r:embed="rId2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6278" y="1675573"/>
            <a:ext cx="897813" cy="513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0" name="Google Shape;1330;p35"/>
          <p:cNvPicPr preferRelativeResize="0"/>
          <p:nvPr/>
        </p:nvPicPr>
        <p:blipFill rotWithShape="1">
          <a:blip r:embed="rId2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8648" y="2807739"/>
            <a:ext cx="982868" cy="562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" name="Google Shape;1331;p35" descr="A blue and black logo&#10;&#10;Description automatically generated"/>
          <p:cNvPicPr preferRelativeResize="0"/>
          <p:nvPr/>
        </p:nvPicPr>
        <p:blipFill rotWithShape="1">
          <a:blip r:embed="rId2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3862" y="2964098"/>
            <a:ext cx="1477125" cy="249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2" name="Google Shape;1332;p35"/>
          <p:cNvPicPr preferRelativeResize="0"/>
          <p:nvPr/>
        </p:nvPicPr>
        <p:blipFill rotWithShape="1">
          <a:blip r:embed="rId2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0541" y="2936520"/>
            <a:ext cx="920496" cy="30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3" name="Google Shape;1333;p35"/>
          <p:cNvPicPr preferRelativeResize="0"/>
          <p:nvPr/>
        </p:nvPicPr>
        <p:blipFill rotWithShape="1">
          <a:blip r:embed="rId2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"/>
          <a:stretch/>
        </p:blipFill>
        <p:spPr>
          <a:xfrm>
            <a:off x="392524" y="2923257"/>
            <a:ext cx="1357100" cy="331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4" name="Google Shape;1334;p35" descr="A blue and black logo&#10;&#10;Description automatically generated"/>
          <p:cNvPicPr preferRelativeResize="0"/>
          <p:nvPr/>
        </p:nvPicPr>
        <p:blipFill rotWithShape="1">
          <a:blip r:embed="rId2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8900" y="2316460"/>
            <a:ext cx="1208025" cy="309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5" name="Google Shape;1335;p35"/>
          <p:cNvPicPr preferRelativeResize="0"/>
          <p:nvPr/>
        </p:nvPicPr>
        <p:blipFill>
          <a:blip r:embed="rId2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1319" y="2252405"/>
            <a:ext cx="1208024" cy="43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6" name="Google Shape;1336;p35"/>
          <p:cNvPicPr preferRelativeResize="0"/>
          <p:nvPr/>
        </p:nvPicPr>
        <p:blipFill>
          <a:blip r:embed="rId2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12" y="1765774"/>
            <a:ext cx="1208025" cy="332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7" name="Google Shape;1337;p35"/>
          <p:cNvPicPr preferRelativeResize="0"/>
          <p:nvPr/>
        </p:nvPicPr>
        <p:blipFill>
          <a:blip r:embed="rId2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2962" y="1720422"/>
            <a:ext cx="1208024" cy="423339"/>
          </a:xfrm>
          <a:prstGeom prst="rect">
            <a:avLst/>
          </a:prstGeom>
          <a:noFill/>
          <a:ln>
            <a:noFill/>
          </a:ln>
        </p:spPr>
      </p:pic>
      <p:sp>
        <p:nvSpPr>
          <p:cNvPr id="1338" name="Google Shape;1338;p35"/>
          <p:cNvSpPr txBox="1"/>
          <p:nvPr/>
        </p:nvSpPr>
        <p:spPr>
          <a:xfrm>
            <a:off x="8969425" y="4322500"/>
            <a:ext cx="2895600" cy="13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F2E"/>
              </a:buClr>
              <a:buSzPts val="900"/>
              <a:buFont typeface="Josefin Sans"/>
              <a:buChar char="●"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1F2E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Modernization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1F2E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4572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F2E"/>
              </a:buClr>
              <a:buSzPts val="900"/>
              <a:buFont typeface="Josefin Sans"/>
              <a:buChar char="●"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1F2E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Agile Transformation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1F2E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4572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F2E"/>
              </a:buClr>
              <a:buSzPts val="900"/>
              <a:buFont typeface="Josefin Sans"/>
              <a:buChar char="●"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1F2E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Implementation Services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1F2E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4572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F2E"/>
              </a:buClr>
              <a:buSzPts val="900"/>
              <a:buFont typeface="Josefin Sans"/>
              <a:buChar char="●"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1F2E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Training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1F2E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4572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F2E"/>
              </a:buClr>
              <a:buSzPts val="900"/>
              <a:buFont typeface="Josefin Sans"/>
              <a:buChar char="●"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1F2E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Load Testing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1F2E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4C621-C7E6-48C7-925B-6FD95DBC0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Awards and Recognition*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A70B9F-C7F4-425A-AC67-C45BFE8559F6}"/>
              </a:ext>
            </a:extLst>
          </p:cNvPr>
          <p:cNvSpPr txBox="1"/>
          <p:nvPr/>
        </p:nvSpPr>
        <p:spPr>
          <a:xfrm>
            <a:off x="1017144" y="5076034"/>
            <a:ext cx="5078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*Gartner </a:t>
            </a:r>
            <a:r>
              <a:rPr lang="en-US" dirty="0" err="1"/>
              <a:t>GetApp</a:t>
            </a:r>
            <a:r>
              <a:rPr lang="en-US" dirty="0"/>
              <a:t>, G2 Crowd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C7A754-C916-4B43-B0D1-C968AB80D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503" y="1519272"/>
            <a:ext cx="5833217" cy="3444614"/>
          </a:xfrm>
          <a:prstGeom prst="rect">
            <a:avLst/>
          </a:prstGeom>
          <a:ln>
            <a:solidFill>
              <a:srgbClr val="93A1A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7576A3-EB23-49BB-AEE7-4C557E8E2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225" y="1509315"/>
            <a:ext cx="4686508" cy="3444615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54528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p36"/>
          <p:cNvSpPr txBox="1">
            <a:spLocks noGrp="1"/>
          </p:cNvSpPr>
          <p:nvPr>
            <p:ph type="title"/>
          </p:nvPr>
        </p:nvSpPr>
        <p:spPr>
          <a:xfrm>
            <a:off x="546100" y="314325"/>
            <a:ext cx="10515600" cy="765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Josefin Sans"/>
              <a:buNone/>
            </a:pPr>
            <a:r>
              <a:rPr lang="en-US"/>
              <a:t>Customer </a:t>
            </a:r>
            <a:r>
              <a:rPr lang="en-US">
                <a:latin typeface="Josefin Sans"/>
                <a:ea typeface="Josefin Sans"/>
                <a:cs typeface="Josefin Sans"/>
                <a:sym typeface="Josefin Sans"/>
              </a:rPr>
              <a:t>Onboarding &amp; Self-Guided Enablement</a:t>
            </a:r>
            <a:endParaRPr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47" name="Google Shape;1247;p36"/>
          <p:cNvSpPr/>
          <p:nvPr/>
        </p:nvSpPr>
        <p:spPr>
          <a:xfrm>
            <a:off x="369881" y="2006608"/>
            <a:ext cx="2224650" cy="3863248"/>
          </a:xfrm>
          <a:prstGeom prst="roundRect">
            <a:avLst>
              <a:gd name="adj" fmla="val 16667"/>
            </a:avLst>
          </a:prstGeom>
          <a:solidFill>
            <a:srgbClr val="344B5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1F2E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1F2E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1F2E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Getting Started Videos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Introduces our products and walks you through your first 10 days.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48" name="Google Shape;1248;p36"/>
          <p:cNvSpPr/>
          <p:nvPr/>
        </p:nvSpPr>
        <p:spPr>
          <a:xfrm>
            <a:off x="2676778" y="1997326"/>
            <a:ext cx="2224650" cy="3863247"/>
          </a:xfrm>
          <a:prstGeom prst="roundRect">
            <a:avLst>
              <a:gd name="adj" fmla="val 16667"/>
            </a:avLst>
          </a:prstGeom>
          <a:solidFill>
            <a:srgbClr val="E77E2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73642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73642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73642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73642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73642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Inflectra Campus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73642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Online Training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73642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Includes free introductory courses followed by paid advanced modules and certificates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49" name="Google Shape;1249;p36"/>
          <p:cNvSpPr/>
          <p:nvPr/>
        </p:nvSpPr>
        <p:spPr>
          <a:xfrm>
            <a:off x="7278837" y="2013387"/>
            <a:ext cx="2224650" cy="3863248"/>
          </a:xfrm>
          <a:prstGeom prst="roundRect">
            <a:avLst>
              <a:gd name="adj" fmla="val 16667"/>
            </a:avLst>
          </a:prstGeom>
          <a:solidFill>
            <a:srgbClr val="BEC4C7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1F2E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YouTube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1F2E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1F2E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Channel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1F2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1F2E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1F2E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Recordings of our webinars, advanced product insights and other key Inflectra information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1F2E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50" name="Google Shape;1250;p36"/>
          <p:cNvSpPr/>
          <p:nvPr/>
        </p:nvSpPr>
        <p:spPr>
          <a:xfrm>
            <a:off x="4977596" y="2013387"/>
            <a:ext cx="2224650" cy="3863248"/>
          </a:xfrm>
          <a:prstGeom prst="roundRect">
            <a:avLst>
              <a:gd name="adj" fmla="val 16667"/>
            </a:avLst>
          </a:prstGeom>
          <a:solidFill>
            <a:srgbClr val="74829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CCB26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CCB26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CCB26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CCB26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73642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CCB26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CCB26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73642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73642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73642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73642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73642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Live Webinars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&amp; Q&amp;A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Regular webinars on key product releases, customer roundtables, and other interactive sessions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CCB26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CCB26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CCB26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CCB26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CCB26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CCB26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CCB26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CCB26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51" name="Google Shape;1251;p36"/>
          <p:cNvSpPr/>
          <p:nvPr/>
        </p:nvSpPr>
        <p:spPr>
          <a:xfrm>
            <a:off x="9580078" y="1994575"/>
            <a:ext cx="2224650" cy="3863249"/>
          </a:xfrm>
          <a:prstGeom prst="roundRect">
            <a:avLst>
              <a:gd name="adj" fmla="val 16667"/>
            </a:avLst>
          </a:prstGeom>
          <a:solidFill>
            <a:srgbClr val="ECF1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CCB26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CCB26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1F2E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1F2E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InflectraCon360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1F2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1F2E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1F2E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Thought leadership content from industry leaders, Inflectra customers and partners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1F2E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52" name="Google Shape;1252;p36"/>
          <p:cNvSpPr/>
          <p:nvPr/>
        </p:nvSpPr>
        <p:spPr>
          <a:xfrm>
            <a:off x="369881" y="1720620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344B5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344B5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53" name="Google Shape;1253;p36"/>
          <p:cNvSpPr/>
          <p:nvPr/>
        </p:nvSpPr>
        <p:spPr>
          <a:xfrm>
            <a:off x="2676552" y="1708587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344B5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344B5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54" name="Google Shape;1254;p36"/>
          <p:cNvSpPr/>
          <p:nvPr/>
        </p:nvSpPr>
        <p:spPr>
          <a:xfrm>
            <a:off x="5021197" y="1708587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344B5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3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344B5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55" name="Google Shape;1255;p36"/>
          <p:cNvSpPr/>
          <p:nvPr/>
        </p:nvSpPr>
        <p:spPr>
          <a:xfrm>
            <a:off x="9592876" y="1708587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344B5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5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344B5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56" name="Google Shape;1256;p36"/>
          <p:cNvSpPr/>
          <p:nvPr/>
        </p:nvSpPr>
        <p:spPr>
          <a:xfrm>
            <a:off x="7215044" y="1708587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344B5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4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344B5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1257" name="Google Shape;1257;p3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5507" y="2539250"/>
            <a:ext cx="673388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8" name="Google Shape;1258;p36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3524" y="2539250"/>
            <a:ext cx="793190" cy="609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9" name="Google Shape;1259;p36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4474" y="2562275"/>
            <a:ext cx="673377" cy="563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0" name="Google Shape;1260;p36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9375" y="2531675"/>
            <a:ext cx="673398" cy="624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1" name="Google Shape;1261;p36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0948" y="2560350"/>
            <a:ext cx="793201" cy="567398"/>
          </a:xfrm>
          <a:prstGeom prst="rect">
            <a:avLst/>
          </a:prstGeom>
          <a:noFill/>
          <a:ln>
            <a:noFill/>
          </a:ln>
        </p:spPr>
      </p:pic>
      <p:sp>
        <p:nvSpPr>
          <p:cNvPr id="1262" name="Google Shape;1262;p36"/>
          <p:cNvSpPr/>
          <p:nvPr/>
        </p:nvSpPr>
        <p:spPr>
          <a:xfrm>
            <a:off x="608949" y="5287742"/>
            <a:ext cx="1746522" cy="570078"/>
          </a:xfrm>
          <a:prstGeom prst="flowChartTerminator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sng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 more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63" name="Google Shape;1263;p36"/>
          <p:cNvSpPr/>
          <p:nvPr/>
        </p:nvSpPr>
        <p:spPr>
          <a:xfrm>
            <a:off x="2915849" y="5287742"/>
            <a:ext cx="1746522" cy="570078"/>
          </a:xfrm>
          <a:prstGeom prst="flowChartTerminator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sng" strike="noStrike" kern="0" cap="none" spc="0" normalizeH="0" baseline="0" noProof="0">
                <a:ln>
                  <a:noFill/>
                </a:ln>
                <a:solidFill>
                  <a:srgbClr val="1B2E4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  <a:hlinkClick r:id="rId9"/>
              </a:rPr>
              <a:t>Learn more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64" name="Google Shape;1264;p36"/>
          <p:cNvSpPr/>
          <p:nvPr/>
        </p:nvSpPr>
        <p:spPr>
          <a:xfrm>
            <a:off x="5216874" y="5287742"/>
            <a:ext cx="1746522" cy="570078"/>
          </a:xfrm>
          <a:prstGeom prst="flowChartTerminator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sng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 more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65" name="Google Shape;1265;p36"/>
          <p:cNvSpPr/>
          <p:nvPr/>
        </p:nvSpPr>
        <p:spPr>
          <a:xfrm>
            <a:off x="7517899" y="5287742"/>
            <a:ext cx="1746522" cy="570078"/>
          </a:xfrm>
          <a:prstGeom prst="flowChartTerminator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sng" strike="noStrike" kern="0" cap="none" spc="0" normalizeH="0" baseline="0" noProof="0">
                <a:ln>
                  <a:noFill/>
                </a:ln>
                <a:solidFill>
                  <a:srgbClr val="001F2E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 more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1F2E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66" name="Google Shape;1266;p36"/>
          <p:cNvSpPr/>
          <p:nvPr/>
        </p:nvSpPr>
        <p:spPr>
          <a:xfrm>
            <a:off x="9884286" y="5287742"/>
            <a:ext cx="1746522" cy="570078"/>
          </a:xfrm>
          <a:prstGeom prst="flowChartTerminator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sng" strike="noStrike" kern="0" cap="none" spc="0" normalizeH="0" baseline="0" noProof="0">
                <a:ln>
                  <a:noFill/>
                </a:ln>
                <a:solidFill>
                  <a:srgbClr val="1B2E4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  <a:hlinkClick r:id="rId12"/>
              </a:rPr>
              <a:t>Learn more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1F2E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118"/>
          <p:cNvSpPr/>
          <p:nvPr/>
        </p:nvSpPr>
        <p:spPr>
          <a:xfrm>
            <a:off x="972788" y="2025663"/>
            <a:ext cx="3976205" cy="21893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CCB26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72" name="Google Shape;1272;p118"/>
          <p:cNvSpPr txBox="1">
            <a:spLocks noGrp="1"/>
          </p:cNvSpPr>
          <p:nvPr>
            <p:ph type="title"/>
          </p:nvPr>
        </p:nvSpPr>
        <p:spPr>
          <a:xfrm>
            <a:off x="546100" y="314325"/>
            <a:ext cx="10515600" cy="765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</a:pPr>
            <a:r>
              <a:rPr lang="en-US">
                <a:latin typeface="Josefin Sans"/>
                <a:ea typeface="Josefin Sans"/>
                <a:cs typeface="Josefin Sans"/>
                <a:sym typeface="Josefin Sans"/>
              </a:rPr>
              <a:t>Technical Support &amp; Customer Success</a:t>
            </a:r>
            <a:endParaRPr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73" name="Google Shape;1273;p118"/>
          <p:cNvSpPr/>
          <p:nvPr/>
        </p:nvSpPr>
        <p:spPr>
          <a:xfrm>
            <a:off x="369881" y="2211147"/>
            <a:ext cx="2224650" cy="3863248"/>
          </a:xfrm>
          <a:prstGeom prst="roundRect">
            <a:avLst>
              <a:gd name="adj" fmla="val 16667"/>
            </a:avLst>
          </a:prstGeom>
          <a:solidFill>
            <a:srgbClr val="ECF1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1F2E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1F2E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1F2E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1F2E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1F2E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Live Tech Support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1F2E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Legendary technical support via email, phone, forums. Free standard support with every purchase. 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74" name="Google Shape;1274;p118"/>
          <p:cNvSpPr/>
          <p:nvPr/>
        </p:nvSpPr>
        <p:spPr>
          <a:xfrm>
            <a:off x="2676778" y="2213898"/>
            <a:ext cx="2224650" cy="3863247"/>
          </a:xfrm>
          <a:prstGeom prst="roundRect">
            <a:avLst>
              <a:gd name="adj" fmla="val 16667"/>
            </a:avLst>
          </a:prstGeom>
          <a:solidFill>
            <a:srgbClr val="BEC4C7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73642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73642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73642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73642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73642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73642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Knowledge Base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A repository of expert-written articles covering product troubleshooting, best practices, and tips &amp; tricks.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344B5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75" name="Google Shape;1275;p118"/>
          <p:cNvSpPr/>
          <p:nvPr/>
        </p:nvSpPr>
        <p:spPr>
          <a:xfrm>
            <a:off x="7278837" y="2229959"/>
            <a:ext cx="2224650" cy="3863248"/>
          </a:xfrm>
          <a:prstGeom prst="roundRect">
            <a:avLst>
              <a:gd name="adj" fmla="val 16667"/>
            </a:avLst>
          </a:prstGeom>
          <a:solidFill>
            <a:srgbClr val="E77E2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83642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83642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83642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83642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83642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83642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Account Managers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83642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83642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Experienced account executives providing strategic guidance from pre-sales consultations through the entire lifecycle.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83642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76" name="Google Shape;1276;p118"/>
          <p:cNvSpPr/>
          <p:nvPr/>
        </p:nvSpPr>
        <p:spPr>
          <a:xfrm>
            <a:off x="4977596" y="2229959"/>
            <a:ext cx="2224650" cy="3863248"/>
          </a:xfrm>
          <a:prstGeom prst="roundRect">
            <a:avLst>
              <a:gd name="adj" fmla="val 16667"/>
            </a:avLst>
          </a:prstGeom>
          <a:solidFill>
            <a:srgbClr val="748697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Documentation 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Quick-start guides, in-depth manuals, and integration instructions for smooth deployment &amp; optimal performance.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77" name="Google Shape;1277;p118"/>
          <p:cNvSpPr/>
          <p:nvPr/>
        </p:nvSpPr>
        <p:spPr>
          <a:xfrm>
            <a:off x="9580078" y="2211147"/>
            <a:ext cx="2224650" cy="3863249"/>
          </a:xfrm>
          <a:prstGeom prst="roundRect">
            <a:avLst>
              <a:gd name="adj" fmla="val 16667"/>
            </a:avLst>
          </a:prstGeom>
          <a:solidFill>
            <a:srgbClr val="344B5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Premium Support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Combined advanced customer success and tailored technical support delivered by highly skilled professionals.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78" name="Google Shape;1278;p118"/>
          <p:cNvSpPr/>
          <p:nvPr/>
        </p:nvSpPr>
        <p:spPr>
          <a:xfrm>
            <a:off x="369881" y="1925159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344B5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344B5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79" name="Google Shape;1279;p118"/>
          <p:cNvSpPr/>
          <p:nvPr/>
        </p:nvSpPr>
        <p:spPr>
          <a:xfrm>
            <a:off x="4986057" y="1925159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344B5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344B5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80" name="Google Shape;1280;p118"/>
          <p:cNvSpPr/>
          <p:nvPr/>
        </p:nvSpPr>
        <p:spPr>
          <a:xfrm>
            <a:off x="7284704" y="1925159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344B5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3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344B5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81" name="Google Shape;1281;p118"/>
          <p:cNvSpPr/>
          <p:nvPr/>
        </p:nvSpPr>
        <p:spPr>
          <a:xfrm>
            <a:off x="9592876" y="1925159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344B5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4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344B5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1282" name="Google Shape;1282;p118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812" y="2852750"/>
            <a:ext cx="538774" cy="60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3" name="Google Shape;1283;p118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5785" y="2852750"/>
            <a:ext cx="640563" cy="609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4" name="Google Shape;1284;p118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0737" y="2833400"/>
            <a:ext cx="538777" cy="64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5" name="Google Shape;1285;p118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6363" y="2841800"/>
            <a:ext cx="609598" cy="631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6" name="Google Shape;1286;p118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2105" y="2840699"/>
            <a:ext cx="640573" cy="633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38"/>
          <p:cNvSpPr txBox="1">
            <a:spLocks noGrp="1"/>
          </p:cNvSpPr>
          <p:nvPr>
            <p:ph type="title"/>
          </p:nvPr>
        </p:nvSpPr>
        <p:spPr>
          <a:xfrm>
            <a:off x="341376" y="365125"/>
            <a:ext cx="11012424" cy="765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</a:pPr>
            <a:r>
              <a:rPr lang="en-US"/>
              <a:t>Security &amp; Compliance</a:t>
            </a:r>
            <a:endParaRPr/>
          </a:p>
        </p:txBody>
      </p:sp>
      <p:sp>
        <p:nvSpPr>
          <p:cNvPr id="495" name="Google Shape;495;p38"/>
          <p:cNvSpPr txBox="1">
            <a:spLocks noGrp="1"/>
          </p:cNvSpPr>
          <p:nvPr>
            <p:ph type="body" idx="1"/>
          </p:nvPr>
        </p:nvSpPr>
        <p:spPr>
          <a:xfrm>
            <a:off x="838200" y="1209457"/>
            <a:ext cx="6723743" cy="3932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Arial"/>
              <a:buChar char="•"/>
            </a:pPr>
            <a:r>
              <a:rPr lang="en-US">
                <a:latin typeface="Josefin Sans"/>
                <a:ea typeface="Josefin Sans"/>
                <a:cs typeface="Josefin Sans"/>
                <a:sym typeface="Josefin Sans"/>
              </a:rPr>
              <a:t>Our cloud platform is SOC2 Type II certified</a:t>
            </a:r>
            <a:endParaRPr>
              <a:latin typeface="Josefin Sans"/>
              <a:ea typeface="Josefin Sans"/>
              <a:cs typeface="Josefin Sans"/>
              <a:sym typeface="Josefin Sans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Arial"/>
              <a:buChar char="•"/>
            </a:pPr>
            <a:r>
              <a:rPr lang="en-US">
                <a:latin typeface="Josefin Sans"/>
                <a:ea typeface="Josefin Sans"/>
                <a:cs typeface="Josefin Sans"/>
                <a:sym typeface="Josefin Sans"/>
              </a:rPr>
              <a:t>Our website and payment systems are PCI-DSS certified</a:t>
            </a:r>
            <a:endParaRPr>
              <a:latin typeface="Josefin Sans"/>
              <a:ea typeface="Josefin Sans"/>
              <a:cs typeface="Josefin Sans"/>
              <a:sym typeface="Josefin Sans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Arial"/>
              <a:buChar char="•"/>
            </a:pPr>
            <a:r>
              <a:rPr lang="en-US">
                <a:latin typeface="Josefin Sans"/>
                <a:ea typeface="Josefin Sans"/>
                <a:cs typeface="Josefin Sans"/>
                <a:sym typeface="Josefin Sans"/>
              </a:rPr>
              <a:t>Data encrypted in transit and at rest using strong ciphers</a:t>
            </a:r>
            <a:endParaRPr>
              <a:latin typeface="Josefin Sans"/>
              <a:ea typeface="Josefin Sans"/>
              <a:cs typeface="Josefin Sans"/>
              <a:sym typeface="Josefin Sans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Arial"/>
              <a:buChar char="•"/>
            </a:pPr>
            <a:r>
              <a:rPr lang="en-US">
                <a:latin typeface="Josefin Sans"/>
                <a:ea typeface="Josefin Sans"/>
                <a:cs typeface="Josefin Sans"/>
                <a:sym typeface="Josefin Sans"/>
              </a:rPr>
              <a:t>Multi-factor authentication (MFA) and Single Sign On (SSO)</a:t>
            </a:r>
            <a:endParaRPr>
              <a:latin typeface="Josefin Sans"/>
              <a:ea typeface="Josefin Sans"/>
              <a:cs typeface="Josefin Sans"/>
              <a:sym typeface="Josefin Sans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Arial"/>
              <a:buChar char="•"/>
            </a:pPr>
            <a:r>
              <a:rPr lang="en-US">
                <a:latin typeface="Josefin Sans"/>
                <a:ea typeface="Josefin Sans"/>
                <a:cs typeface="Josefin Sans"/>
                <a:sym typeface="Josefin Sans"/>
              </a:rPr>
              <a:t>Physical infrastructure provided by Amazon Web Services.</a:t>
            </a:r>
            <a:endParaRPr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496" name="Google Shape;496;p38" descr="A blue circle with white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32125" y="2289393"/>
            <a:ext cx="1673959" cy="1627355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</p:pic>
      <p:pic>
        <p:nvPicPr>
          <p:cNvPr id="497" name="Google Shape;497;p38" descr="A green check mark and white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32125" y="4018349"/>
            <a:ext cx="1673959" cy="162735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98" name="Google Shape;498;p38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2125" y="510361"/>
            <a:ext cx="1673959" cy="16774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99" name="Google Shape;499;p38"/>
          <p:cNvSpPr/>
          <p:nvPr/>
        </p:nvSpPr>
        <p:spPr>
          <a:xfrm>
            <a:off x="630936" y="5665467"/>
            <a:ext cx="1746522" cy="570078"/>
          </a:xfrm>
          <a:prstGeom prst="flowChartTerminator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 more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20AE0-D407-42F9-A71D-C1BCAD46B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Overview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E274C8-BC1B-4073-8245-2815CD2C12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Look at the Key Features in KronoDesk</a:t>
            </a:r>
          </a:p>
        </p:txBody>
      </p:sp>
    </p:spTree>
    <p:extLst>
      <p:ext uri="{BB962C8B-B14F-4D97-AF65-F5344CB8AC3E}">
        <p14:creationId xmlns:p14="http://schemas.microsoft.com/office/powerpoint/2010/main" val="2141756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2FAC3A8A-C015-46CF-A8A7-37BEF28A8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Customer Home Page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DB9BB05C-614A-4E55-BC68-4E80640C2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8767" y="5738326"/>
            <a:ext cx="8229600" cy="990600"/>
          </a:xfrm>
        </p:spPr>
        <p:txBody>
          <a:bodyPr/>
          <a:lstStyle/>
          <a:p>
            <a:r>
              <a:rPr lang="en-US" altLang="en-US" sz="2000"/>
              <a:t>The customer dashboard provides a single view for your customers to see new knowledge base articles, recent forum posts and all their open tickets.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171EEE-DF39-46DE-86F6-23C5F05D4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368" y="1501290"/>
            <a:ext cx="8099425" cy="408463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B3B5BEF6-E948-4FE6-B9C1-9F03DB6D3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Support Agent Home Page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9DDE1622-11B0-4322-BD76-A8066F582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8644" y="5509726"/>
            <a:ext cx="8229600" cy="1219200"/>
          </a:xfrm>
        </p:spPr>
        <p:txBody>
          <a:bodyPr/>
          <a:lstStyle/>
          <a:p>
            <a:r>
              <a:rPr lang="en-US" altLang="en-US" sz="2000"/>
              <a:t>The </a:t>
            </a:r>
            <a:r>
              <a:rPr lang="en-US" altLang="en-US" sz="2000" b="1"/>
              <a:t>customizable agent dashboard</a:t>
            </a:r>
            <a:r>
              <a:rPr lang="en-US" altLang="en-US" sz="2000"/>
              <a:t>, allows your support agents to view all their assigned tickets, monitor incoming forum posts and check for new tickets all from the same screen. </a:t>
            </a:r>
          </a:p>
          <a:p>
            <a:endParaRPr lang="en-US" altLang="en-US" sz="20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E67803-529D-4CA3-8AA1-A7238D2B7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844" y="1547326"/>
            <a:ext cx="8153400" cy="3733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B3FFA5-16A5-4793-8562-8311DA0B4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628" y="474786"/>
            <a:ext cx="4635586" cy="2338754"/>
          </a:xfrm>
        </p:spPr>
        <p:txBody>
          <a:bodyPr>
            <a:normAutofit/>
          </a:bodyPr>
          <a:lstStyle/>
          <a:p>
            <a:r>
              <a:rPr lang="en-US" sz="6000" b="0" dirty="0"/>
              <a:t>Help Desk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C8A6952-FB92-4AAB-A204-923238DAE2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9665" y="549849"/>
            <a:ext cx="784428" cy="78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01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efin Sans"/>
              <a:buNone/>
            </a:pPr>
            <a:r>
              <a:rPr lang="en-US">
                <a:solidFill>
                  <a:schemeClr val="dk1"/>
                </a:solidFill>
              </a:rPr>
              <a:t>Why Inflectra?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E91"/>
              </a:buClr>
              <a:buSzPts val="2400"/>
              <a:buNone/>
            </a:pPr>
            <a:r>
              <a:rPr lang="en-US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WE BELIEVE QUALITY SHOULD BE AT THE CORE, DO YOU?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2BB416BB-A07D-4EE4-B620-49A797166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Fully Mobile Responsive</a:t>
            </a:r>
          </a:p>
        </p:txBody>
      </p:sp>
      <p:sp>
        <p:nvSpPr>
          <p:cNvPr id="25603" name="Rectangle 4">
            <a:extLst>
              <a:ext uri="{FF2B5EF4-FFF2-40B4-BE49-F238E27FC236}">
                <a16:creationId xmlns:a16="http://schemas.microsoft.com/office/drawing/2014/main" id="{F29590A0-CE88-4816-9128-B61059D9F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2702" y="5176934"/>
            <a:ext cx="8229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/>
          <a:lstStyle>
            <a:lvl1pPr marL="342900" indent="-3429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/>
              <a:t>	KronoDesk has been designed to optimize its features on any device, whether that be a large </a:t>
            </a:r>
            <a:r>
              <a:rPr lang="en-US" altLang="en-US" sz="2000" b="1"/>
              <a:t>desktop</a:t>
            </a:r>
            <a:r>
              <a:rPr lang="en-US" altLang="en-US" sz="2000"/>
              <a:t> monitor, a </a:t>
            </a:r>
            <a:r>
              <a:rPr lang="en-US" altLang="en-US" sz="2000" b="1"/>
              <a:t>tablet</a:t>
            </a:r>
            <a:r>
              <a:rPr lang="en-US" altLang="en-US" sz="2000"/>
              <a:t> or mobile </a:t>
            </a:r>
            <a:r>
              <a:rPr lang="en-US" altLang="en-US" sz="2000" b="1"/>
              <a:t>phone</a:t>
            </a:r>
            <a:r>
              <a:rPr lang="en-US" altLang="en-US" sz="2000"/>
              <a:t>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/>
              <a:t>	Customers can browse the knowledge base, reply to forum posts and submit help desk tickets from the </a:t>
            </a:r>
            <a:r>
              <a:rPr lang="en-US" altLang="en-US" sz="2000" b="1"/>
              <a:t>convenience of their phones</a:t>
            </a:r>
            <a:r>
              <a:rPr lang="en-US" altLang="en-US" sz="2000"/>
              <a:t>.</a:t>
            </a:r>
          </a:p>
        </p:txBody>
      </p:sp>
      <p:pic>
        <p:nvPicPr>
          <p:cNvPr id="25604" name="Picture 1">
            <a:extLst>
              <a:ext uri="{FF2B5EF4-FFF2-40B4-BE49-F238E27FC236}">
                <a16:creationId xmlns:a16="http://schemas.microsoft.com/office/drawing/2014/main" id="{C4BFA811-B913-483B-889D-076E7AD10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302" y="1459010"/>
            <a:ext cx="2032000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">
            <a:extLst>
              <a:ext uri="{FF2B5EF4-FFF2-40B4-BE49-F238E27FC236}">
                <a16:creationId xmlns:a16="http://schemas.microsoft.com/office/drawing/2014/main" id="{EB6A0277-61BA-43BE-B05B-ABEE0C06E4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227" y="1473298"/>
            <a:ext cx="5087938" cy="355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DA6FF5F4-5072-4F09-A88A-D4A703D34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Help Desk Ticketing - Submitting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D35A2BA7-CCFE-40CE-AA45-E638A8379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3335" y="1589448"/>
            <a:ext cx="3339597" cy="427402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en-US" dirty="0" err="1">
                <a:latin typeface="+mj-lt"/>
              </a:rPr>
              <a:t>KronoDesk</a:t>
            </a:r>
            <a:r>
              <a:rPr lang="en-US" altLang="en-US" dirty="0">
                <a:latin typeface="+mj-lt"/>
              </a:rPr>
              <a:t> makes it easy for your customers to submit help desk tickets, attaching files and screenshots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en-US" dirty="0" err="1">
                <a:latin typeface="+mj-lt"/>
              </a:rPr>
              <a:t>KronoDesk</a:t>
            </a:r>
            <a:r>
              <a:rPr lang="en-US" altLang="en-US" dirty="0">
                <a:latin typeface="+mj-lt"/>
              </a:rPr>
              <a:t> makes it easy for your support agents to reproduce issues and provide help. 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en-US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01FB68-4FD4-48CD-BCA8-C7CFD8843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85" y="1589448"/>
            <a:ext cx="6927188" cy="4809926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A8BCC270-BE50-4BCB-8341-7C821EA12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Help Desk Ticketing – Searching &amp; Filtering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9FD9F06E-6169-421F-B992-78D23645F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926" y="5200262"/>
            <a:ext cx="8229600" cy="887413"/>
          </a:xfrm>
        </p:spPr>
        <p:txBody>
          <a:bodyPr/>
          <a:lstStyle/>
          <a:p>
            <a:r>
              <a:rPr lang="en-US" altLang="en-US" sz="2000"/>
              <a:t>Your support agents can use the powerful sorting, searching and filtering features to track and manage their assigned tickets.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0A027F-6C8D-498B-94EA-F8022FA8D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926" y="1542661"/>
            <a:ext cx="8420100" cy="3352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67B8EE35-B815-4B7D-BDE1-21B1D4292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Help Desk Ticketing - Responding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CAC2B2BF-26FF-4C4B-9AE9-0CA239654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7347" y="5273191"/>
            <a:ext cx="8229600" cy="1455737"/>
          </a:xfrm>
        </p:spPr>
        <p:txBody>
          <a:bodyPr/>
          <a:lstStyle/>
          <a:p>
            <a:r>
              <a:rPr lang="en-US" altLang="en-US" sz="2000"/>
              <a:t>The ticket editing screen lets your customer agents quickly and easily respond to custom help desk tickets.</a:t>
            </a:r>
          </a:p>
          <a:p>
            <a:r>
              <a:rPr lang="en-US" altLang="en-US" sz="2000"/>
              <a:t>The system allows them to add notes, view the change history, attach documents and update the fields based on the workflow.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5B68C4-912B-437D-9AA3-8FFCCC1844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825" y="1496112"/>
            <a:ext cx="7466029" cy="3666143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2F1E9814-7712-4D8E-B697-94D5F0752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Help Desk Ticketing – Contact History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5E2B3241-CD71-48B3-B71A-9334D909B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5800" y="5108575"/>
            <a:ext cx="8229600" cy="1455738"/>
          </a:xfrm>
        </p:spPr>
        <p:txBody>
          <a:bodyPr>
            <a:normAutofit lnSpcReduction="10000"/>
          </a:bodyPr>
          <a:lstStyle/>
          <a:p>
            <a:r>
              <a:rPr lang="en-US" altLang="en-US" sz="2000"/>
              <a:t>The ticket details page lets you see all of the interactions between your support personnel and the customer. You can have both public and private notes added to the ticket.</a:t>
            </a:r>
          </a:p>
          <a:p>
            <a:r>
              <a:rPr lang="en-US" altLang="en-US" sz="2000"/>
              <a:t>The change history lets you see the actions and escalations that have been performed on the help desk ticket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AEBA42-1326-47F1-82A1-503084DD1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831" y="1396666"/>
            <a:ext cx="8559538" cy="3581651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B3FFA5-16A5-4793-8562-8311DA0B4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628" y="474786"/>
            <a:ext cx="4635586" cy="2338754"/>
          </a:xfrm>
        </p:spPr>
        <p:txBody>
          <a:bodyPr>
            <a:normAutofit/>
          </a:bodyPr>
          <a:lstStyle/>
          <a:p>
            <a:r>
              <a:rPr lang="en-US" sz="6000" b="0" dirty="0"/>
              <a:t>Knowledge Base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0B2956D-5D28-444C-A9CC-E146A67452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9665" y="549849"/>
            <a:ext cx="784428" cy="78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90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400809BF-09BE-4C41-860D-709E44E76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Knowledge Base – Categories &amp; Tags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4C5761AD-8151-4883-85FF-51B817C2B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4547" y="5490369"/>
            <a:ext cx="8229600" cy="1363662"/>
          </a:xfrm>
        </p:spPr>
        <p:txBody>
          <a:bodyPr>
            <a:normAutofit fontScale="92500"/>
          </a:bodyPr>
          <a:lstStyle/>
          <a:p>
            <a:r>
              <a:rPr lang="en-US" altLang="en-US" sz="2000"/>
              <a:t>The knowledge base allows you to categorize support articles into categories based on the different products and types of article.</a:t>
            </a:r>
          </a:p>
          <a:p>
            <a:r>
              <a:rPr lang="en-US" altLang="en-US" sz="2000"/>
              <a:t>The tag cloud lets your customers quickly find articles related to specific topics.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A9C867-8C63-47EF-8A52-7521BF725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347" y="1520031"/>
            <a:ext cx="7162800" cy="381793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27005292-CB2D-4C8A-BD73-368D4E54B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Knowledge Base – Creating &amp; Editing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845B4A26-5647-464F-885F-3F70B847C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5967" y="4803710"/>
            <a:ext cx="8229600" cy="1981200"/>
          </a:xfrm>
        </p:spPr>
        <p:txBody>
          <a:bodyPr/>
          <a:lstStyle/>
          <a:p>
            <a:r>
              <a:rPr lang="en-US" altLang="en-US" sz="2000" dirty="0"/>
              <a:t>The knowledge base lets you write articles, embed screenshots, attach documents, add links and specify meta-tags.</a:t>
            </a:r>
          </a:p>
          <a:p>
            <a:r>
              <a:rPr lang="en-US" altLang="en-US" sz="2000" dirty="0"/>
              <a:t>When customers click on the tags, </a:t>
            </a:r>
            <a:r>
              <a:rPr lang="en-US" altLang="en-US" sz="2000" dirty="0" err="1"/>
              <a:t>KronoDesk</a:t>
            </a:r>
            <a:r>
              <a:rPr lang="en-US" altLang="en-US" sz="2000" dirty="0"/>
              <a:t> will display any other articles that share the same meta-tag, allowing customers to quickly find related information.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5E3A83-5F48-4D8C-9C14-989C955F7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567" y="1762060"/>
            <a:ext cx="5257800" cy="29654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D0CE8A-CD3A-478A-A131-0F6608AE6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330" y="1603310"/>
            <a:ext cx="4800600" cy="292258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B9D549A7-081A-449D-92DC-8A55D2C51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Knowledge Base – Auto Suggestions</a:t>
            </a: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0FA0F4F2-0F58-4A73-B004-2CDCCC3D4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951" y="5257800"/>
            <a:ext cx="8229600" cy="1600200"/>
          </a:xfrm>
        </p:spPr>
        <p:txBody>
          <a:bodyPr/>
          <a:lstStyle/>
          <a:p>
            <a:r>
              <a:rPr lang="en-US" altLang="en-US" sz="2000"/>
              <a:t>When submitting a new help desk ticket, the system scans the existing knowledge base and makes </a:t>
            </a:r>
            <a:r>
              <a:rPr lang="en-US" altLang="en-US" sz="2000" b="1"/>
              <a:t>intelligent suggestions </a:t>
            </a:r>
            <a:r>
              <a:rPr lang="en-US" altLang="en-US" sz="2000"/>
              <a:t>to help the customer. This </a:t>
            </a:r>
            <a:r>
              <a:rPr lang="en-US" altLang="en-US" sz="2000" b="1"/>
              <a:t>reduces the number of repetitive</a:t>
            </a:r>
            <a:r>
              <a:rPr lang="en-US" altLang="en-US" sz="2000"/>
              <a:t> help desk enquires that have previously been answered.</a:t>
            </a:r>
          </a:p>
          <a:p>
            <a:endParaRPr lang="en-US" altLang="en-US" sz="2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9B7DC9-0758-4998-AC6E-C4C3FA53B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951" y="1498600"/>
            <a:ext cx="8382000" cy="3606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B3FFA5-16A5-4793-8562-8311DA0B4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628" y="474786"/>
            <a:ext cx="4635586" cy="2338754"/>
          </a:xfrm>
        </p:spPr>
        <p:txBody>
          <a:bodyPr>
            <a:normAutofit/>
          </a:bodyPr>
          <a:lstStyle/>
          <a:p>
            <a:r>
              <a:rPr lang="en-US" sz="6000" b="0" dirty="0"/>
              <a:t>Support Forums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CF65BE8-7D3F-479C-9290-AB01B31C6E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9665" y="549849"/>
            <a:ext cx="784428" cy="78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887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>
            <a:spLocks noGrp="1"/>
          </p:cNvSpPr>
          <p:nvPr>
            <p:ph type="ctrTitle"/>
          </p:nvPr>
        </p:nvSpPr>
        <p:spPr>
          <a:xfrm>
            <a:off x="558141" y="1122363"/>
            <a:ext cx="10497786" cy="2048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Josefin Sans"/>
              <a:buNone/>
            </a:pPr>
            <a:r>
              <a:rPr lang="en-US" sz="5000" b="1" i="0" u="none" strike="noStrike" cap="none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rPr>
              <a:t>When A Single Point Of Failure </a:t>
            </a:r>
            <a:br>
              <a:rPr lang="en-US" sz="5000" b="1" i="0" u="none" strike="noStrike" cap="none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rPr>
            </a:br>
            <a:r>
              <a:rPr lang="en-US" sz="5000" b="1" i="0" u="none" strike="noStrike" cap="none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rPr>
              <a:t>Is Not An Option</a:t>
            </a:r>
            <a:endParaRPr sz="5000">
              <a:solidFill>
                <a:schemeClr val="lt2"/>
              </a:solidFill>
            </a:endParaRPr>
          </a:p>
        </p:txBody>
      </p:sp>
      <p:sp>
        <p:nvSpPr>
          <p:cNvPr id="104" name="Google Shape;104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None/>
            </a:pPr>
            <a:r>
              <a:rPr lang="en-US" sz="3200" b="1" i="0" u="none" strike="noStrike" cap="none">
                <a:solidFill>
                  <a:schemeClr val="accent4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INFLECTRA HELPS YOU DELIVER QUALITY SOFTWARE, FASTER AND WITH LOWER RISK</a:t>
            </a:r>
            <a:endParaRPr sz="3200" b="1">
              <a:solidFill>
                <a:schemeClr val="accent4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endParaRPr sz="320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EA95FC00-50EE-40CC-BC4B-B90BD8DEF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Support Forums - Categories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15E51135-DD2C-48AB-88E5-551F79128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3249" y="5278438"/>
            <a:ext cx="8229600" cy="1366837"/>
          </a:xfrm>
        </p:spPr>
        <p:txBody>
          <a:bodyPr>
            <a:normAutofit fontScale="92500"/>
          </a:bodyPr>
          <a:lstStyle/>
          <a:p>
            <a:r>
              <a:rPr lang="en-US" altLang="en-US" sz="2000" dirty="0"/>
              <a:t>The customer support forums allow you to create different support forum categories for different products and customer needs.</a:t>
            </a:r>
          </a:p>
          <a:p>
            <a:r>
              <a:rPr lang="en-US" altLang="en-US" sz="2000" dirty="0"/>
              <a:t>The system remembers which forums you have read and highlights any that have new threads or messages.</a:t>
            </a:r>
          </a:p>
          <a:p>
            <a:endParaRPr lang="en-US" alt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098F9F-ED43-41F6-9588-B277126BF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249" y="1463674"/>
            <a:ext cx="6980238" cy="3733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08494FD1-D3D4-4EA4-BF9B-50B5BCA0E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Support Forums - Forums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3C401801-532B-4F2E-86EA-E08E40A4C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2346" y="5264944"/>
            <a:ext cx="8229600" cy="1371600"/>
          </a:xfrm>
        </p:spPr>
        <p:txBody>
          <a:bodyPr/>
          <a:lstStyle/>
          <a:p>
            <a:r>
              <a:rPr lang="en-US" altLang="en-US" sz="2000"/>
              <a:t>The system displays the list of threads in each forum together with the number of replies and views.</a:t>
            </a:r>
          </a:p>
          <a:p>
            <a:r>
              <a:rPr lang="en-US" altLang="en-US" sz="2000"/>
              <a:t>The system remembers which threads you have read and highlights any that have new messages.</a:t>
            </a:r>
          </a:p>
        </p:txBody>
      </p:sp>
      <p:sp>
        <p:nvSpPr>
          <p:cNvPr id="34821" name="Rectangle 8">
            <a:extLst>
              <a:ext uri="{FF2B5EF4-FFF2-40B4-BE49-F238E27FC236}">
                <a16:creationId xmlns:a16="http://schemas.microsoft.com/office/drawing/2014/main" id="{6A21276B-7B72-459F-9332-E51922289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B3B16B-0039-43C8-9148-67FFF63CD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946" y="1454945"/>
            <a:ext cx="7391400" cy="36861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1AFC308A-7556-4053-B32C-E7129F0C2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Support Forums - Threads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61BAA544-304E-47D6-9FB1-61B59E0E8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1188" y="5441156"/>
            <a:ext cx="8229600" cy="1166813"/>
          </a:xfrm>
        </p:spPr>
        <p:txBody>
          <a:bodyPr/>
          <a:lstStyle/>
          <a:p>
            <a:r>
              <a:rPr lang="en-US" altLang="en-US" sz="2000"/>
              <a:t>The thread details page displays the original message together with a threaded list of customer and support agent replies.</a:t>
            </a:r>
          </a:p>
          <a:p>
            <a:r>
              <a:rPr lang="en-US" altLang="en-US" sz="2000"/>
              <a:t>Users can subscribe to the thread/forum as an RSS feed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B60227-3EF3-4C35-BB76-8A42C4092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588" y="1483519"/>
            <a:ext cx="7543800" cy="39274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B3FFA5-16A5-4793-8562-8311DA0B4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628" y="474786"/>
            <a:ext cx="4635586" cy="2338754"/>
          </a:xfrm>
        </p:spPr>
        <p:txBody>
          <a:bodyPr>
            <a:normAutofit/>
          </a:bodyPr>
          <a:lstStyle/>
          <a:p>
            <a:r>
              <a:rPr lang="en-US" sz="6000" b="0" dirty="0"/>
              <a:t>Other Features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CF65BE8-7D3F-479C-9290-AB01B31C6E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9665" y="549849"/>
            <a:ext cx="784428" cy="78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027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D2A6D29C-1AE1-46D2-940A-251A37051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Email Notifications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39FE785F-FBD9-4BA6-9E45-714EBF451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492" y="5417343"/>
            <a:ext cx="8229600" cy="1349375"/>
          </a:xfrm>
        </p:spPr>
        <p:txBody>
          <a:bodyPr>
            <a:normAutofit fontScale="92500"/>
          </a:bodyPr>
          <a:lstStyle/>
          <a:p>
            <a:r>
              <a:rPr lang="en-US" altLang="en-US" sz="2000" dirty="0" err="1"/>
              <a:t>KronoDesk</a:t>
            </a:r>
            <a:r>
              <a:rPr lang="en-US" altLang="en-US" sz="2000" dirty="0"/>
              <a:t> contains a powerful email templating system so that outbound email messages can be formatted to fit your organization.</a:t>
            </a:r>
          </a:p>
          <a:p>
            <a:r>
              <a:rPr lang="en-US" altLang="en-US" sz="2000" dirty="0"/>
              <a:t>When users subscribe to threads, forums or articles, the system sends out automatic notifications. It supports CC lists for tickets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051098-CAEE-42D8-AF63-DB0A47AF6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372" y="1508918"/>
            <a:ext cx="7239000" cy="384016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D39013-9587-4687-A023-717C2153EA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598" y="1335571"/>
            <a:ext cx="7334054" cy="1985548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017CE02C-F035-4957-91F3-97722303D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Theming &amp; Rebranding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79E82D-72DD-481D-A5C4-884A36C54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525" y="1565161"/>
            <a:ext cx="8362950" cy="410051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7893" name="Content Placeholder 2">
            <a:extLst>
              <a:ext uri="{FF2B5EF4-FFF2-40B4-BE49-F238E27FC236}">
                <a16:creationId xmlns:a16="http://schemas.microsoft.com/office/drawing/2014/main" id="{9C1CB575-4555-42E5-9E17-895306B1F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475" y="5748224"/>
            <a:ext cx="8229600" cy="1349375"/>
          </a:xfrm>
        </p:spPr>
        <p:txBody>
          <a:bodyPr/>
          <a:lstStyle/>
          <a:p>
            <a:r>
              <a:rPr lang="en-US" altLang="en-US" sz="2000" dirty="0" err="1"/>
              <a:t>KronoDesk</a:t>
            </a:r>
            <a:r>
              <a:rPr lang="en-US" altLang="en-US" sz="2000" dirty="0"/>
              <a:t> provides an </a:t>
            </a:r>
            <a:r>
              <a:rPr lang="en-US" altLang="en-US" sz="2000" b="1" dirty="0"/>
              <a:t>intuitive</a:t>
            </a:r>
            <a:r>
              <a:rPr lang="en-US" altLang="en-US" sz="2000" dirty="0"/>
              <a:t> theme creation tool that lets you </a:t>
            </a:r>
            <a:r>
              <a:rPr lang="en-US" altLang="en-US" sz="2000" b="1" dirty="0"/>
              <a:t>quickly and easily</a:t>
            </a:r>
            <a:r>
              <a:rPr lang="en-US" altLang="en-US" sz="2000" dirty="0"/>
              <a:t> rebrand it to integrate with your website and other systems.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BA3B11BE-0FD4-4DB4-A038-0C62C89BF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Email Integration</a:t>
            </a:r>
          </a:p>
        </p:txBody>
      </p:sp>
      <p:sp>
        <p:nvSpPr>
          <p:cNvPr id="38915" name="Rectangle 4">
            <a:extLst>
              <a:ext uri="{FF2B5EF4-FFF2-40B4-BE49-F238E27FC236}">
                <a16:creationId xmlns:a16="http://schemas.microsoft.com/office/drawing/2014/main" id="{52A12025-4DDF-48C8-84EA-BACD3E1F9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8969" y="4602637"/>
            <a:ext cx="8229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/>
          <a:lstStyle>
            <a:lvl1pPr marL="342900" indent="-3429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en-US" sz="2000" dirty="0"/>
              <a:t>	</a:t>
            </a:r>
            <a:r>
              <a:rPr lang="en-US" altLang="en-US" sz="2000" dirty="0" err="1"/>
              <a:t>KronoDesk</a:t>
            </a:r>
            <a:r>
              <a:rPr lang="en-US" altLang="en-US" sz="2000" dirty="0"/>
              <a:t> can connect to your email system and automatically convert emails from customers into </a:t>
            </a:r>
            <a:r>
              <a:rPr lang="en-US" altLang="en-US" sz="2000" b="1" dirty="0"/>
              <a:t>new help desk tickets</a:t>
            </a:r>
            <a:r>
              <a:rPr lang="en-US" altLang="en-US" sz="2000" dirty="0"/>
              <a:t>.</a:t>
            </a:r>
          </a:p>
          <a:p>
            <a:pPr eaLnBrk="1" hangingPunct="1"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en-US" sz="2000" dirty="0"/>
              <a:t>	The system is intelligent enough to determine which emails are </a:t>
            </a:r>
            <a:r>
              <a:rPr lang="en-US" altLang="en-US" sz="2000" b="1" dirty="0"/>
              <a:t>replies to existing tickets </a:t>
            </a:r>
            <a:r>
              <a:rPr lang="en-US" altLang="en-US" sz="2000" dirty="0"/>
              <a:t>and will automatically add the emails as new comments onto the existing help desk ticket.</a:t>
            </a:r>
          </a:p>
          <a:p>
            <a:pPr eaLnBrk="1" hangingPunct="1"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en-US" sz="2000" dirty="0"/>
              <a:t> </a:t>
            </a:r>
          </a:p>
        </p:txBody>
      </p:sp>
      <p:pic>
        <p:nvPicPr>
          <p:cNvPr id="38916" name="Picture 2">
            <a:extLst>
              <a:ext uri="{FF2B5EF4-FFF2-40B4-BE49-F238E27FC236}">
                <a16:creationId xmlns:a16="http://schemas.microsoft.com/office/drawing/2014/main" id="{C106BB88-BD9C-466C-BE78-DE39D7E63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875" y="1554637"/>
            <a:ext cx="297180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BDA58F-3FFC-4035-851B-B7DD05C4F5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362" y="1509860"/>
            <a:ext cx="7154944" cy="3072208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63208BCC-6AE9-4F0D-84C2-E6E02CBBA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Subscribe to Threads/Articles</a:t>
            </a: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123F1E37-178F-461C-9359-6F2821EE7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9860" y="5313363"/>
            <a:ext cx="8229600" cy="1331912"/>
          </a:xfrm>
        </p:spPr>
        <p:txBody>
          <a:bodyPr/>
          <a:lstStyle/>
          <a:p>
            <a:r>
              <a:rPr lang="en-US" altLang="en-US" sz="2000"/>
              <a:t>Users can subscribe to specific articles, threads and forums</a:t>
            </a:r>
          </a:p>
          <a:p>
            <a:r>
              <a:rPr lang="en-US" altLang="en-US" sz="2000"/>
              <a:t>When changes are made to an article, new threads are posted in a forum or new replies are added to a thread, the user will be notified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A1530C-4001-4B92-B7BB-B79DDD936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460" y="1609725"/>
            <a:ext cx="5562600" cy="35115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08AE0A-E7EA-4649-86C2-5C93EAA2F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310" y="1457325"/>
            <a:ext cx="6096000" cy="358933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686670FA-160E-4176-90CE-2145338A30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Customizable Reporting Dashboard</a:t>
            </a:r>
          </a:p>
        </p:txBody>
      </p:sp>
      <p:sp>
        <p:nvSpPr>
          <p:cNvPr id="40963" name="Rectangle 4">
            <a:extLst>
              <a:ext uri="{FF2B5EF4-FFF2-40B4-BE49-F238E27FC236}">
                <a16:creationId xmlns:a16="http://schemas.microsoft.com/office/drawing/2014/main" id="{AA4C3A3D-EB1A-4AFF-AD3A-631194D97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6887" y="5519737"/>
            <a:ext cx="8305800" cy="133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/>
          <a:lstStyle>
            <a:lvl1pPr marL="342900" indent="-3429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dirty="0"/>
              <a:t>	</a:t>
            </a:r>
            <a:r>
              <a:rPr lang="en-US" altLang="en-US" sz="2000" dirty="0" err="1"/>
              <a:t>KronoDesk</a:t>
            </a:r>
            <a:r>
              <a:rPr lang="en-US" altLang="en-US" sz="2000" dirty="0"/>
              <a:t> allows you to build a </a:t>
            </a:r>
            <a:r>
              <a:rPr lang="en-US" altLang="en-US" sz="2000" b="1" dirty="0"/>
              <a:t>customized reporting</a:t>
            </a:r>
            <a:r>
              <a:rPr lang="en-US" altLang="en-US" sz="2000" dirty="0"/>
              <a:t> dashboard featuring your frequently-used graphs, charts and reports. The data behind the graphs can be exported to Word, Excel, PDF and CSV.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021829-E08C-46AF-B121-1DF995AC7E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946" y="1525878"/>
            <a:ext cx="6636469" cy="3704971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3A0ED9-0E3A-4AF6-9511-F0B300801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456" y="3734006"/>
            <a:ext cx="8908330" cy="1700888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1">
            <a:extLst>
              <a:ext uri="{FF2B5EF4-FFF2-40B4-BE49-F238E27FC236}">
                <a16:creationId xmlns:a16="http://schemas.microsoft.com/office/drawing/2014/main" id="{521980CD-A486-4412-A091-C78315C778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462301"/>
              </p:ext>
            </p:extLst>
          </p:nvPr>
        </p:nvGraphicFramePr>
        <p:xfrm>
          <a:off x="1869650" y="1477964"/>
          <a:ext cx="4038600" cy="364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7619048" imgH="7619048" progId="">
                  <p:embed/>
                </p:oleObj>
              </mc:Choice>
              <mc:Fallback>
                <p:oleObj r:id="rId2" imgW="7619048" imgH="7619048" progId="">
                  <p:embed/>
                  <p:pic>
                    <p:nvPicPr>
                      <p:cNvPr id="41986" name="Object 1">
                        <a:extLst>
                          <a:ext uri="{FF2B5EF4-FFF2-40B4-BE49-F238E27FC236}">
                            <a16:creationId xmlns:a16="http://schemas.microsoft.com/office/drawing/2014/main" id="{521980CD-A486-4412-A091-C78315C778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9650" y="1477964"/>
                        <a:ext cx="4038600" cy="364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7" name="Title 1">
            <a:extLst>
              <a:ext uri="{FF2B5EF4-FFF2-40B4-BE49-F238E27FC236}">
                <a16:creationId xmlns:a16="http://schemas.microsoft.com/office/drawing/2014/main" id="{999496B7-B24A-4951-B07F-DEF37CEC9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SpiraTeam® Integration</a:t>
            </a:r>
          </a:p>
        </p:txBody>
      </p:sp>
      <p:sp>
        <p:nvSpPr>
          <p:cNvPr id="41988" name="Content Placeholder 2">
            <a:extLst>
              <a:ext uri="{FF2B5EF4-FFF2-40B4-BE49-F238E27FC236}">
                <a16:creationId xmlns:a16="http://schemas.microsoft.com/office/drawing/2014/main" id="{9114B81C-11AC-4E11-9CCE-9065C54D4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7250" y="5118100"/>
            <a:ext cx="8229600" cy="1600200"/>
          </a:xfrm>
        </p:spPr>
        <p:txBody>
          <a:bodyPr/>
          <a:lstStyle/>
          <a:p>
            <a:r>
              <a:rPr lang="en-US" altLang="en-US" sz="2000" dirty="0"/>
              <a:t>When used with </a:t>
            </a:r>
            <a:r>
              <a:rPr lang="en-US" altLang="en-US" sz="2000" dirty="0" err="1"/>
              <a:t>SpiraTeam</a:t>
            </a:r>
            <a:r>
              <a:rPr lang="en-US" altLang="en-US" sz="2000" dirty="0"/>
              <a:t>®  you can integrate your customer support into your software development lifecycle.</a:t>
            </a:r>
          </a:p>
          <a:p>
            <a:r>
              <a:rPr lang="en-US" altLang="en-US" sz="2000" dirty="0"/>
              <a:t>Each </a:t>
            </a:r>
            <a:r>
              <a:rPr lang="en-US" altLang="en-US" sz="2000" dirty="0" err="1"/>
              <a:t>KronoDesk</a:t>
            </a:r>
            <a:r>
              <a:rPr lang="en-US" altLang="en-US" sz="2000" dirty="0"/>
              <a:t>® ticket can generate new incidents in </a:t>
            </a:r>
            <a:r>
              <a:rPr lang="en-US" altLang="en-US" sz="2000" dirty="0" err="1"/>
              <a:t>SpiraTeam</a:t>
            </a:r>
            <a:r>
              <a:rPr lang="en-US" altLang="en-US" sz="2000" dirty="0"/>
              <a:t> so that customer requests can be seamlessly added to the project.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338921-5946-4851-916C-B7AF052D00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50" y="1373189"/>
            <a:ext cx="4572000" cy="18256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/>
          <p:nvPr/>
        </p:nvSpPr>
        <p:spPr>
          <a:xfrm>
            <a:off x="8227718" y="1569950"/>
            <a:ext cx="3522540" cy="459270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4"/>
          <p:cNvSpPr/>
          <p:nvPr/>
        </p:nvSpPr>
        <p:spPr>
          <a:xfrm>
            <a:off x="4334730" y="1621264"/>
            <a:ext cx="3522540" cy="459270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4"/>
          <p:cNvSpPr/>
          <p:nvPr/>
        </p:nvSpPr>
        <p:spPr>
          <a:xfrm>
            <a:off x="441742" y="1569951"/>
            <a:ext cx="3522540" cy="464401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99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osefin Sans"/>
              <a:buNone/>
            </a:pPr>
            <a:r>
              <a:rPr lang="en-US" sz="4000">
                <a:latin typeface="Josefin Sans"/>
                <a:ea typeface="Josefin Sans"/>
                <a:cs typeface="Josefin Sans"/>
                <a:sym typeface="Josefin Sans"/>
              </a:rPr>
              <a:t>With Inflectra, Deliver Measurable Quality Fast!</a:t>
            </a:r>
            <a:br>
              <a:rPr lang="en-US" sz="4000">
                <a:latin typeface="Josefin Sans"/>
                <a:ea typeface="Josefin Sans"/>
                <a:cs typeface="Josefin Sans"/>
                <a:sym typeface="Josefin Sans"/>
              </a:rPr>
            </a:br>
            <a:r>
              <a:rPr lang="en-US" sz="1800" b="1" i="1">
                <a:latin typeface="Josefin Sans"/>
                <a:ea typeface="Josefin Sans"/>
                <a:cs typeface="Josefin Sans"/>
                <a:sym typeface="Josefin Sans"/>
              </a:rPr>
              <a:t>Only 16% of software development projects are completed on time and within budget.</a:t>
            </a:r>
            <a:endParaRPr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13" name="Google Shape;113;p4"/>
          <p:cNvSpPr txBox="1"/>
          <p:nvPr/>
        </p:nvSpPr>
        <p:spPr>
          <a:xfrm>
            <a:off x="895219" y="2511635"/>
            <a:ext cx="258023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1F2E"/>
                </a:solidFill>
                <a:effectLst/>
                <a:uLnTx/>
                <a:uFillTx/>
                <a:latin typeface="Poppins Medium"/>
                <a:ea typeface="Poppins Medium"/>
                <a:cs typeface="Poppins Medium"/>
                <a:sym typeface="Poppins Medium"/>
              </a:rPr>
              <a:t>PRODUCT MANAGERS</a:t>
            </a: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4805881" y="2511635"/>
            <a:ext cx="2580238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1F2E"/>
                </a:solidFill>
                <a:effectLst/>
                <a:uLnTx/>
                <a:uFillTx/>
                <a:latin typeface="Poppins Medium"/>
                <a:ea typeface="Poppins Medium"/>
                <a:cs typeface="Poppins Medium"/>
                <a:sym typeface="Poppins Medium"/>
              </a:rPr>
              <a:t>QUALITY</a:t>
            </a:r>
            <a:r>
              <a:rPr kumimoji="0" lang="en-US" sz="1600" b="1" i="1" u="none" strike="noStrike" kern="0" cap="none" spc="0" normalizeH="0" baseline="0" noProof="0">
                <a:ln>
                  <a:noFill/>
                </a:ln>
                <a:solidFill>
                  <a:srgbClr val="001F2E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1F2E"/>
                </a:solidFill>
                <a:effectLst/>
                <a:uLnTx/>
                <a:uFillTx/>
                <a:latin typeface="Poppins Medium"/>
                <a:ea typeface="Poppins Medium"/>
                <a:cs typeface="Poppins Medium"/>
                <a:sym typeface="Poppins Medium"/>
              </a:rPr>
              <a:t>ASSURANCE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1F2E"/>
              </a:solidFill>
              <a:effectLst/>
              <a:uLnTx/>
              <a:uFillTx/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15" name="Google Shape;115;p4"/>
          <p:cNvSpPr txBox="1"/>
          <p:nvPr/>
        </p:nvSpPr>
        <p:spPr>
          <a:xfrm>
            <a:off x="8735593" y="2492253"/>
            <a:ext cx="2580238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1F2E"/>
                </a:solidFill>
                <a:effectLst/>
                <a:uLnTx/>
                <a:uFillTx/>
                <a:latin typeface="Poppins Medium"/>
                <a:ea typeface="Poppins Medium"/>
                <a:cs typeface="Poppins Medium"/>
                <a:sym typeface="Poppins Medium"/>
              </a:rPr>
              <a:t>SOFTWARE TESTIN</a:t>
            </a: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1F2E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G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116" name="Google Shape;116;p4" descr="Management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7624" y="1696825"/>
            <a:ext cx="795429" cy="795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4" descr="Clipboard Checked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98286" y="1702263"/>
            <a:ext cx="795428" cy="795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4" descr="Internet Of Things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23436" y="1707700"/>
            <a:ext cx="784554" cy="784554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4"/>
          <p:cNvSpPr txBox="1"/>
          <p:nvPr/>
        </p:nvSpPr>
        <p:spPr>
          <a:xfrm>
            <a:off x="895219" y="4110357"/>
            <a:ext cx="2580238" cy="738664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73642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60%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73642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of businesses lack a plan to enhance their PM process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0" name="Google Shape;120;p4"/>
          <p:cNvSpPr txBox="1"/>
          <p:nvPr/>
        </p:nvSpPr>
        <p:spPr>
          <a:xfrm>
            <a:off x="895219" y="3090733"/>
            <a:ext cx="2580238" cy="738664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73642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52%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73642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of time spent on un-planned “fire-fighting” activities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1" name="Google Shape;121;p4"/>
          <p:cNvSpPr txBox="1"/>
          <p:nvPr/>
        </p:nvSpPr>
        <p:spPr>
          <a:xfrm>
            <a:off x="895219" y="5129981"/>
            <a:ext cx="2580238" cy="738664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73642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39%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73642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of managers that worry about missing launch date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2" name="Google Shape;122;p4"/>
          <p:cNvSpPr txBox="1"/>
          <p:nvPr/>
        </p:nvSpPr>
        <p:spPr>
          <a:xfrm>
            <a:off x="4805881" y="4110357"/>
            <a:ext cx="2580238" cy="738664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73642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39%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73642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of software projects fail due to poor requirements gathering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3" name="Google Shape;123;p4"/>
          <p:cNvSpPr txBox="1"/>
          <p:nvPr/>
        </p:nvSpPr>
        <p:spPr>
          <a:xfrm>
            <a:off x="4805881" y="3090733"/>
            <a:ext cx="2580238" cy="738664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73642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40%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73642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of software budget spent on Quality Assurance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4" name="Google Shape;124;p4"/>
          <p:cNvSpPr txBox="1"/>
          <p:nvPr/>
        </p:nvSpPr>
        <p:spPr>
          <a:xfrm>
            <a:off x="4805881" y="5129981"/>
            <a:ext cx="2580238" cy="923289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73642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67%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73642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of customers cite “bad experience” with products as their churn reason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5" name="Google Shape;125;p4"/>
          <p:cNvSpPr txBox="1"/>
          <p:nvPr/>
        </p:nvSpPr>
        <p:spPr>
          <a:xfrm>
            <a:off x="8735593" y="4110357"/>
            <a:ext cx="2580238" cy="738664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73642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24%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73642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of companies saw ROI uplift from automated testing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6" name="Google Shape;126;p4"/>
          <p:cNvSpPr txBox="1"/>
          <p:nvPr/>
        </p:nvSpPr>
        <p:spPr>
          <a:xfrm>
            <a:off x="8735593" y="3090733"/>
            <a:ext cx="2580238" cy="738664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73642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5%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73642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of companies carry out fully automated testing internally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7" name="Google Shape;127;p4"/>
          <p:cNvSpPr txBox="1"/>
          <p:nvPr/>
        </p:nvSpPr>
        <p:spPr>
          <a:xfrm>
            <a:off x="8735593" y="5129981"/>
            <a:ext cx="2580238" cy="738664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73642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35%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73642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of companies use non-testers for software testing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8" name="Google Shape;128;p4"/>
          <p:cNvSpPr txBox="1"/>
          <p:nvPr/>
        </p:nvSpPr>
        <p:spPr>
          <a:xfrm>
            <a:off x="5251451" y="6345529"/>
            <a:ext cx="5211638" cy="358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F2E"/>
              </a:buClr>
              <a:buSzPts val="900"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1F2E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Sources: “Software Survival in 2024”, Beta Breakers; “10 QA Statistics”, Testlio; “Product Management Statistics”, UXCam; “Software Testing Statistics – 2024”, TrueList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001F2E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CE7F0BDA-D5BF-4345-8691-4CD3E7F4D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Configuration &amp; Customization</a:t>
            </a:r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ED3E9803-FA34-40D1-87A9-269D146FB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6359" y="4938713"/>
            <a:ext cx="8229600" cy="1706562"/>
          </a:xfrm>
        </p:spPr>
        <p:txBody>
          <a:bodyPr/>
          <a:lstStyle/>
          <a:p>
            <a:r>
              <a:rPr lang="en-US" altLang="en-US" sz="2000"/>
              <a:t>KronoDesk is completely configurable, so that you can tailor the system to match your customer support process.</a:t>
            </a:r>
          </a:p>
          <a:p>
            <a:r>
              <a:rPr lang="en-US" altLang="en-US" sz="2000"/>
              <a:t>The system lets you setup custom fields, priorities, statuses, types, resolutions and workflows so that you can tailor the product to fit your process and business.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C94C29-FF81-40CA-8989-FD94F6B84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559" y="1471613"/>
            <a:ext cx="6324600" cy="34036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EA40A5-E62E-4853-8267-E0E48384A2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9356B01-3DD7-4298-9C86-B2216045D9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74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108"/>
          <p:cNvSpPr/>
          <p:nvPr/>
        </p:nvSpPr>
        <p:spPr>
          <a:xfrm>
            <a:off x="601434" y="1071100"/>
            <a:ext cx="11249190" cy="3494307"/>
          </a:xfrm>
          <a:prstGeom prst="rect">
            <a:avLst/>
          </a:prstGeom>
          <a:solidFill>
            <a:srgbClr val="344A5E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381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274300" rIns="91425" bIns="18287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910"/>
              </a:buClr>
              <a:buSzPts val="18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F79910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SpiraPlan®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- Agile Program &amp; Portfolio Management for the Enterprise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586" name="Google Shape;586;p108"/>
          <p:cNvSpPr/>
          <p:nvPr/>
        </p:nvSpPr>
        <p:spPr>
          <a:xfrm>
            <a:off x="755904" y="1899899"/>
            <a:ext cx="10972800" cy="2515984"/>
          </a:xfrm>
          <a:prstGeom prst="rect">
            <a:avLst/>
          </a:prstGeom>
          <a:solidFill>
            <a:srgbClr val="5B6B7F"/>
          </a:solidFill>
          <a:ln>
            <a:noFill/>
          </a:ln>
          <a:effectLst>
            <a:outerShdw blurRad="508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182875" rIns="91425" bIns="18287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910"/>
              </a:buClr>
              <a:buSzPts val="18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F79910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SpiraTeam®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- Agile Lifecycle Management for Teams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587" name="Google Shape;587;p108"/>
          <p:cNvSpPr txBox="1">
            <a:spLocks noGrp="1"/>
          </p:cNvSpPr>
          <p:nvPr>
            <p:ph type="title"/>
          </p:nvPr>
        </p:nvSpPr>
        <p:spPr>
          <a:xfrm>
            <a:off x="341376" y="365125"/>
            <a:ext cx="11012424" cy="765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</a:pPr>
            <a:r>
              <a:rPr lang="en-US">
                <a:latin typeface="Josefin Sans"/>
                <a:ea typeface="Josefin Sans"/>
                <a:cs typeface="Josefin Sans"/>
                <a:sym typeface="Josefin Sans"/>
              </a:rPr>
              <a:t>The Inflectra® Platform</a:t>
            </a:r>
            <a:endParaRPr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588" name="Google Shape;588;p108"/>
          <p:cNvSpPr/>
          <p:nvPr/>
        </p:nvSpPr>
        <p:spPr>
          <a:xfrm>
            <a:off x="2084832" y="2597906"/>
            <a:ext cx="8452034" cy="724170"/>
          </a:xfrm>
          <a:prstGeom prst="rect">
            <a:avLst/>
          </a:prstGeom>
          <a:solidFill>
            <a:srgbClr val="748697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182875" rIns="91425" bIns="1828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910"/>
              </a:buClr>
              <a:buSzPts val="18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79910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SpiraTest®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- Test Management for Teams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589" name="Google Shape;589;p108"/>
          <p:cNvSpPr/>
          <p:nvPr/>
        </p:nvSpPr>
        <p:spPr>
          <a:xfrm>
            <a:off x="601434" y="5589450"/>
            <a:ext cx="5714699" cy="802504"/>
          </a:xfrm>
          <a:prstGeom prst="rect">
            <a:avLst/>
          </a:prstGeom>
          <a:solidFill>
            <a:srgbClr val="ECF1F2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182875" rIns="91425" bIns="1828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91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79910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KronoDesk</a:t>
            </a:r>
            <a:r>
              <a:rPr kumimoji="0" lang="en-US" sz="1800" b="1" i="0" u="none" strike="noStrike" kern="0" cap="none" spc="0" normalizeH="0" baseline="30000" noProof="0">
                <a:ln>
                  <a:noFill/>
                </a:ln>
                <a:solidFill>
                  <a:srgbClr val="F79910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®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84655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- Customer Service Desk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590" name="Google Shape;590;p108"/>
          <p:cNvSpPr/>
          <p:nvPr/>
        </p:nvSpPr>
        <p:spPr>
          <a:xfrm>
            <a:off x="601434" y="4669489"/>
            <a:ext cx="11249190" cy="802504"/>
          </a:xfrm>
          <a:prstGeom prst="rect">
            <a:avLst/>
          </a:prstGeom>
          <a:solidFill>
            <a:srgbClr val="EADFFF"/>
          </a:solidFill>
          <a:ln>
            <a:noFill/>
          </a:ln>
          <a:effectLst>
            <a:outerShdw blurRad="508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182875" rIns="91425" bIns="1828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910"/>
              </a:buClr>
              <a:buSzPts val="18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F79910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Rapise® 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84655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- AI-Powered Test Automation        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108"/>
          <p:cNvSpPr/>
          <p:nvPr/>
        </p:nvSpPr>
        <p:spPr>
          <a:xfrm>
            <a:off x="946626" y="3503288"/>
            <a:ext cx="3430502" cy="724169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508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82875" tIns="182875" rIns="91425" bIns="1828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91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79910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DataSync</a:t>
            </a:r>
            <a:r>
              <a:rPr kumimoji="0" lang="en-US" sz="1800" b="1" i="0" u="none" strike="noStrike" kern="0" cap="none" spc="0" normalizeH="0" baseline="30000" noProof="0" dirty="0">
                <a:ln>
                  <a:noFill/>
                </a:ln>
                <a:solidFill>
                  <a:srgbClr val="F79910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™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79910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84655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- Seamless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84655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</a:b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84655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Data Synchronization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592" name="Google Shape;592;p108"/>
          <p:cNvSpPr/>
          <p:nvPr/>
        </p:nvSpPr>
        <p:spPr>
          <a:xfrm>
            <a:off x="6552618" y="5589450"/>
            <a:ext cx="5298006" cy="802504"/>
          </a:xfrm>
          <a:prstGeom prst="rect">
            <a:avLst/>
          </a:prstGeom>
          <a:solidFill>
            <a:srgbClr val="ECF1F2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182875" rIns="91425" bIns="1828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91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79910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RemoteLaunch®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84655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- Test Orchestration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594" name="Google Shape;594;p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49676" y="2698861"/>
            <a:ext cx="506827" cy="52229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595" name="Google Shape;595;p1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92572" y="4827376"/>
            <a:ext cx="506815" cy="50681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596" name="Google Shape;596;p10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94644" y="5757103"/>
            <a:ext cx="465574" cy="46557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597" name="Google Shape;597;p10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64661" y="1999034"/>
            <a:ext cx="477133" cy="51384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sp>
        <p:nvSpPr>
          <p:cNvPr id="598" name="Google Shape;598;p108"/>
          <p:cNvSpPr/>
          <p:nvPr/>
        </p:nvSpPr>
        <p:spPr>
          <a:xfrm>
            <a:off x="8189282" y="3506121"/>
            <a:ext cx="3350757" cy="724169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508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82875" tIns="182875" rIns="91425" bIns="1828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91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79910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SpiraCapture</a:t>
            </a:r>
            <a:r>
              <a:rPr kumimoji="0" lang="en-US" sz="1800" b="1" i="0" u="none" strike="noStrike" kern="0" cap="none" spc="0" normalizeH="0" baseline="30000" noProof="0" dirty="0">
                <a:ln>
                  <a:noFill/>
                </a:ln>
                <a:solidFill>
                  <a:srgbClr val="F79910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™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84655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- Free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91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84655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Exploratory Testing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599" name="Google Shape;599;p10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538665" y="1238772"/>
            <a:ext cx="488787" cy="52729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sp>
        <p:nvSpPr>
          <p:cNvPr id="600" name="Google Shape;600;p108"/>
          <p:cNvSpPr/>
          <p:nvPr/>
        </p:nvSpPr>
        <p:spPr>
          <a:xfrm>
            <a:off x="4531598" y="3506121"/>
            <a:ext cx="3535763" cy="724169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508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82875" tIns="182875" rIns="91425" bIns="1828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89910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SpiraApps</a:t>
            </a:r>
            <a:r>
              <a:rPr kumimoji="0" lang="en-US" sz="1800" b="1" i="0" u="none" strike="noStrike" kern="0" cap="none" spc="0" normalizeH="0" baseline="30000" noProof="0" dirty="0">
                <a:ln>
                  <a:noFill/>
                </a:ln>
                <a:solidFill>
                  <a:srgbClr val="F79910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™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79910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55174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-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1F2E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Spira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1F2E"/>
                </a:solidFill>
                <a:effectLst/>
                <a:uLnTx/>
                <a:uFillTx/>
                <a:latin typeface="Josefin Sans"/>
                <a:ea typeface="Josefin Sans"/>
                <a:cs typeface="Josefin Sans"/>
                <a:sym typeface="Josefin Sans"/>
              </a:rPr>
              <a:t>Extensibility Framework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601" name="Google Shape;601;p108" descr="A group of hexagons with different colors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36258" y="3609644"/>
            <a:ext cx="507492" cy="50749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602" name="Google Shape;602;p10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848153" y="3574333"/>
            <a:ext cx="532373" cy="53237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603" name="Google Shape;603;p10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214939" y="5757915"/>
            <a:ext cx="513765" cy="46557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 descr="A colorful pinwheel on a black background&#10;&#10;Description automatically generated">
            <a:extLst>
              <a:ext uri="{FF2B5EF4-FFF2-40B4-BE49-F238E27FC236}">
                <a16:creationId xmlns:a16="http://schemas.microsoft.com/office/drawing/2014/main" id="{536D1044-994B-B026-11A9-AEF5C0D7AB6D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672146" y="3574333"/>
            <a:ext cx="544525" cy="52056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Josefin Sans"/>
              <a:buNone/>
            </a:pPr>
            <a:r>
              <a:rPr lang="en-US" dirty="0">
                <a:solidFill>
                  <a:schemeClr val="dk1"/>
                </a:solidFill>
              </a:rPr>
              <a:t>Why </a:t>
            </a:r>
            <a:r>
              <a:rPr lang="en-US" dirty="0"/>
              <a:t>KronoDesk</a:t>
            </a:r>
            <a:r>
              <a:rPr lang="en-US" dirty="0">
                <a:solidFill>
                  <a:schemeClr val="dk1"/>
                </a:solidFill>
              </a:rPr>
              <a:t>?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E91"/>
              </a:buClr>
              <a:buSzPts val="2400"/>
              <a:buNone/>
            </a:pPr>
            <a:r>
              <a:rPr lang="en-US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Service Desk Management You Can Trust 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353F5278-2127-4C22-997A-2B6A4564CF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en-US" dirty="0" err="1"/>
              <a:t>KronoDesk</a:t>
            </a:r>
            <a:r>
              <a:rPr lang="en-US" altLang="en-US" dirty="0"/>
              <a:t>, the integrated IT Support Solution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296A96E5-F91E-4B41-8082-A77443D07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4397" y="2547938"/>
            <a:ext cx="8040653" cy="2131066"/>
          </a:xfrm>
          <a:prstGeom prst="rect">
            <a:avLst/>
          </a:prstGeom>
          <a:solidFill>
            <a:schemeClr val="bg2">
              <a:lumMod val="95000"/>
            </a:schemeClr>
          </a:solidFill>
          <a:ln w="25400">
            <a:solidFill>
              <a:schemeClr val="bg2">
                <a:lumMod val="9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SpiraTeam®</a:t>
            </a: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B41D30CA-E9A6-48F7-848C-80327048C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0148" y="3005138"/>
            <a:ext cx="3545176" cy="971550"/>
          </a:xfrm>
          <a:prstGeom prst="rect">
            <a:avLst/>
          </a:prstGeom>
          <a:solidFill>
            <a:schemeClr val="bg2">
              <a:lumMod val="95000"/>
            </a:schemeClr>
          </a:solidFill>
          <a:ln w="25400">
            <a:solidFill>
              <a:schemeClr val="bg2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SpiraTest®</a:t>
            </a:r>
          </a:p>
          <a:p>
            <a:pPr algn="ctr"/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Requirements, Test &amp;</a:t>
            </a:r>
            <a:br>
              <a:rPr 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Defect Management</a:t>
            </a: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328A8008-0097-46A2-9620-7F6C20AE7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1075" y="3006920"/>
            <a:ext cx="3634727" cy="971550"/>
          </a:xfrm>
          <a:prstGeom prst="rect">
            <a:avLst/>
          </a:prstGeom>
          <a:solidFill>
            <a:schemeClr val="bg2">
              <a:lumMod val="95000"/>
            </a:schemeClr>
          </a:solidFill>
          <a:ln w="25400">
            <a:solidFill>
              <a:schemeClr val="bg2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Agile Project</a:t>
            </a:r>
            <a:br>
              <a:rPr 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8DCCE079-4C9C-44A0-8A7A-B22A6C9C8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4398" y="1690688"/>
            <a:ext cx="8040654" cy="685800"/>
          </a:xfrm>
          <a:prstGeom prst="rect">
            <a:avLst/>
          </a:prstGeom>
          <a:solidFill>
            <a:schemeClr val="bg2"/>
          </a:solidFill>
          <a:ln w="25400">
            <a:solidFill>
              <a:srgbClr val="BBE0E3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b="1" dirty="0">
                <a:solidFill>
                  <a:srgbClr val="F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KronoDesk®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Support &amp; Help Desk Ticketing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20EAC4E4-8949-4AD8-99E3-1DD818A15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4398" y="4914192"/>
            <a:ext cx="8040652" cy="68580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bg2">
                <a:lumMod val="9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Rapise® </a:t>
            </a:r>
          </a:p>
          <a:p>
            <a:pPr algn="ctr"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Automation Platform (Web, GUI, Services)</a:t>
            </a: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29406610-A42D-4C5A-BC31-0570F3AF9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0147" y="4090987"/>
            <a:ext cx="7465655" cy="393545"/>
          </a:xfrm>
          <a:prstGeom prst="rect">
            <a:avLst/>
          </a:prstGeom>
          <a:solidFill>
            <a:schemeClr val="bg2">
              <a:lumMod val="95000"/>
            </a:schemeClr>
          </a:solidFill>
          <a:ln w="25400">
            <a:solidFill>
              <a:schemeClr val="bg2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TaraVault® -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Code Management &amp; DevOps</a:t>
            </a:r>
          </a:p>
        </p:txBody>
      </p:sp>
      <p:sp>
        <p:nvSpPr>
          <p:cNvPr id="23" name="TextBox 1">
            <a:extLst>
              <a:ext uri="{FF2B5EF4-FFF2-40B4-BE49-F238E27FC236}">
                <a16:creationId xmlns:a16="http://schemas.microsoft.com/office/drawing/2014/main" id="{394BB5F1-191D-4E70-B395-F4F91A605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4497" y="3198813"/>
            <a:ext cx="30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chemeClr val="bg2">
                    <a:lumMod val="75000"/>
                  </a:schemeClr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328540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5A20425E-498E-4679-BA82-257FA84C42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Why Choose </a:t>
            </a:r>
            <a:r>
              <a:rPr lang="en-US" altLang="en-US" dirty="0" err="1"/>
              <a:t>KronoDesk</a:t>
            </a:r>
            <a:r>
              <a:rPr lang="en-US" altLang="en-US" dirty="0"/>
              <a:t>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AE5D577-55EE-480C-A071-A19868AF498B}"/>
              </a:ext>
            </a:extLst>
          </p:cNvPr>
          <p:cNvGrpSpPr/>
          <p:nvPr/>
        </p:nvGrpSpPr>
        <p:grpSpPr>
          <a:xfrm>
            <a:off x="1295400" y="2771192"/>
            <a:ext cx="8977604" cy="3357465"/>
            <a:chOff x="1295400" y="2509934"/>
            <a:chExt cx="8977604" cy="3357465"/>
          </a:xfrm>
        </p:grpSpPr>
        <p:sp>
          <p:nvSpPr>
            <p:cNvPr id="7" name="Rectangle 2">
              <a:extLst>
                <a:ext uri="{FF2B5EF4-FFF2-40B4-BE49-F238E27FC236}">
                  <a16:creationId xmlns:a16="http://schemas.microsoft.com/office/drawing/2014/main" id="{7EAA339A-3EFE-49F4-AEC3-E701AB519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400" y="3362624"/>
              <a:ext cx="8977604" cy="1488876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 w="28575">
              <a:solidFill>
                <a:srgbClr val="BBE0E3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IT Support Management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6FA19E7-9AE7-4108-91C2-1439F0675E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400" y="2516596"/>
              <a:ext cx="5789992" cy="642848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 w="28575">
              <a:solidFill>
                <a:srgbClr val="BBE0E3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Web-based User Interface</a:t>
              </a:r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293210BD-04C8-4399-8669-BF4A08C67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400" y="5054679"/>
              <a:ext cx="8977604" cy="812720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 w="28575">
              <a:solidFill>
                <a:srgbClr val="BBE0E3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Organization and User Management Core Functionality</a:t>
              </a:r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AD8014C8-1900-4E30-91A5-650608F5B5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6780" y="2509934"/>
              <a:ext cx="2936224" cy="642848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 w="28575">
              <a:solidFill>
                <a:srgbClr val="BBE0E3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Robust APIs</a:t>
              </a:r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6BFD7297-F594-41ED-8A04-609019794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6789" y="3903882"/>
              <a:ext cx="2684834" cy="642848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rgbClr val="BBE0E3"/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Help Desk</a:t>
              </a:r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C2339D90-6425-43B8-ADB9-C3F769C027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013" y="3903882"/>
              <a:ext cx="2684834" cy="642848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rgbClr val="BBE0E3"/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Knowledge Base</a:t>
              </a:r>
            </a:p>
          </p:txBody>
        </p:sp>
        <p:sp>
          <p:nvSpPr>
            <p:cNvPr id="13" name="Rectangle 7">
              <a:extLst>
                <a:ext uri="{FF2B5EF4-FFF2-40B4-BE49-F238E27FC236}">
                  <a16:creationId xmlns:a16="http://schemas.microsoft.com/office/drawing/2014/main" id="{572CE7BC-7917-42CA-B24E-718FF14C6F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1247" y="3903882"/>
              <a:ext cx="2684835" cy="642848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rgbClr val="BBE0E3"/>
              </a:solidFill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Support Forums</a:t>
              </a:r>
            </a:p>
          </p:txBody>
        </p:sp>
      </p:grpSp>
      <p:sp>
        <p:nvSpPr>
          <p:cNvPr id="14" name="TextBox 10">
            <a:extLst>
              <a:ext uri="{FF2B5EF4-FFF2-40B4-BE49-F238E27FC236}">
                <a16:creationId xmlns:a16="http://schemas.microsoft.com/office/drawing/2014/main" id="{9177F609-2672-4AEB-820D-BD5C7420E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548810"/>
            <a:ext cx="918287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CC12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6611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err="1">
                <a:solidFill>
                  <a:schemeClr val="tx1"/>
                </a:solidFill>
                <a:latin typeface="+mj-lt"/>
              </a:rPr>
              <a:t>KronoDesk</a:t>
            </a:r>
            <a:r>
              <a:rPr lang="en-US" altLang="en-US" dirty="0">
                <a:solidFill>
                  <a:schemeClr val="tx1"/>
                </a:solidFill>
                <a:latin typeface="+mj-lt"/>
              </a:rPr>
              <a:t> provides help desk, forums and knowledge base in one solution that is fully integrated with our </a:t>
            </a:r>
            <a:r>
              <a:rPr lang="en-US" altLang="en-US" dirty="0" err="1">
                <a:solidFill>
                  <a:schemeClr val="tx1"/>
                </a:solidFill>
                <a:latin typeface="+mj-lt"/>
              </a:rPr>
              <a:t>Spira</a:t>
            </a:r>
            <a:r>
              <a:rPr lang="en-US" altLang="en-US" dirty="0">
                <a:solidFill>
                  <a:schemeClr val="tx1"/>
                </a:solidFill>
                <a:latin typeface="+mj-lt"/>
              </a:rPr>
              <a:t> platform.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25FFA-C885-48B1-9811-45E3B39CF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Testimonials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52F702-3FBD-45F7-B7D3-0EFB0DE93961}"/>
              </a:ext>
            </a:extLst>
          </p:cNvPr>
          <p:cNvSpPr/>
          <p:nvPr/>
        </p:nvSpPr>
        <p:spPr>
          <a:xfrm>
            <a:off x="1118587" y="1986824"/>
            <a:ext cx="970329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latin typeface="+mj-lt"/>
              </a:rPr>
              <a:t>It provides all the functionality that is needed to run a helpdesk off of and for the tracking, assigning, and communication of problems for customers. It also provides forums and a knowledge base so customers may browse similar or the same problem and find a solution before the helpdesk is required. </a:t>
            </a:r>
          </a:p>
          <a:p>
            <a:pPr algn="ctr">
              <a:spcAft>
                <a:spcPts val="600"/>
              </a:spcAft>
            </a:pPr>
            <a:r>
              <a:rPr lang="en-US" dirty="0">
                <a:latin typeface="+mj-lt"/>
              </a:rPr>
              <a:t> </a:t>
            </a:r>
            <a:r>
              <a:rPr lang="en-US" b="1" i="1" dirty="0">
                <a:latin typeface="+mj-lt"/>
              </a:rPr>
              <a:t>	-  Eric Bailey, </a:t>
            </a:r>
            <a:r>
              <a:rPr lang="en-US" i="1" dirty="0">
                <a:latin typeface="+mj-lt"/>
              </a:rPr>
              <a:t>Strategic Manufacturing Solutions. 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60C974-89C2-46ED-A7C5-00FD55A6FF15}"/>
              </a:ext>
            </a:extLst>
          </p:cNvPr>
          <p:cNvGrpSpPr/>
          <p:nvPr/>
        </p:nvGrpSpPr>
        <p:grpSpPr>
          <a:xfrm>
            <a:off x="630315" y="1152194"/>
            <a:ext cx="10723484" cy="1323439"/>
            <a:chOff x="630315" y="1152194"/>
            <a:chExt cx="10723484" cy="1323439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FB0783E-C11A-4059-9EF2-20C521541332}"/>
                </a:ext>
              </a:extLst>
            </p:cNvPr>
            <p:cNvCxnSpPr>
              <a:cxnSpLocks/>
            </p:cNvCxnSpPr>
            <p:nvPr/>
          </p:nvCxnSpPr>
          <p:spPr>
            <a:xfrm>
              <a:off x="630315" y="1615736"/>
              <a:ext cx="4980372" cy="0"/>
            </a:xfrm>
            <a:prstGeom prst="line">
              <a:avLst/>
            </a:prstGeom>
            <a:ln w="19050">
              <a:solidFill>
                <a:schemeClr val="bg2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2303901-34BF-49E6-BDF2-B372757D1481}"/>
                </a:ext>
              </a:extLst>
            </p:cNvPr>
            <p:cNvCxnSpPr>
              <a:cxnSpLocks/>
            </p:cNvCxnSpPr>
            <p:nvPr/>
          </p:nvCxnSpPr>
          <p:spPr>
            <a:xfrm>
              <a:off x="6356412" y="1615736"/>
              <a:ext cx="4997387" cy="0"/>
            </a:xfrm>
            <a:prstGeom prst="line">
              <a:avLst/>
            </a:prstGeom>
            <a:ln w="19050">
              <a:solidFill>
                <a:schemeClr val="bg2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AFF51E1-2742-46B2-A7CE-737D6A569B96}"/>
                </a:ext>
              </a:extLst>
            </p:cNvPr>
            <p:cNvSpPr txBox="1"/>
            <p:nvPr/>
          </p:nvSpPr>
          <p:spPr>
            <a:xfrm>
              <a:off x="5610687" y="1152194"/>
              <a:ext cx="63991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dirty="0">
                  <a:solidFill>
                    <a:schemeClr val="bg2">
                      <a:lumMod val="85000"/>
                    </a:schemeClr>
                  </a:solidFill>
                </a:rPr>
                <a:t>“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320B3C0-BE6F-4758-8F29-C53B6B485460}"/>
              </a:ext>
            </a:extLst>
          </p:cNvPr>
          <p:cNvGrpSpPr/>
          <p:nvPr/>
        </p:nvGrpSpPr>
        <p:grpSpPr>
          <a:xfrm>
            <a:off x="631793" y="3104410"/>
            <a:ext cx="10723484" cy="1323439"/>
            <a:chOff x="630315" y="1152194"/>
            <a:chExt cx="10723484" cy="1323439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F442B63-B7C2-479E-AA1A-F721363C1AC5}"/>
                </a:ext>
              </a:extLst>
            </p:cNvPr>
            <p:cNvCxnSpPr>
              <a:cxnSpLocks/>
            </p:cNvCxnSpPr>
            <p:nvPr/>
          </p:nvCxnSpPr>
          <p:spPr>
            <a:xfrm>
              <a:off x="630315" y="1615736"/>
              <a:ext cx="4980372" cy="0"/>
            </a:xfrm>
            <a:prstGeom prst="line">
              <a:avLst/>
            </a:prstGeom>
            <a:ln w="19050">
              <a:solidFill>
                <a:schemeClr val="bg2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1FD9BBB-0F5A-4051-AF86-F92667554F3D}"/>
                </a:ext>
              </a:extLst>
            </p:cNvPr>
            <p:cNvCxnSpPr>
              <a:cxnSpLocks/>
            </p:cNvCxnSpPr>
            <p:nvPr/>
          </p:nvCxnSpPr>
          <p:spPr>
            <a:xfrm>
              <a:off x="6356412" y="1615736"/>
              <a:ext cx="4997387" cy="0"/>
            </a:xfrm>
            <a:prstGeom prst="line">
              <a:avLst/>
            </a:prstGeom>
            <a:ln w="19050">
              <a:solidFill>
                <a:schemeClr val="bg2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ACA2963-307D-42C5-954B-FF12DA6896DD}"/>
                </a:ext>
              </a:extLst>
            </p:cNvPr>
            <p:cNvSpPr txBox="1"/>
            <p:nvPr/>
          </p:nvSpPr>
          <p:spPr>
            <a:xfrm>
              <a:off x="5610687" y="1152194"/>
              <a:ext cx="63991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dirty="0">
                  <a:solidFill>
                    <a:schemeClr val="bg2">
                      <a:lumMod val="85000"/>
                    </a:schemeClr>
                  </a:solidFill>
                </a:rPr>
                <a:t>“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16C02FA-4396-4A29-8865-DF7929CFB252}"/>
              </a:ext>
            </a:extLst>
          </p:cNvPr>
          <p:cNvGrpSpPr/>
          <p:nvPr/>
        </p:nvGrpSpPr>
        <p:grpSpPr>
          <a:xfrm>
            <a:off x="640671" y="5316497"/>
            <a:ext cx="10723484" cy="1323439"/>
            <a:chOff x="630315" y="1152194"/>
            <a:chExt cx="10723484" cy="1323439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80FDF59-369E-4090-B36C-564872A79254}"/>
                </a:ext>
              </a:extLst>
            </p:cNvPr>
            <p:cNvCxnSpPr>
              <a:cxnSpLocks/>
            </p:cNvCxnSpPr>
            <p:nvPr/>
          </p:nvCxnSpPr>
          <p:spPr>
            <a:xfrm>
              <a:off x="630315" y="1615736"/>
              <a:ext cx="4980372" cy="0"/>
            </a:xfrm>
            <a:prstGeom prst="line">
              <a:avLst/>
            </a:prstGeom>
            <a:ln w="19050">
              <a:solidFill>
                <a:schemeClr val="bg2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227FD5F-B325-4B0A-9661-DE2AA124A21D}"/>
                </a:ext>
              </a:extLst>
            </p:cNvPr>
            <p:cNvCxnSpPr>
              <a:cxnSpLocks/>
            </p:cNvCxnSpPr>
            <p:nvPr/>
          </p:nvCxnSpPr>
          <p:spPr>
            <a:xfrm>
              <a:off x="6356412" y="1615736"/>
              <a:ext cx="4997387" cy="0"/>
            </a:xfrm>
            <a:prstGeom prst="line">
              <a:avLst/>
            </a:prstGeom>
            <a:ln w="19050">
              <a:solidFill>
                <a:schemeClr val="bg2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7379378-2CC5-4E47-BA82-C1DF94C95896}"/>
                </a:ext>
              </a:extLst>
            </p:cNvPr>
            <p:cNvSpPr txBox="1"/>
            <p:nvPr/>
          </p:nvSpPr>
          <p:spPr>
            <a:xfrm>
              <a:off x="5610687" y="1152194"/>
              <a:ext cx="63991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dirty="0">
                  <a:solidFill>
                    <a:schemeClr val="bg2">
                      <a:lumMod val="85000"/>
                    </a:schemeClr>
                  </a:solidFill>
                </a:rPr>
                <a:t>“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8A8D70C6-22E9-43E3-8EBA-C8DA03CF7EEF}"/>
              </a:ext>
            </a:extLst>
          </p:cNvPr>
          <p:cNvSpPr/>
          <p:nvPr/>
        </p:nvSpPr>
        <p:spPr>
          <a:xfrm>
            <a:off x="1120067" y="3969569"/>
            <a:ext cx="970329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latin typeface="+mj-lt"/>
              </a:rPr>
              <a:t>The best part about </a:t>
            </a:r>
            <a:r>
              <a:rPr lang="en-US" dirty="0" err="1">
                <a:latin typeface="+mj-lt"/>
              </a:rPr>
              <a:t>KronoDesk</a:t>
            </a:r>
            <a:r>
              <a:rPr lang="en-US" dirty="0">
                <a:latin typeface="+mj-lt"/>
              </a:rPr>
              <a:t> is its helpdesk ticketing which agents can check and serve the customers well. Moreover, I find that their customer support forums helps users to check and learn the other features of </a:t>
            </a:r>
            <a:r>
              <a:rPr lang="en-US" dirty="0" err="1">
                <a:latin typeface="+mj-lt"/>
              </a:rPr>
              <a:t>KronoDesk</a:t>
            </a:r>
            <a:r>
              <a:rPr lang="en-US" dirty="0">
                <a:latin typeface="+mj-lt"/>
              </a:rPr>
              <a:t> that will increase their knowledge and understanding about the software platform.</a:t>
            </a:r>
          </a:p>
          <a:p>
            <a:pPr algn="ctr">
              <a:spcAft>
                <a:spcPts val="600"/>
              </a:spcAft>
            </a:pPr>
            <a:r>
              <a:rPr lang="en-US" b="1" i="1" dirty="0">
                <a:latin typeface="+mj-lt"/>
              </a:rPr>
              <a:t>	- Eunice Joy T, </a:t>
            </a:r>
            <a:r>
              <a:rPr lang="en-US" i="1" dirty="0">
                <a:latin typeface="+mj-lt"/>
              </a:rPr>
              <a:t>Support Technician </a:t>
            </a:r>
          </a:p>
        </p:txBody>
      </p:sp>
    </p:spTree>
    <p:extLst>
      <p:ext uri="{BB962C8B-B14F-4D97-AF65-F5344CB8AC3E}">
        <p14:creationId xmlns:p14="http://schemas.microsoft.com/office/powerpoint/2010/main" val="2729888919"/>
      </p:ext>
    </p:extLst>
  </p:cSld>
  <p:clrMapOvr>
    <a:masterClrMapping/>
  </p:clrMapOvr>
</p:sld>
</file>

<file path=ppt/theme/theme1.xml><?xml version="1.0" encoding="utf-8"?>
<a:theme xmlns:a="http://schemas.openxmlformats.org/drawingml/2006/main" name="Inflectra content">
  <a:themeElements>
    <a:clrScheme name="Custom 3">
      <a:dk1>
        <a:srgbClr val="073642"/>
      </a:dk1>
      <a:lt1>
        <a:srgbClr val="FDCB26"/>
      </a:lt1>
      <a:dk2>
        <a:srgbClr val="073642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flectra fonts">
      <a:majorFont>
        <a:latin typeface="Josefin Sans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lectra Powerpoint Template-Wide.potx" id="{C60C6943-42C1-4A19-9661-13C4386DFE4D}" vid="{069FC592-E20D-44F7-BA8A-96969F8231E4}"/>
    </a:ext>
  </a:extLst>
</a:theme>
</file>

<file path=ppt/theme/theme2.xml><?xml version="1.0" encoding="utf-8"?>
<a:theme xmlns:a="http://schemas.openxmlformats.org/drawingml/2006/main" name="Inflectra titles">
  <a:themeElements>
    <a:clrScheme name="Inflectra Colors">
      <a:dk1>
        <a:srgbClr val="073642"/>
      </a:dk1>
      <a:lt1>
        <a:srgbClr val="FDCB26"/>
      </a:lt1>
      <a:dk2>
        <a:srgbClr val="586E75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flectra fonts">
      <a:majorFont>
        <a:latin typeface="Josefin Sans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lectra Powerpoint Template-Wide.potx" id="{C60C6943-42C1-4A19-9661-13C4386DFE4D}" vid="{EB6E1207-8B08-4C7E-98F5-7D295CC25803}"/>
    </a:ext>
  </a:extLst>
</a:theme>
</file>

<file path=ppt/theme/theme3.xml><?xml version="1.0" encoding="utf-8"?>
<a:theme xmlns:a="http://schemas.openxmlformats.org/drawingml/2006/main" name="2_Inflectra titles">
  <a:themeElements>
    <a:clrScheme name="2025 Rebrand">
      <a:dk1>
        <a:srgbClr val="001F2E"/>
      </a:dk1>
      <a:lt1>
        <a:srgbClr val="FCCB26"/>
      </a:lt1>
      <a:dk2>
        <a:srgbClr val="003F5B"/>
      </a:dk2>
      <a:lt2>
        <a:srgbClr val="FFFFFF"/>
      </a:lt2>
      <a:accent1>
        <a:srgbClr val="365381"/>
      </a:accent1>
      <a:accent2>
        <a:srgbClr val="89508E"/>
      </a:accent2>
      <a:accent3>
        <a:srgbClr val="FF6261"/>
      </a:accent3>
      <a:accent4>
        <a:srgbClr val="FE8430"/>
      </a:accent4>
      <a:accent5>
        <a:srgbClr val="FEA601"/>
      </a:accent5>
      <a:accent6>
        <a:srgbClr val="FFD380"/>
      </a:accent6>
      <a:hlink>
        <a:srgbClr val="1B2E4F"/>
      </a:hlink>
      <a:folHlink>
        <a:srgbClr val="BC508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Inflectra titles">
  <a:themeElements>
    <a:clrScheme name="2025 Rebrand">
      <a:dk1>
        <a:srgbClr val="233442"/>
      </a:dk1>
      <a:lt1>
        <a:srgbClr val="FCCB26"/>
      </a:lt1>
      <a:dk2>
        <a:srgbClr val="586E75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E26769"/>
      </a:accent5>
      <a:accent6>
        <a:srgbClr val="E2406F"/>
      </a:accent6>
      <a:hlink>
        <a:srgbClr val="0563C1"/>
      </a:hlink>
      <a:folHlink>
        <a:srgbClr val="A02E4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Inflectra titles">
  <a:themeElements>
    <a:clrScheme name="2025 Rebrand">
      <a:dk1>
        <a:srgbClr val="001F2E"/>
      </a:dk1>
      <a:lt1>
        <a:srgbClr val="FCCB26"/>
      </a:lt1>
      <a:dk2>
        <a:srgbClr val="003F5B"/>
      </a:dk2>
      <a:lt2>
        <a:srgbClr val="FFFFFF"/>
      </a:lt2>
      <a:accent1>
        <a:srgbClr val="365381"/>
      </a:accent1>
      <a:accent2>
        <a:srgbClr val="89508E"/>
      </a:accent2>
      <a:accent3>
        <a:srgbClr val="FF6261"/>
      </a:accent3>
      <a:accent4>
        <a:srgbClr val="FE8430"/>
      </a:accent4>
      <a:accent5>
        <a:srgbClr val="FEA601"/>
      </a:accent5>
      <a:accent6>
        <a:srgbClr val="FFD380"/>
      </a:accent6>
      <a:hlink>
        <a:srgbClr val="1B2E4F"/>
      </a:hlink>
      <a:folHlink>
        <a:srgbClr val="BC508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Inflectra Powerpoint Template-Wide</Template>
  <TotalTime>5924</TotalTime>
  <Words>1783</Words>
  <Application>Microsoft Office PowerPoint</Application>
  <PresentationFormat>Widescreen</PresentationFormat>
  <Paragraphs>299</Paragraphs>
  <Slides>41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41</vt:i4>
      </vt:variant>
    </vt:vector>
  </HeadingPairs>
  <TitlesOfParts>
    <vt:vector size="53" baseType="lpstr">
      <vt:lpstr>Calibri</vt:lpstr>
      <vt:lpstr>Noto Sans Symbols</vt:lpstr>
      <vt:lpstr>Kanit</vt:lpstr>
      <vt:lpstr>Wingdings</vt:lpstr>
      <vt:lpstr>Poppins Medium</vt:lpstr>
      <vt:lpstr>Arial</vt:lpstr>
      <vt:lpstr>Josefin Sans</vt:lpstr>
      <vt:lpstr>Inflectra content</vt:lpstr>
      <vt:lpstr>Inflectra titles</vt:lpstr>
      <vt:lpstr>2_Inflectra titles</vt:lpstr>
      <vt:lpstr>3_Inflectra titles</vt:lpstr>
      <vt:lpstr>1_Inflectra titles</vt:lpstr>
      <vt:lpstr>Service Desk Management You Can Trust </vt:lpstr>
      <vt:lpstr>Why Inflectra?</vt:lpstr>
      <vt:lpstr>When A Single Point Of Failure  Is Not An Option</vt:lpstr>
      <vt:lpstr>With Inflectra, Deliver Measurable Quality Fast! Only 16% of software development projects are completed on time and within budget.</vt:lpstr>
      <vt:lpstr>The Inflectra® Platform</vt:lpstr>
      <vt:lpstr>Why KronoDesk?</vt:lpstr>
      <vt:lpstr>KronoDesk, the integrated IT Support Solution</vt:lpstr>
      <vt:lpstr>Why Choose KronoDesk?</vt:lpstr>
      <vt:lpstr>Customer Testimonials</vt:lpstr>
      <vt:lpstr>Representative Customers</vt:lpstr>
      <vt:lpstr>Global Partnership Ecosystem</vt:lpstr>
      <vt:lpstr>Awards and Recognition*</vt:lpstr>
      <vt:lpstr>Customer Onboarding &amp; Self-Guided Enablement</vt:lpstr>
      <vt:lpstr>Technical Support &amp; Customer Success</vt:lpstr>
      <vt:lpstr>Security &amp; Compliance</vt:lpstr>
      <vt:lpstr>Feature Overview</vt:lpstr>
      <vt:lpstr>Customer Home Page</vt:lpstr>
      <vt:lpstr>Support Agent Home Page</vt:lpstr>
      <vt:lpstr>Help Desk</vt:lpstr>
      <vt:lpstr>Fully Mobile Responsive</vt:lpstr>
      <vt:lpstr>Help Desk Ticketing - Submitting</vt:lpstr>
      <vt:lpstr>Help Desk Ticketing – Searching &amp; Filtering</vt:lpstr>
      <vt:lpstr>Help Desk Ticketing - Responding</vt:lpstr>
      <vt:lpstr>Help Desk Ticketing – Contact History</vt:lpstr>
      <vt:lpstr>Knowledge Base</vt:lpstr>
      <vt:lpstr>Knowledge Base – Categories &amp; Tags</vt:lpstr>
      <vt:lpstr>Knowledge Base – Creating &amp; Editing</vt:lpstr>
      <vt:lpstr>Knowledge Base – Auto Suggestions</vt:lpstr>
      <vt:lpstr>Support Forums</vt:lpstr>
      <vt:lpstr>Support Forums - Categories</vt:lpstr>
      <vt:lpstr>Support Forums - Forums</vt:lpstr>
      <vt:lpstr>Support Forums - Threads</vt:lpstr>
      <vt:lpstr>Other Features</vt:lpstr>
      <vt:lpstr>Email Notifications</vt:lpstr>
      <vt:lpstr>Theming &amp; Rebranding</vt:lpstr>
      <vt:lpstr>Email Integration</vt:lpstr>
      <vt:lpstr>Subscribe to Threads/Articles</vt:lpstr>
      <vt:lpstr>Customizable Reporting Dashboard</vt:lpstr>
      <vt:lpstr>SpiraTeam® Integration</vt:lpstr>
      <vt:lpstr>Configuration &amp; Customization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Sandman</dc:creator>
  <cp:lastModifiedBy>Adam Sandman</cp:lastModifiedBy>
  <cp:revision>208</cp:revision>
  <cp:lastPrinted>2017-03-07T16:58:37Z</cp:lastPrinted>
  <dcterms:created xsi:type="dcterms:W3CDTF">2018-04-12T05:30:22Z</dcterms:created>
  <dcterms:modified xsi:type="dcterms:W3CDTF">2025-02-11T23:11:30Z</dcterms:modified>
</cp:coreProperties>
</file>