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50"/>
  </p:notesMasterIdLst>
  <p:sldIdLst>
    <p:sldId id="535" r:id="rId3"/>
    <p:sldId id="597" r:id="rId4"/>
    <p:sldId id="585" r:id="rId5"/>
    <p:sldId id="619" r:id="rId6"/>
    <p:sldId id="620" r:id="rId7"/>
    <p:sldId id="621" r:id="rId8"/>
    <p:sldId id="622" r:id="rId9"/>
    <p:sldId id="625" r:id="rId10"/>
    <p:sldId id="552" r:id="rId11"/>
    <p:sldId id="367" r:id="rId12"/>
    <p:sldId id="477" r:id="rId13"/>
    <p:sldId id="330" r:id="rId14"/>
    <p:sldId id="328" r:id="rId15"/>
    <p:sldId id="538" r:id="rId16"/>
    <p:sldId id="275" r:id="rId17"/>
    <p:sldId id="369" r:id="rId18"/>
    <p:sldId id="289" r:id="rId19"/>
    <p:sldId id="333" r:id="rId20"/>
    <p:sldId id="539" r:id="rId21"/>
    <p:sldId id="296" r:id="rId22"/>
    <p:sldId id="551" r:id="rId23"/>
    <p:sldId id="554" r:id="rId24"/>
    <p:sldId id="315" r:id="rId25"/>
    <p:sldId id="337" r:id="rId26"/>
    <p:sldId id="314" r:id="rId27"/>
    <p:sldId id="352" r:id="rId28"/>
    <p:sldId id="339" r:id="rId29"/>
    <p:sldId id="338" r:id="rId30"/>
    <p:sldId id="340" r:id="rId31"/>
    <p:sldId id="353" r:id="rId32"/>
    <p:sldId id="302" r:id="rId33"/>
    <p:sldId id="344" r:id="rId34"/>
    <p:sldId id="346" r:id="rId35"/>
    <p:sldId id="345" r:id="rId36"/>
    <p:sldId id="313" r:id="rId37"/>
    <p:sldId id="341" r:id="rId38"/>
    <p:sldId id="342" r:id="rId39"/>
    <p:sldId id="343" r:id="rId40"/>
    <p:sldId id="624" r:id="rId41"/>
    <p:sldId id="347" r:id="rId42"/>
    <p:sldId id="354" r:id="rId43"/>
    <p:sldId id="351" r:id="rId44"/>
    <p:sldId id="348" r:id="rId45"/>
    <p:sldId id="350" r:id="rId46"/>
    <p:sldId id="332" r:id="rId47"/>
    <p:sldId id="349" r:id="rId48"/>
    <p:sldId id="533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Josefin Sans" pitchFamily="2" charset="0"/>
      <p:regular r:id="rId55"/>
      <p:bold r:id="rId56"/>
      <p:italic r:id="rId57"/>
      <p:boldItalic r:id="rId58"/>
    </p:embeddedFont>
    <p:embeddedFont>
      <p:font typeface="Kanit" panose="020B0604020202020204" charset="-34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93A1A1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2" autoAdjust="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87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3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SpiraTeam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12/6/2019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  <p:sldLayoutId id="214748372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b.com/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4.jpg"/><Relationship Id="rId3" Type="http://schemas.openxmlformats.org/officeDocument/2006/relationships/image" Target="../media/image33.jpe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gif"/><Relationship Id="rId38" Type="http://schemas.openxmlformats.org/officeDocument/2006/relationships/image" Target="../media/image63.gif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rockybrands.com/" TargetMode="External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2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hyperlink" Target="http://www.ermscorp.com/" TargetMode="External"/><Relationship Id="rId10" Type="http://schemas.openxmlformats.org/officeDocument/2006/relationships/hyperlink" Target="http://www.swisslife.com/" TargetMode="External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hyperlink" Target="http://www.asos.com/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jpe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jpeg"/><Relationship Id="rId16" Type="http://schemas.openxmlformats.org/officeDocument/2006/relationships/image" Target="../media/image79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jpg"/><Relationship Id="rId2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26" y="4591753"/>
            <a:ext cx="9499107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IT Support that Puts the Ops into DevOps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C33C-A555-4081-83CD-CAA88DC3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" y="1912770"/>
            <a:ext cx="10386855" cy="23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Introducing 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KronoDesk</a:t>
            </a:r>
            <a:r>
              <a:rPr lang="en-US" altLang="en-US" dirty="0"/>
              <a:t>, the integrated IT Support Solution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6A96E5-F91E-4B41-8082-A77443D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7" y="2547938"/>
            <a:ext cx="8040653" cy="2131066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1D30CA-E9A6-48F7-848C-80327048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8" y="3005138"/>
            <a:ext cx="3545176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&amp;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Management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28A8008-0097-46A2-9620-7F6C20AE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075" y="3006920"/>
            <a:ext cx="3634727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DCCE079-4C9C-44A0-8A7A-B22A6C9C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1690688"/>
            <a:ext cx="8040654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KronoDesk®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0EAC4E4-8949-4AD8-99E3-1DD818A1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4914192"/>
            <a:ext cx="8040652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Platform (Web, GUI, Services)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9406610-A42D-4C5A-BC31-0570F3AF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7" y="4090987"/>
            <a:ext cx="7465655" cy="393545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Management &amp; DevOps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94BB5F1-191D-4E70-B395-F4F91A60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97" y="31988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20425E-498E-4679-BA82-257FA84C4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Choose </a:t>
            </a:r>
            <a:r>
              <a:rPr lang="en-US" altLang="en-US" dirty="0" err="1"/>
              <a:t>KronoDesk</a:t>
            </a:r>
            <a:r>
              <a:rPr lang="en-US" alt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5D577-55EE-480C-A071-A19868AF498B}"/>
              </a:ext>
            </a:extLst>
          </p:cNvPr>
          <p:cNvGrpSpPr/>
          <p:nvPr/>
        </p:nvGrpSpPr>
        <p:grpSpPr>
          <a:xfrm>
            <a:off x="1295400" y="2771192"/>
            <a:ext cx="8977604" cy="3357465"/>
            <a:chOff x="1295400" y="2509934"/>
            <a:chExt cx="8977604" cy="335746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362624"/>
              <a:ext cx="8977604" cy="148887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IT Support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516596"/>
              <a:ext cx="5789992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54679"/>
              <a:ext cx="8977604" cy="812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Organization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780" y="2509934"/>
              <a:ext cx="2936224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789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Desk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013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Base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247" y="3903882"/>
              <a:ext cx="2684835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Forums</a:t>
              </a: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9177F609-2672-4AEB-820D-BD5C7420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48810"/>
            <a:ext cx="91828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KronoDesk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provides help desk, forums and knowledge base in one solution that is fully integrated with our 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Spira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platform.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stakeholders groups when designing features for our platform, so that everyone in teams can get the most out of our systems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F5582-A1DA-40A4-8F62-FDEC2DA7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5" y="1562470"/>
            <a:ext cx="5599176" cy="5029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our products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A6BE7-BC9C-4A05-8E29-570DA03D03C5}"/>
              </a:ext>
            </a:extLst>
          </p:cNvPr>
          <p:cNvSpPr/>
          <p:nvPr/>
        </p:nvSpPr>
        <p:spPr>
          <a:xfrm>
            <a:off x="3172408" y="3312367"/>
            <a:ext cx="1035698" cy="100770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9AEA4DA-F104-4D84-976F-17DDDD3F6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485" y="3675604"/>
            <a:ext cx="532501" cy="5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5" descr="ASOS">
            <a:hlinkClick r:id="rId4"/>
            <a:extLst>
              <a:ext uri="{FF2B5EF4-FFF2-40B4-BE49-F238E27FC236}">
                <a16:creationId xmlns:a16="http://schemas.microsoft.com/office/drawing/2014/main" id="{AF5409D9-AAEE-40F2-810F-FB7E1C8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54" y="5915455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6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8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10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3">
            <a:extLst>
              <a:ext uri="{FF2B5EF4-FFF2-40B4-BE49-F238E27FC236}">
                <a16:creationId xmlns:a16="http://schemas.microsoft.com/office/drawing/2014/main" id="{B3C5104B-02DE-4149-BCDE-F38CF3B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8" y="4355754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2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46693-40DF-4C03-A621-124A4F2305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5" y="4851511"/>
            <a:ext cx="2381250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6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ALM &amp; DevOps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40" descr="E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4" y="5339235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oflab Technology Sp. z o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26" y="3384815"/>
            <a:ext cx="1509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3" descr="Attra Infotech Pvt L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88" y="4057650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92" y="5432759"/>
            <a:ext cx="2025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InfluenceIT Consul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5219701"/>
            <a:ext cx="2001891" cy="9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7" descr="Rubric Consulting (Pty) Lt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85" y="5242159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Tezza Business Solu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0" y="5129688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7D21901-6A73-4648-AFEA-70049D1E4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9" y="2125073"/>
            <a:ext cx="667341" cy="66734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3" y="2160588"/>
            <a:ext cx="1360377" cy="68819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235703"/>
            <a:ext cx="1299224" cy="71004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2246" y="3288561"/>
            <a:ext cx="1569580" cy="533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24" y="2261963"/>
            <a:ext cx="2038288" cy="44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B87A4-3BBF-48C8-A614-7E7703F9DF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1876271"/>
            <a:ext cx="2733675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4AFE8-BB8C-4E3F-AEF4-762F0BDCBD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0" y="3239858"/>
            <a:ext cx="1276528" cy="809738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3313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86824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It provides all the functionality that is needed to run a helpdesk off of and for the tracking, assigning, and communication of problems for customers. It also provides forums and a knowledge base so customers may browse similar or the same problem and find a solution before the helpdesk is required.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 Eric Bailey, </a:t>
            </a:r>
            <a:r>
              <a:rPr lang="en-US" i="1" dirty="0">
                <a:latin typeface="+mj-lt"/>
              </a:rPr>
              <a:t>Strategic Manufacturing Solutions.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10441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316497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3969569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The best part about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is its helpdesk ticketing which agents can check and serve the customers well. Moreover, I find that their customer support forums helps users to check and learn the other features of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that will increase their knowledge and understanding about the software platform.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latin typeface="+mj-lt"/>
              </a:rPr>
              <a:t>	- Eunice Joy T, </a:t>
            </a:r>
            <a:r>
              <a:rPr lang="en-US" i="1" dirty="0">
                <a:latin typeface="+mj-lt"/>
              </a:rPr>
              <a:t>Support Technician </a:t>
            </a: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the Key Features in </a:t>
            </a:r>
            <a:r>
              <a:rPr lang="en-US"/>
              <a:t>KronoDesk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FAC3A8A-C015-46CF-A8A7-37BEF28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 Home Page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B9BB05C-614A-4E55-BC68-4E80640C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67" y="5738326"/>
            <a:ext cx="8229600" cy="990600"/>
          </a:xfrm>
        </p:spPr>
        <p:txBody>
          <a:bodyPr/>
          <a:lstStyle/>
          <a:p>
            <a:r>
              <a:rPr lang="en-US" altLang="en-US" sz="2000"/>
              <a:t>The customer dashboard provides a single view for your customers to see new knowledge base articles, recent forum posts and all their open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71EEE-DF39-46DE-86F6-23C5F05D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8" y="1501290"/>
            <a:ext cx="8099425" cy="4084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3B5BEF6-E948-4FE6-B9C1-9F03DB6D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Agent Home Page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DDE1622-11B0-4322-BD76-A8066F58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44" y="5509726"/>
            <a:ext cx="8229600" cy="1219200"/>
          </a:xfrm>
        </p:spPr>
        <p:txBody>
          <a:bodyPr/>
          <a:lstStyle/>
          <a:p>
            <a:r>
              <a:rPr lang="en-US" altLang="en-US" sz="2000"/>
              <a:t>The </a:t>
            </a:r>
            <a:r>
              <a:rPr lang="en-US" altLang="en-US" sz="2000" b="1"/>
              <a:t>customizable agent dashboard</a:t>
            </a:r>
            <a:r>
              <a:rPr lang="en-US" altLang="en-US" sz="2000"/>
              <a:t>, allows your support agents to view all their assigned tickets, monitor incoming forum posts and check for new tickets all from the same screen. </a:t>
            </a:r>
          </a:p>
          <a:p>
            <a:endParaRPr lang="en-US" alt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67803-529D-4CA3-8AA1-A7238D2B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44" y="1547326"/>
            <a:ext cx="8153400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Help Desk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8A6952-FB92-4AAB-A204-923238DAE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1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BB416BB-A07D-4EE4-B620-49A79716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Mobile Responsive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F29590A0-CE88-4816-9128-B61059D9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02" y="517693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KronoDesk has been designed to optimize its features on any device, whether that be a large </a:t>
            </a:r>
            <a:r>
              <a:rPr lang="en-US" altLang="en-US" sz="2000" b="1"/>
              <a:t>desktop</a:t>
            </a:r>
            <a:r>
              <a:rPr lang="en-US" altLang="en-US" sz="2000"/>
              <a:t> monitor, a </a:t>
            </a:r>
            <a:r>
              <a:rPr lang="en-US" altLang="en-US" sz="2000" b="1"/>
              <a:t>tablet</a:t>
            </a:r>
            <a:r>
              <a:rPr lang="en-US" altLang="en-US" sz="2000"/>
              <a:t> or mobile </a:t>
            </a:r>
            <a:r>
              <a:rPr lang="en-US" altLang="en-US" sz="2000" b="1"/>
              <a:t>phone</a:t>
            </a:r>
            <a:r>
              <a:rPr lang="en-US" altLang="en-US" sz="200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Customers can browse the knowledge base, reply to forum posts and submit help desk tickets from the </a:t>
            </a:r>
            <a:r>
              <a:rPr lang="en-US" altLang="en-US" sz="2000" b="1"/>
              <a:t>convenience of their phones</a:t>
            </a:r>
            <a:r>
              <a:rPr lang="en-US" altLang="en-US" sz="2000"/>
              <a:t>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C4BFA811-B913-483B-889D-076E7AD10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1459010"/>
            <a:ext cx="203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EB6A0277-61BA-43BE-B05B-ABEE0C06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27" y="1473298"/>
            <a:ext cx="50879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A6FF5F4-5072-4F09-A88A-D4A703D3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Submitting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35A2BA7-CCFE-40CE-AA45-E638A837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335" y="1589448"/>
            <a:ext cx="3339597" cy="42740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customers to submit help desk tickets, attaching files and screenshots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support agents to reproduce issues and provide help.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1FB68-4FD4-48CD-BCA8-C7CFD884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" y="1589448"/>
            <a:ext cx="6927188" cy="48099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8BCC270-BE50-4BCB-8341-7C821EA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Searching &amp; Filtering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D9F06E-6169-421F-B992-78D23645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926" y="5200262"/>
            <a:ext cx="8229600" cy="887413"/>
          </a:xfrm>
        </p:spPr>
        <p:txBody>
          <a:bodyPr/>
          <a:lstStyle/>
          <a:p>
            <a:r>
              <a:rPr lang="en-US" altLang="en-US" sz="2000"/>
              <a:t>Your support agents can use the powerful sorting, searching and filtering features to track and manage their assigned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A027F-6C8D-498B-94EA-F8022FA8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26" y="1542661"/>
            <a:ext cx="8420100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7B8EE35-B815-4B7D-BDE1-21B1D429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Responding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C2B2BF-26FF-4C4B-9AE9-0CA23965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47" y="5273191"/>
            <a:ext cx="8229600" cy="1455737"/>
          </a:xfrm>
        </p:spPr>
        <p:txBody>
          <a:bodyPr/>
          <a:lstStyle/>
          <a:p>
            <a:r>
              <a:rPr lang="en-US" altLang="en-US" sz="2000"/>
              <a:t>The ticket editing screen lets your customer agents quickly and easily respond to custom help desk tickets.</a:t>
            </a:r>
          </a:p>
          <a:p>
            <a:r>
              <a:rPr lang="en-US" altLang="en-US" sz="2000"/>
              <a:t>The system allows them to add notes, view the change history, attach documents and update the fields based on the workflow.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B68C4-912B-437D-9AA3-8FFCCC184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5" y="1496112"/>
            <a:ext cx="7466029" cy="36661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E2BB3-2608-4781-B232-258B800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Lifecycle Management (ALM)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2F91C-0160-4223-A096-86EF7EC8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5" y="1682593"/>
            <a:ext cx="7103666" cy="455687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4CEA2-869B-4F6F-8D08-B8FFE4D1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+mj-lt"/>
              </a:rPr>
              <a:t>ALM is basically the fusing together of the disciplines concerned with all aspects of the software delivery process.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+mj-lt"/>
              </a:rPr>
              <a:t>It encompasses project management, requirements management, development, testing and quality assurance, as well as customer support and IT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747265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F1E9814-7712-4D8E-B697-94D5F07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Contact History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E2B3241-CD71-48B3-B71A-9334D90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5108575"/>
            <a:ext cx="8229600" cy="1455738"/>
          </a:xfrm>
        </p:spPr>
        <p:txBody>
          <a:bodyPr>
            <a:normAutofit lnSpcReduction="10000"/>
          </a:bodyPr>
          <a:lstStyle/>
          <a:p>
            <a:r>
              <a:rPr lang="en-US" altLang="en-US" sz="2000"/>
              <a:t>The ticket details page lets you see all of the interactions between your support personnel and the customer. You can have both public and private notes added to the ticket.</a:t>
            </a:r>
          </a:p>
          <a:p>
            <a:r>
              <a:rPr lang="en-US" altLang="en-US" sz="2000"/>
              <a:t>The change history lets you see the actions and escalations that have been performed on the help desk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BA42-1326-47F1-82A1-503084DD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1" y="1396666"/>
            <a:ext cx="8559538" cy="35816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Knowledge Base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B2956D-5D28-444C-A9CC-E146A6745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00809BF-09BE-4C41-860D-709E44E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Categories &amp; Tags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C5761AD-8151-4883-85FF-51B817C2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547" y="5490369"/>
            <a:ext cx="8229600" cy="1363662"/>
          </a:xfrm>
        </p:spPr>
        <p:txBody>
          <a:bodyPr>
            <a:normAutofit fontScale="92500"/>
          </a:bodyPr>
          <a:lstStyle/>
          <a:p>
            <a:r>
              <a:rPr lang="en-US" altLang="en-US" sz="2000"/>
              <a:t>The knowledge base allows you to categorize support articles into categories based on the different products and types of article.</a:t>
            </a:r>
          </a:p>
          <a:p>
            <a:r>
              <a:rPr lang="en-US" altLang="en-US" sz="2000"/>
              <a:t>The tag cloud lets your customers quickly find articles related to specific topics.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C867-8C63-47EF-8A52-7521BF7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7" y="1520031"/>
            <a:ext cx="7162800" cy="3817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7005292-CB2D-4C8A-BD73-368D4E54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Creating &amp; Editing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45B4A26-5647-464F-885F-3F70B847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967" y="4803710"/>
            <a:ext cx="8229600" cy="1981200"/>
          </a:xfrm>
        </p:spPr>
        <p:txBody>
          <a:bodyPr/>
          <a:lstStyle/>
          <a:p>
            <a:r>
              <a:rPr lang="en-US" altLang="en-US" sz="2000" dirty="0"/>
              <a:t>The knowledge base lets you write articles, embed screenshots, attach documents, add links and specify meta-tags.</a:t>
            </a:r>
          </a:p>
          <a:p>
            <a:r>
              <a:rPr lang="en-US" altLang="en-US" sz="2000" dirty="0"/>
              <a:t>When customers click on the tags,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will display any other articles that share the same meta-tag, allowing customers to quickly find related information.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E3A83-5F48-4D8C-9C14-989C955F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67" y="1762060"/>
            <a:ext cx="5257800" cy="2965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0CE8A-CD3A-478A-A131-0F6608AE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30" y="1603310"/>
            <a:ext cx="4800600" cy="2922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9D549A7-081A-449D-92DC-8A55D2C5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Auto Suggestions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FA0F4F2-0F58-4A73-B004-2CDCCC3D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951" y="5257800"/>
            <a:ext cx="8229600" cy="1600200"/>
          </a:xfrm>
        </p:spPr>
        <p:txBody>
          <a:bodyPr/>
          <a:lstStyle/>
          <a:p>
            <a:r>
              <a:rPr lang="en-US" altLang="en-US" sz="2000"/>
              <a:t>When submitting a new help desk ticket, the system scans the existing knowledge base and makes </a:t>
            </a:r>
            <a:r>
              <a:rPr lang="en-US" altLang="en-US" sz="2000" b="1"/>
              <a:t>intelligent suggestions </a:t>
            </a:r>
            <a:r>
              <a:rPr lang="en-US" altLang="en-US" sz="2000"/>
              <a:t>to help the customer. This </a:t>
            </a:r>
            <a:r>
              <a:rPr lang="en-US" altLang="en-US" sz="2000" b="1"/>
              <a:t>reduces the number of repetitive</a:t>
            </a:r>
            <a:r>
              <a:rPr lang="en-US" altLang="en-US" sz="2000"/>
              <a:t> help desk enquires that have previously been answered.</a:t>
            </a:r>
          </a:p>
          <a:p>
            <a:endParaRPr lang="en-US" alt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DC9-0758-4998-AC6E-C4C3FA53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51" y="1498600"/>
            <a:ext cx="8382000" cy="360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Support Forums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95FC00-50EE-40CC-BC4B-B90BD8DE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Categories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5E51135-DD2C-48AB-88E5-551F791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249" y="5278438"/>
            <a:ext cx="8229600" cy="1366837"/>
          </a:xfrm>
        </p:spPr>
        <p:txBody>
          <a:bodyPr>
            <a:normAutofit fontScale="92500"/>
          </a:bodyPr>
          <a:lstStyle/>
          <a:p>
            <a:r>
              <a:rPr lang="en-US" altLang="en-US" sz="2000" dirty="0"/>
              <a:t>The customer support forums allow you to create different support forum categories for different products and customer needs.</a:t>
            </a:r>
          </a:p>
          <a:p>
            <a:r>
              <a:rPr lang="en-US" altLang="en-US" sz="2000" dirty="0"/>
              <a:t>The system remembers which forums you have read and highlights any that have new threads or messages.</a:t>
            </a:r>
          </a:p>
          <a:p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98F9F-ED43-41F6-9588-B277126B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9" y="1463674"/>
            <a:ext cx="6980238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494FD1-D3D4-4EA4-BF9B-50B5BCA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Forums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401801-532B-4F2E-86EA-E08E40A4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346" y="5264944"/>
            <a:ext cx="8229600" cy="1371600"/>
          </a:xfrm>
        </p:spPr>
        <p:txBody>
          <a:bodyPr/>
          <a:lstStyle/>
          <a:p>
            <a:r>
              <a:rPr lang="en-US" altLang="en-US" sz="2000"/>
              <a:t>The system displays the list of threads in each forum together with the number of replies and views.</a:t>
            </a:r>
          </a:p>
          <a:p>
            <a:r>
              <a:rPr lang="en-US" altLang="en-US" sz="2000"/>
              <a:t>The system remembers which threads you have read and highlights any that have new messages.</a:t>
            </a:r>
          </a:p>
        </p:txBody>
      </p:sp>
      <p:sp>
        <p:nvSpPr>
          <p:cNvPr id="34821" name="Rectangle 8">
            <a:extLst>
              <a:ext uri="{FF2B5EF4-FFF2-40B4-BE49-F238E27FC236}">
                <a16:creationId xmlns:a16="http://schemas.microsoft.com/office/drawing/2014/main" id="{6A21276B-7B72-459F-9332-E519222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B16B-0039-43C8-9148-67FFF63C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6" y="1454945"/>
            <a:ext cx="7391400" cy="3686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FC308A-7556-4053-B32C-E7129F0C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Threads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1BAA544-304E-47D6-9FB1-61B59E0E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88" y="5441156"/>
            <a:ext cx="8229600" cy="1166813"/>
          </a:xfrm>
        </p:spPr>
        <p:txBody>
          <a:bodyPr/>
          <a:lstStyle/>
          <a:p>
            <a:r>
              <a:rPr lang="en-US" altLang="en-US" sz="2000"/>
              <a:t>The thread details page displays the original message together with a threaded list of customer and support agent replies.</a:t>
            </a:r>
          </a:p>
          <a:p>
            <a:r>
              <a:rPr lang="en-US" altLang="en-US" sz="2000"/>
              <a:t>Users can subscribe to the thread/forum as an RSS feed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60227-3EF3-4C35-BB76-8A42C409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88" y="1483519"/>
            <a:ext cx="7543800" cy="3927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Other Features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&amp; Operations  (DevOps)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5" y="1822262"/>
            <a:ext cx="7410831" cy="3664138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53C4D34-1177-46B6-B292-785314C1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6893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DevOps integrates Dev, Test &amp; Ops in a single process.</a:t>
            </a:r>
          </a:p>
        </p:txBody>
      </p:sp>
    </p:spTree>
    <p:extLst>
      <p:ext uri="{BB962C8B-B14F-4D97-AF65-F5344CB8AC3E}">
        <p14:creationId xmlns:p14="http://schemas.microsoft.com/office/powerpoint/2010/main" val="282886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2A6D29C-1AE1-46D2-940A-251A370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Notifications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9FE785F-FBD9-4BA6-9E45-714EBF4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492" y="5417343"/>
            <a:ext cx="8229600" cy="1349375"/>
          </a:xfrm>
        </p:spPr>
        <p:txBody>
          <a:bodyPr>
            <a:normAutofit fontScale="92500"/>
          </a:bodyPr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contains a powerful email templating system so that outbound email messages can be formatted to fit your organization.</a:t>
            </a:r>
          </a:p>
          <a:p>
            <a:r>
              <a:rPr lang="en-US" altLang="en-US" sz="2000" dirty="0"/>
              <a:t>When users subscribe to threads, forums or articles, the system sends out automatic notifications. It supports CC lists for tickets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51098-CAEE-42D8-AF63-DB0A47AF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2" y="1508918"/>
            <a:ext cx="7239000" cy="3840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39013-9587-4687-A023-717C2153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1335571"/>
            <a:ext cx="7334054" cy="19855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17CE02C-F035-4957-91F3-9772230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Theming &amp; Rebranding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9E82D-72DD-481D-A5C4-884A36C5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565161"/>
            <a:ext cx="8362950" cy="4100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893" name="Content Placeholder 2">
            <a:extLst>
              <a:ext uri="{FF2B5EF4-FFF2-40B4-BE49-F238E27FC236}">
                <a16:creationId xmlns:a16="http://schemas.microsoft.com/office/drawing/2014/main" id="{9C1CB575-4555-42E5-9E17-895306B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475" y="5748224"/>
            <a:ext cx="8229600" cy="1349375"/>
          </a:xfrm>
        </p:spPr>
        <p:txBody>
          <a:bodyPr/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provides an </a:t>
            </a:r>
            <a:r>
              <a:rPr lang="en-US" altLang="en-US" sz="2000" b="1" dirty="0"/>
              <a:t>intuitive</a:t>
            </a:r>
            <a:r>
              <a:rPr lang="en-US" altLang="en-US" sz="2000" dirty="0"/>
              <a:t> theme creation tool that lets you </a:t>
            </a:r>
            <a:r>
              <a:rPr lang="en-US" altLang="en-US" sz="2000" b="1" dirty="0"/>
              <a:t>quickly and easily</a:t>
            </a:r>
            <a:r>
              <a:rPr lang="en-US" altLang="en-US" sz="2000" dirty="0"/>
              <a:t> rebrand it to integrate with your website and other systems.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A3B11BE-0FD4-4DB4-A038-0C62C89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Integration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52A12025-4DDF-48C8-84EA-BACD3E1F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969" y="4602637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can connect to your email system and automatically convert emails from customers into </a:t>
            </a:r>
            <a:r>
              <a:rPr lang="en-US" altLang="en-US" sz="2000" b="1" dirty="0"/>
              <a:t>new help desk tickets</a:t>
            </a:r>
            <a:r>
              <a:rPr lang="en-US" altLang="en-US" sz="2000" dirty="0"/>
              <a:t>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The system is intelligent enough to determine which emails are </a:t>
            </a:r>
            <a:r>
              <a:rPr lang="en-US" altLang="en-US" sz="2000" b="1" dirty="0"/>
              <a:t>replies to existing tickets </a:t>
            </a:r>
            <a:r>
              <a:rPr lang="en-US" altLang="en-US" sz="2000" dirty="0"/>
              <a:t>and will automatically add the emails as new comments onto the existing help desk ticket.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C106BB88-BD9C-466C-BE78-DE39D7E6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5" y="1554637"/>
            <a:ext cx="2971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DA58F-3FFC-4035-851B-B7DD05C4F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62" y="1509860"/>
            <a:ext cx="7154944" cy="30722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3208BCC-6AE9-4F0D-84C2-E6E02CBB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Subscribe to Threads/Articles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23F1E37-178F-461C-9359-6F2821EE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0" y="5313363"/>
            <a:ext cx="8229600" cy="1331912"/>
          </a:xfrm>
        </p:spPr>
        <p:txBody>
          <a:bodyPr/>
          <a:lstStyle/>
          <a:p>
            <a:r>
              <a:rPr lang="en-US" altLang="en-US" sz="2000"/>
              <a:t>Users can subscribe to specific articles, threads and forums</a:t>
            </a:r>
          </a:p>
          <a:p>
            <a:r>
              <a:rPr lang="en-US" altLang="en-US" sz="2000"/>
              <a:t>When changes are made to an article, new threads are posted in a forum or new replies are added to a thread, the user will be notified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530C-4001-4B92-B7BB-B79DDD93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0" y="1609725"/>
            <a:ext cx="5562600" cy="3511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8AE0A-E7EA-4649-86C2-5C93EAA2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10" y="1457325"/>
            <a:ext cx="6096000" cy="3589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86670FA-160E-4176-90CE-2145338A3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Customizable Reporting Dashboard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AA4C3A3D-EB1A-4AFF-AD3A-631194D9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519737"/>
            <a:ext cx="8305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allows you to build a </a:t>
            </a:r>
            <a:r>
              <a:rPr lang="en-US" altLang="en-US" sz="2000" b="1" dirty="0"/>
              <a:t>customized reporting</a:t>
            </a:r>
            <a:r>
              <a:rPr lang="en-US" altLang="en-US" sz="2000" dirty="0"/>
              <a:t> dashboard featuring your frequently-used graphs, charts and reports. The data behind the graphs can be exported to Word, Excel, PDF and CSV.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21829-E08C-46AF-B121-1DF995AC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46" y="1525878"/>
            <a:ext cx="6636469" cy="37049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A0ED9-0E3A-4AF6-9511-F0B30080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6" y="3734006"/>
            <a:ext cx="8908330" cy="17008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>
            <a:extLst>
              <a:ext uri="{FF2B5EF4-FFF2-40B4-BE49-F238E27FC236}">
                <a16:creationId xmlns:a16="http://schemas.microsoft.com/office/drawing/2014/main" id="{521980CD-A486-4412-A091-C78315C77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62301"/>
              </p:ext>
            </p:extLst>
          </p:nvPr>
        </p:nvGraphicFramePr>
        <p:xfrm>
          <a:off x="1869650" y="1477964"/>
          <a:ext cx="40386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7619048" imgH="7619048" progId="">
                  <p:embed/>
                </p:oleObj>
              </mc:Choice>
              <mc:Fallback>
                <p:oleObj r:id="rId3" imgW="7619048" imgH="7619048" progId="">
                  <p:embed/>
                  <p:pic>
                    <p:nvPicPr>
                      <p:cNvPr id="41986" name="Object 1">
                        <a:extLst>
                          <a:ext uri="{FF2B5EF4-FFF2-40B4-BE49-F238E27FC236}">
                            <a16:creationId xmlns:a16="http://schemas.microsoft.com/office/drawing/2014/main" id="{521980CD-A486-4412-A091-C78315C778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650" y="1477964"/>
                        <a:ext cx="40386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itle 1">
            <a:extLst>
              <a:ext uri="{FF2B5EF4-FFF2-40B4-BE49-F238E27FC236}">
                <a16:creationId xmlns:a16="http://schemas.microsoft.com/office/drawing/2014/main" id="{999496B7-B24A-4951-B07F-DEF37CE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SpiraTeam® Integration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9114B81C-11AC-4E11-9CCE-9065C54D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50" y="5118100"/>
            <a:ext cx="8229600" cy="1600200"/>
          </a:xfrm>
        </p:spPr>
        <p:txBody>
          <a:bodyPr/>
          <a:lstStyle/>
          <a:p>
            <a:r>
              <a:rPr lang="en-US" altLang="en-US" sz="2000" dirty="0"/>
              <a:t>When used with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®  you can integrate your customer support into your software development lifecycle.</a:t>
            </a:r>
          </a:p>
          <a:p>
            <a:r>
              <a:rPr lang="en-US" altLang="en-US" sz="2000" dirty="0"/>
              <a:t>Each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® ticket can generate new incidents in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 so that customer requests can be seamlessly added to the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38921-5946-4851-916C-B7AF052D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550" y="1373189"/>
            <a:ext cx="4572000" cy="1825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E7F0BDA-D5BF-4345-8691-4CD3E7F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&amp; Customization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D3E9803-FA34-40D1-87A9-269D146F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359" y="4938713"/>
            <a:ext cx="8229600" cy="1706562"/>
          </a:xfrm>
        </p:spPr>
        <p:txBody>
          <a:bodyPr/>
          <a:lstStyle/>
          <a:p>
            <a:r>
              <a:rPr lang="en-US" altLang="en-US" sz="2000"/>
              <a:t>KronoDesk is completely configurable, so that you can tailor the system to match your customer support process.</a:t>
            </a:r>
          </a:p>
          <a:p>
            <a:r>
              <a:rPr lang="en-US" altLang="en-US" sz="2000"/>
              <a:t>The system lets you setup custom fields, priorities, statuses, types, resolutions and workflows so that you can tailor the product to fit your process and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94C29-FF81-40CA-8989-FD94F6B8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59" y="1471613"/>
            <a:ext cx="6324600" cy="340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is throughout the 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E6A031-2124-4AF2-B0B8-3DFF3E1AC1BE}"/>
              </a:ext>
            </a:extLst>
          </p:cNvPr>
          <p:cNvGrpSpPr/>
          <p:nvPr/>
        </p:nvGrpSpPr>
        <p:grpSpPr>
          <a:xfrm>
            <a:off x="1812705" y="1554128"/>
            <a:ext cx="7676735" cy="4182654"/>
            <a:chOff x="1812705" y="1554128"/>
            <a:chExt cx="8566590" cy="46674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85" y="2057048"/>
              <a:ext cx="7410831" cy="36641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705" y="1554128"/>
              <a:ext cx="8566590" cy="4667490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E439C-5B74-4108-A15A-28F85671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6893"/>
            <a:ext cx="9257907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However how do you get feedback from users after you release?</a:t>
            </a:r>
          </a:p>
        </p:txBody>
      </p:sp>
    </p:spTree>
    <p:extLst>
      <p:ext uri="{BB962C8B-B14F-4D97-AF65-F5344CB8AC3E}">
        <p14:creationId xmlns:p14="http://schemas.microsoft.com/office/powerpoint/2010/main" val="1821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3220455"/>
            <a:ext cx="2070206" cy="129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5" y="1567961"/>
            <a:ext cx="8566590" cy="4667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Shifting Left – Testing Earlier in the Process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1571010"/>
            <a:ext cx="4317454" cy="4695945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A1CE0BF-4D6F-40FF-9D79-A84DC751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86" y="1567961"/>
            <a:ext cx="2581254" cy="449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Integrate automated unit, functional, API, performance, and security testing into your CI process.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Exploratory testing before the code is finished.</a:t>
            </a:r>
          </a:p>
        </p:txBody>
      </p:sp>
    </p:spTree>
    <p:extLst>
      <p:ext uri="{BB962C8B-B14F-4D97-AF65-F5344CB8AC3E}">
        <p14:creationId xmlns:p14="http://schemas.microsoft.com/office/powerpoint/2010/main" val="28069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44" y="3202687"/>
            <a:ext cx="2063856" cy="1289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85285"/>
            <a:ext cx="2070206" cy="129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1554127"/>
            <a:ext cx="8566590" cy="4667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Right – Monitoring &amp; Feedback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6" y="1554128"/>
            <a:ext cx="4813549" cy="466749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27557BC-F7FA-4F3A-9EBC-980885C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86" y="1567961"/>
            <a:ext cx="2581254" cy="449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Once features are released into production, you need mechanisms to incorporate customer feedback into your development process…</a:t>
            </a:r>
          </a:p>
        </p:txBody>
      </p:sp>
    </p:spTree>
    <p:extLst>
      <p:ext uri="{BB962C8B-B14F-4D97-AF65-F5344CB8AC3E}">
        <p14:creationId xmlns:p14="http://schemas.microsoft.com/office/powerpoint/2010/main" val="282784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040629-11DE-47FC-82CC-5FAB55FE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KronoDesk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30307-3CC4-440A-8A32-D98031F5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customer support and incorporate feedback into development</a:t>
            </a:r>
          </a:p>
        </p:txBody>
      </p:sp>
    </p:spTree>
    <p:extLst>
      <p:ext uri="{BB962C8B-B14F-4D97-AF65-F5344CB8AC3E}">
        <p14:creationId xmlns:p14="http://schemas.microsoft.com/office/powerpoint/2010/main" val="310514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KronoDesk</a:t>
            </a:r>
            <a:r>
              <a:rPr lang="en-US" dirty="0"/>
              <a:t>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different and what our customers say</a:t>
            </a:r>
          </a:p>
        </p:txBody>
      </p:sp>
    </p:spTree>
    <p:extLst>
      <p:ext uri="{BB962C8B-B14F-4D97-AF65-F5344CB8AC3E}">
        <p14:creationId xmlns:p14="http://schemas.microsoft.com/office/powerpoint/2010/main" val="1542641939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5829</TotalTime>
  <Words>1725</Words>
  <Application>Microsoft Office PowerPoint</Application>
  <PresentationFormat>Widescreen</PresentationFormat>
  <Paragraphs>186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Josefin Sans</vt:lpstr>
      <vt:lpstr>Wingdings</vt:lpstr>
      <vt:lpstr>Kanit</vt:lpstr>
      <vt:lpstr>Calibri</vt:lpstr>
      <vt:lpstr>Arial</vt:lpstr>
      <vt:lpstr>Inflectra content</vt:lpstr>
      <vt:lpstr>Inflectra titles</vt:lpstr>
      <vt:lpstr>IT Support that Puts the Ops into DevOps</vt:lpstr>
      <vt:lpstr>Introducing ALM &amp; DevOps</vt:lpstr>
      <vt:lpstr>Application Lifecycle Management (ALM)</vt:lpstr>
      <vt:lpstr>Development &amp; Operations  (DevOps)</vt:lpstr>
      <vt:lpstr>Testing is throughout the process</vt:lpstr>
      <vt:lpstr>Shifting Left – Testing Earlier in the Process</vt:lpstr>
      <vt:lpstr>Shifting Right – Monitoring &amp; Feedback</vt:lpstr>
      <vt:lpstr>Introducing KronoDesk</vt:lpstr>
      <vt:lpstr>The KronoDesk Difference</vt:lpstr>
      <vt:lpstr>Introducing the Inflectra® Suite</vt:lpstr>
      <vt:lpstr>KronoDesk, the integrated IT Support Solution</vt:lpstr>
      <vt:lpstr>Why Choose KronoDesk?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Representative Customers by Industry</vt:lpstr>
      <vt:lpstr>Regulated Industries - Automating Compliance</vt:lpstr>
      <vt:lpstr>Global Partner Network</vt:lpstr>
      <vt:lpstr>Customer Testimonials</vt:lpstr>
      <vt:lpstr>Feature Overview</vt:lpstr>
      <vt:lpstr>Customer Home Page</vt:lpstr>
      <vt:lpstr>Support Agent Home Page</vt:lpstr>
      <vt:lpstr>Help Desk</vt:lpstr>
      <vt:lpstr>Fully Mobile Responsive</vt:lpstr>
      <vt:lpstr>Help Desk Ticketing - Submitting</vt:lpstr>
      <vt:lpstr>Help Desk Ticketing – Searching &amp; Filtering</vt:lpstr>
      <vt:lpstr>Help Desk Ticketing - Responding</vt:lpstr>
      <vt:lpstr>Help Desk Ticketing – Contact History</vt:lpstr>
      <vt:lpstr>Knowledge Base</vt:lpstr>
      <vt:lpstr>Knowledge Base – Categories &amp; Tags</vt:lpstr>
      <vt:lpstr>Knowledge Base – Creating &amp; Editing</vt:lpstr>
      <vt:lpstr>Knowledge Base – Auto Suggestions</vt:lpstr>
      <vt:lpstr>Support Forums</vt:lpstr>
      <vt:lpstr>Support Forums - Categories</vt:lpstr>
      <vt:lpstr>Support Forums - Forums</vt:lpstr>
      <vt:lpstr>Support Forums - Threads</vt:lpstr>
      <vt:lpstr>Other Features</vt:lpstr>
      <vt:lpstr>Email Notifications</vt:lpstr>
      <vt:lpstr>Theming &amp; Rebranding</vt:lpstr>
      <vt:lpstr>Email Integration</vt:lpstr>
      <vt:lpstr>Subscribe to Threads/Articles</vt:lpstr>
      <vt:lpstr>Customizable Reporting Dashboard</vt:lpstr>
      <vt:lpstr>SpiraTeam® Integration</vt:lpstr>
      <vt:lpstr>Configuration &amp; Customization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196</cp:revision>
  <cp:lastPrinted>2017-03-07T16:58:37Z</cp:lastPrinted>
  <dcterms:created xsi:type="dcterms:W3CDTF">2018-04-12T05:30:22Z</dcterms:created>
  <dcterms:modified xsi:type="dcterms:W3CDTF">2019-12-06T22:27:22Z</dcterms:modified>
</cp:coreProperties>
</file>