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2" r:id="rId1"/>
  </p:sldMasterIdLst>
  <p:notesMasterIdLst>
    <p:notesMasterId r:id="rId28"/>
  </p:notesMasterIdLst>
  <p:sldIdLst>
    <p:sldId id="259" r:id="rId2"/>
    <p:sldId id="262" r:id="rId3"/>
    <p:sldId id="306" r:id="rId4"/>
    <p:sldId id="305" r:id="rId5"/>
    <p:sldId id="323" r:id="rId6"/>
    <p:sldId id="321" r:id="rId7"/>
    <p:sldId id="325" r:id="rId8"/>
    <p:sldId id="326" r:id="rId9"/>
    <p:sldId id="307" r:id="rId10"/>
    <p:sldId id="308" r:id="rId11"/>
    <p:sldId id="309" r:id="rId12"/>
    <p:sldId id="310" r:id="rId13"/>
    <p:sldId id="311" r:id="rId14"/>
    <p:sldId id="312" r:id="rId15"/>
    <p:sldId id="314" r:id="rId16"/>
    <p:sldId id="313" r:id="rId17"/>
    <p:sldId id="315" r:id="rId18"/>
    <p:sldId id="316" r:id="rId19"/>
    <p:sldId id="264" r:id="rId20"/>
    <p:sldId id="260" r:id="rId21"/>
    <p:sldId id="302" r:id="rId22"/>
    <p:sldId id="300" r:id="rId23"/>
    <p:sldId id="324" r:id="rId24"/>
    <p:sldId id="304" r:id="rId25"/>
    <p:sldId id="301" r:id="rId26"/>
    <p:sldId id="322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Josefin Sans" pitchFamily="2" charset="0"/>
      <p:regular r:id="rId33"/>
      <p:bold r:id="rId34"/>
      <p:italic r:id="rId35"/>
      <p:boldItalic r:id="rId36"/>
    </p:embeddedFont>
    <p:embeddedFont>
      <p:font typeface="Kanit" panose="020B0604020202020204" charset="-34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822"/>
    <a:srgbClr val="777777"/>
    <a:srgbClr val="FFFFFF"/>
    <a:srgbClr val="FDCB26"/>
    <a:srgbClr val="586E75"/>
    <a:srgbClr val="93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4" autoAdjust="0"/>
    <p:restoredTop sz="83487" autoAdjust="0"/>
  </p:normalViewPr>
  <p:slideViewPr>
    <p:cSldViewPr snapToGrid="0">
      <p:cViewPr varScale="1">
        <p:scale>
          <a:sx n="73" d="100"/>
          <a:sy n="73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58EEC-8263-439B-8673-DDEFCBAD3A93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103B-8296-4801-B849-D9F9F8D6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0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83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95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4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8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ECB7-5A5C-448A-BE0D-4C80732C12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746" y="589086"/>
            <a:ext cx="9135208" cy="870438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Title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F6C95-BC47-4658-BAB9-FC6E72F8C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8746" y="1582618"/>
            <a:ext cx="7288823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6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detail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B3F19-9FDE-4643-AEA8-76B016B0E2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6145"/>
            <a:ext cx="5769389" cy="42203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9B9237-2009-4998-B8A9-7239DBB853BA}"/>
              </a:ext>
            </a:extLst>
          </p:cNvPr>
          <p:cNvSpPr/>
          <p:nvPr userDrawn="1"/>
        </p:nvSpPr>
        <p:spPr>
          <a:xfrm>
            <a:off x="0" y="5213838"/>
            <a:ext cx="2400300" cy="164416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6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E4ACEC22-9B8E-40A4-A913-797312F141C9}"/>
              </a:ext>
            </a:extLst>
          </p:cNvPr>
          <p:cNvSpPr/>
          <p:nvPr userDrawn="1"/>
        </p:nvSpPr>
        <p:spPr>
          <a:xfrm rot="5400000" flipV="1">
            <a:off x="5168411" y="-165587"/>
            <a:ext cx="6858000" cy="718917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82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82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82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82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B49279-0711-47DD-AB58-D501E30A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474786"/>
            <a:ext cx="5377962" cy="2338754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t"/>
          <a:lstStyle>
            <a:lvl1pPr algn="l">
              <a:lnSpc>
                <a:spcPct val="100000"/>
              </a:lnSpc>
              <a:defRPr>
                <a:latin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808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95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19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36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25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94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0932"/>
            <a:ext cx="10515600" cy="1325563"/>
          </a:xfrm>
        </p:spPr>
        <p:txBody>
          <a:bodyPr/>
          <a:lstStyle>
            <a:lvl1pPr algn="ctr">
              <a:defRPr>
                <a:latin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1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2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C23B726-209D-4554-B472-76CF768A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498183-2849-4ACD-A774-3B0DF4A2E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8AD14-687C-4EAD-B4EA-8D6C86E27F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3" y="5416548"/>
            <a:ext cx="1862366" cy="13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5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8" r:id="rId2"/>
    <p:sldLayoutId id="2147483709" r:id="rId3"/>
    <p:sldLayoutId id="2147483663" r:id="rId4"/>
    <p:sldLayoutId id="2147483710" r:id="rId5"/>
    <p:sldLayoutId id="2147483711" r:id="rId6"/>
    <p:sldLayoutId id="2147483712" r:id="rId7"/>
    <p:sldLayoutId id="2147483654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revue.co/profile/peterzhegin/issues/ai-investment-activity-trends-of-2018-issue-8-150825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8AB1-074D-45FB-84B0-2D958A656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BC2B5-99B0-4825-A6A1-EA5E7FA40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Automation of Test Maintenance or Say Hello to AI</a:t>
            </a:r>
            <a:endParaRPr lang="en-US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520328-5174-4789-A919-5BE218658064}"/>
              </a:ext>
            </a:extLst>
          </p:cNvPr>
          <p:cNvGrpSpPr/>
          <p:nvPr/>
        </p:nvGrpSpPr>
        <p:grpSpPr>
          <a:xfrm>
            <a:off x="677641" y="6096897"/>
            <a:ext cx="2890896" cy="344034"/>
            <a:chOff x="694598" y="6096898"/>
            <a:chExt cx="2890896" cy="344034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5E9E2ED8-32ED-4ADB-A39B-59F1AAF8E40B}"/>
                </a:ext>
              </a:extLst>
            </p:cNvPr>
            <p:cNvSpPr txBox="1">
              <a:spLocks/>
            </p:cNvSpPr>
            <p:nvPr/>
          </p:nvSpPr>
          <p:spPr>
            <a:xfrm>
              <a:off x="870890" y="6096898"/>
              <a:ext cx="2714604" cy="3440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prstClr val="black"/>
                  </a:solidFill>
                  <a:latin typeface="+mj-lt"/>
                </a:rPr>
                <a:t>@Inflectra  |  #</a:t>
              </a:r>
              <a:r>
                <a:rPr lang="en-US" sz="1600" dirty="0" err="1">
                  <a:solidFill>
                    <a:prstClr val="black"/>
                  </a:solidFill>
                  <a:latin typeface="+mj-lt"/>
                </a:rPr>
                <a:t>InflectraCon</a:t>
              </a:r>
              <a:endParaRPr lang="en-US" sz="1600" dirty="0">
                <a:solidFill>
                  <a:prstClr val="black"/>
                </a:solidFill>
                <a:latin typeface="+mj-lt"/>
              </a:endParaRPr>
            </a:p>
          </p:txBody>
        </p:sp>
        <p:pic>
          <p:nvPicPr>
            <p:cNvPr id="6" name="Graphic 10">
              <a:extLst>
                <a:ext uri="{FF2B5EF4-FFF2-40B4-BE49-F238E27FC236}">
                  <a16:creationId xmlns:a16="http://schemas.microsoft.com/office/drawing/2014/main" id="{11EEBE29-26F5-4914-BB8A-DA0CD7D3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4598" y="6182340"/>
              <a:ext cx="219420" cy="178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254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work\Rapise\Rapise\Documentation\Webinars\Webinar 7\Automation Demystified 7 AI in Test Automation_files\image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76" y="2028316"/>
            <a:ext cx="35242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work\Rapise\Rapise\Documentation\Webinars\Webinar 7\Automation Demystified 7 AI in Test Automation_files\image0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26" y="2602991"/>
            <a:ext cx="1770063" cy="12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89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work\Rapise\Rapise\Documentation\Webinars\Webinar 7\Automation Demystified 7 AI in Test Automation_files\image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08" y="1095805"/>
            <a:ext cx="9514528" cy="47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122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work\Rapise\Rapise\Documentation\Webinars\Webinar 7\Automation Demystified 7 AI in Test Automation_files\image0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519" y="1432427"/>
            <a:ext cx="8911170" cy="4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99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R2D2 – Another Form Factor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work\Rapise\Rapise\Documentation\Webinars\Webinar 7\Automation Demystified 7 AI in Test Automation_files\image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493" y="1930012"/>
            <a:ext cx="5427650" cy="407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487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work\Rapise\Rapise\Documentation\Webinars\Webinar 7\Automation Demystified 7 AI in Test Automation_files\image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35" y="2114114"/>
            <a:ext cx="7639162" cy="324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718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T800 Also has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work\Rapise\Rapise\Documentation\Webinars\Webinar 7\Automation Demystified 7 AI in Test Automation_files\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84" y="1839852"/>
            <a:ext cx="4764148" cy="476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487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work\Rapise\Rapise\Documentation\Webinars\Webinar 7\Automation Demystified 7 AI in Test Automation_files\image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97" y="788191"/>
            <a:ext cx="7662824" cy="509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004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work\Rapise\Rapise\Documentation\Webinars\Webinar 7\Automation Demystified 7 AI in Test Automation_files\image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59" y="1382071"/>
            <a:ext cx="9338280" cy="385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863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work\Rapise\Rapise\Documentation\Webinars\Webinar 7\Automation Demystified 7 AI in Test Automation_files\image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54" y="716337"/>
            <a:ext cx="6918495" cy="518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68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7CD3F-F2F8-4736-A394-9C0143E2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dirty="0"/>
              <a:t>Big Data – server side or Cloud-based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/>
              <a:t>Smarter Algorithms – like BD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/>
              <a:t>Useful – NOT </a:t>
            </a:r>
            <a:r>
              <a:rPr lang="en-US"/>
              <a:t>like auto-suggestion </a:t>
            </a:r>
            <a:r>
              <a:rPr lang="en-US" dirty="0"/>
              <a:t>in phone</a:t>
            </a:r>
          </a:p>
        </p:txBody>
      </p:sp>
    </p:spTree>
    <p:extLst>
      <p:ext uri="{BB962C8B-B14F-4D97-AF65-F5344CB8AC3E}">
        <p14:creationId xmlns:p14="http://schemas.microsoft.com/office/powerpoint/2010/main" val="3701247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0CBECD-E922-4677-96BA-F5358AF32FD2}"/>
              </a:ext>
            </a:extLst>
          </p:cNvPr>
          <p:cNvSpPr/>
          <p:nvPr/>
        </p:nvSpPr>
        <p:spPr>
          <a:xfrm>
            <a:off x="5406501" y="2592280"/>
            <a:ext cx="6542843" cy="40393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48AB1-074D-45FB-84B0-2D958A656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pPr algn="l"/>
            <a:r>
              <a:rPr lang="en-US" dirty="0"/>
              <a:t>Alexey Grinevich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BC2B5-99B0-4825-A6A1-EA5E7FA40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err="1">
                <a:latin typeface="+mj-lt"/>
              </a:rPr>
              <a:t>Rapise</a:t>
            </a:r>
            <a:r>
              <a:rPr lang="en-US" sz="5400" dirty="0">
                <a:latin typeface="+mj-lt"/>
              </a:rPr>
              <a:t> Engineer, </a:t>
            </a:r>
            <a:r>
              <a:rPr lang="en-US" sz="5400" dirty="0" err="1">
                <a:latin typeface="+mj-lt"/>
              </a:rPr>
              <a:t>Inflectra</a:t>
            </a:r>
            <a:endParaRPr lang="en-US" sz="5400" dirty="0">
              <a:latin typeface="+mj-lt"/>
            </a:endParaRPr>
          </a:p>
        </p:txBody>
      </p:sp>
      <p:pic>
        <p:nvPicPr>
          <p:cNvPr id="1026" name="Picture 2" descr="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99" y="2129051"/>
            <a:ext cx="3636560" cy="363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7D4502-82C5-41F5-A563-B777EA525A25}"/>
              </a:ext>
            </a:extLst>
          </p:cNvPr>
          <p:cNvSpPr txBox="1">
            <a:spLocks/>
          </p:cNvSpPr>
          <p:nvPr/>
        </p:nvSpPr>
        <p:spPr>
          <a:xfrm>
            <a:off x="518746" y="4967741"/>
            <a:ext cx="7228410" cy="8704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r>
              <a:rPr lang="en-US" sz="2400" b="0" dirty="0"/>
              <a:t>@</a:t>
            </a:r>
            <a:r>
              <a:rPr lang="en-US" sz="2400" b="0" dirty="0" err="1"/>
              <a:t>AlexeyGrinevich</a:t>
            </a:r>
            <a:br>
              <a:rPr lang="en-US" sz="2400" b="0" dirty="0"/>
            </a:br>
            <a:r>
              <a:rPr lang="en-US" sz="2400" dirty="0"/>
              <a:t>alexey.grinevich@inflectra.com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FBC8285-B61B-4CE6-BBF7-32B472DD5FED}"/>
              </a:ext>
            </a:extLst>
          </p:cNvPr>
          <p:cNvSpPr txBox="1">
            <a:spLocks/>
          </p:cNvSpPr>
          <p:nvPr/>
        </p:nvSpPr>
        <p:spPr>
          <a:xfrm>
            <a:off x="8677922" y="5817762"/>
            <a:ext cx="2714604" cy="344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n-ea"/>
                <a:cs typeface="Kanit" panose="00000500000000000000" pitchFamily="2" charset="-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anit" panose="00000500000000000000" pitchFamily="2" charset="-34"/>
              </a:rPr>
              <a:t>@</a:t>
            </a:r>
            <a:r>
              <a:rPr lang="en-US" sz="1600" dirty="0">
                <a:solidFill>
                  <a:prstClr val="black"/>
                </a:solidFill>
              </a:rPr>
              <a:t>A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Kanit" panose="00000500000000000000" pitchFamily="2" charset="-34"/>
              </a:rPr>
              <a:t>lexeyGrinecivh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Kanit" panose="00000500000000000000" pitchFamily="2" charset="-34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DC12B3B-6AF5-4411-ADC5-2D0B957FA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40882" y="5901064"/>
            <a:ext cx="219420" cy="1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52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Self Healing in </a:t>
            </a:r>
            <a:r>
              <a:rPr lang="en-US" sz="6000" dirty="0" err="1"/>
              <a:t>Rapise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10744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83" y="0"/>
            <a:ext cx="5817102" cy="682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71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Record test on Old version with AI enabled</a:t>
            </a:r>
          </a:p>
          <a:p>
            <a:r>
              <a:rPr lang="en-US" dirty="0"/>
              <a:t>Switch to new version</a:t>
            </a:r>
          </a:p>
          <a:p>
            <a:r>
              <a:rPr lang="en-US" dirty="0"/>
              <a:t>Use Self-Healing to recover</a:t>
            </a:r>
          </a:p>
          <a:p>
            <a:r>
              <a:rPr lang="en-US" dirty="0"/>
              <a:t>Apply changes to objects</a:t>
            </a:r>
          </a:p>
        </p:txBody>
      </p:sp>
    </p:spTree>
    <p:extLst>
      <p:ext uri="{BB962C8B-B14F-4D97-AF65-F5344CB8AC3E}">
        <p14:creationId xmlns:p14="http://schemas.microsoft.com/office/powerpoint/2010/main" val="1857157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elfHeal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8" cy="6858000"/>
          </a:xfrm>
        </p:spPr>
      </p:pic>
    </p:spTree>
    <p:extLst>
      <p:ext uri="{BB962C8B-B14F-4D97-AF65-F5344CB8AC3E}">
        <p14:creationId xmlns:p14="http://schemas.microsoft.com/office/powerpoint/2010/main" val="25552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Vision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7CD3F-F2F8-4736-A394-9C0143E2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dirty="0"/>
              <a:t>Maintainability = Success of Automation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/>
              <a:t>Other smart libraries may be used: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/>
              <a:t>	OCR (Tesseract)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ComputerVision</a:t>
            </a:r>
            <a:r>
              <a:rPr lang="en-US" dirty="0"/>
              <a:t> (</a:t>
            </a:r>
            <a:r>
              <a:rPr lang="en-US"/>
              <a:t>OpenCV)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11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910" y="1461109"/>
            <a:ext cx="1969809" cy="1110944"/>
          </a:xfrm>
        </p:spPr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7700" y="3544481"/>
            <a:ext cx="3783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Contact me: </a:t>
            </a:r>
          </a:p>
          <a:p>
            <a:endParaRPr lang="en-US" sz="2400" dirty="0"/>
          </a:p>
          <a:p>
            <a:r>
              <a:rPr lang="en-US" sz="2400" dirty="0"/>
              <a:t>@</a:t>
            </a:r>
            <a:r>
              <a:rPr lang="en-US" sz="2400" dirty="0" err="1"/>
              <a:t>AlexeyGrinevich</a:t>
            </a:r>
            <a:endParaRPr lang="en-US" sz="2400" dirty="0"/>
          </a:p>
          <a:p>
            <a:r>
              <a:rPr lang="en-US" sz="2400" dirty="0"/>
              <a:t>alexey@inflectra.com</a:t>
            </a:r>
          </a:p>
        </p:txBody>
      </p:sp>
    </p:spTree>
    <p:extLst>
      <p:ext uri="{BB962C8B-B14F-4D97-AF65-F5344CB8AC3E}">
        <p14:creationId xmlns:p14="http://schemas.microsoft.com/office/powerpoint/2010/main" val="2644881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work\Rapise\Rapise\Documentation\Webinars\Webinar 7\Automation Demystified 7 AI in Test Automation_files\image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62" y="1687295"/>
            <a:ext cx="10603440" cy="29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6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This Story Started Back in 1819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s://upload.wikimedia.org/wikipedia/commons/d/d3/Henkin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798" y="1559943"/>
            <a:ext cx="42862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566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thumb/6/6e/Racknitz_-_The_Turk_3.jpg/1280px-Racknitz_-_The_Turk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16" y="244306"/>
            <a:ext cx="6943116" cy="632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917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work\Rapise\Rapise\Documentation\Webinars\Webinar 7\Retrofu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69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work\Rapise\Rapise\Documentation\Webinars\Webinar 7\Automation Demystified 7 AI in Test Automation_files\image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7363"/>
            <a:ext cx="5181600" cy="588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69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Winters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953" y="1797704"/>
            <a:ext cx="10515600" cy="4351338"/>
          </a:xfrm>
        </p:spPr>
        <p:txBody>
          <a:bodyPr/>
          <a:lstStyle/>
          <a:p>
            <a:r>
              <a:rPr lang="en-US" dirty="0"/>
              <a:t>1974-1980</a:t>
            </a:r>
          </a:p>
          <a:p>
            <a:r>
              <a:rPr lang="en-US" dirty="0"/>
              <a:t>1987-1993</a:t>
            </a:r>
          </a:p>
          <a:p>
            <a:endParaRPr lang="en-US" dirty="0"/>
          </a:p>
        </p:txBody>
      </p:sp>
      <p:pic>
        <p:nvPicPr>
          <p:cNvPr id="1026" name="Picture 2" descr="Chart 2. AI startups annual formation, for startups recognised as AI startups by the data provider and by a keywords sea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72" y="584794"/>
            <a:ext cx="6510472" cy="417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3167" y="5069464"/>
            <a:ext cx="1154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https://www.getrevue.co/profile/peterzhegin/issues/ai-investment-activity-trends-of-2018-issue-8-150825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27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Winter Coming?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&lt;i&gt;Game of Thrones: âWinter is comingâ, but not to Spain&lt;/i&gt;&lt;br /&gt;21/06/2016, by WiT, in Marketing, Regions, Sec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0" y="1867773"/>
            <a:ext cx="10384456" cy="428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746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Vision of AI in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Goals</a:t>
            </a:r>
          </a:p>
          <a:p>
            <a:r>
              <a:rPr lang="en-US" dirty="0"/>
              <a:t>Interact</a:t>
            </a:r>
          </a:p>
          <a:p>
            <a:r>
              <a:rPr lang="en-US" dirty="0"/>
              <a:t>Report</a:t>
            </a:r>
          </a:p>
        </p:txBody>
      </p:sp>
      <p:pic>
        <p:nvPicPr>
          <p:cNvPr id="3074" name="Picture 2" descr="C:\work\Rapise\Rapise\Documentation\Webinars\Webinar 7\Automation Demystified 7 AI in Test Automation_files\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74" y="1779939"/>
            <a:ext cx="4146986" cy="41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776670"/>
      </p:ext>
    </p:extLst>
  </p:cSld>
  <p:clrMapOvr>
    <a:masterClrMapping/>
  </p:clrMapOvr>
</p:sld>
</file>

<file path=ppt/theme/theme1.xml><?xml version="1.0" encoding="utf-8"?>
<a:theme xmlns:a="http://schemas.openxmlformats.org/drawingml/2006/main" name="Inflectra titles">
  <a:themeElements>
    <a:clrScheme name="Inflectra Colors">
      <a:dk1>
        <a:srgbClr val="073642"/>
      </a:dk1>
      <a:lt1>
        <a:srgbClr val="FDCB26"/>
      </a:lt1>
      <a:dk2>
        <a:srgbClr val="586E75"/>
      </a:dk2>
      <a:lt2>
        <a:srgbClr val="FF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nflectra fonts">
      <a:majorFont>
        <a:latin typeface="Josefin Sans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17093</TotalTime>
  <Words>151</Words>
  <Application>Microsoft Office PowerPoint</Application>
  <PresentationFormat>Widescreen</PresentationFormat>
  <Paragraphs>45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Josefin Sans</vt:lpstr>
      <vt:lpstr>Calibri</vt:lpstr>
      <vt:lpstr>Arial</vt:lpstr>
      <vt:lpstr>Kanit</vt:lpstr>
      <vt:lpstr>Wingdings</vt:lpstr>
      <vt:lpstr>Inflectra titles</vt:lpstr>
      <vt:lpstr>PowerPoint Presentation</vt:lpstr>
      <vt:lpstr>Alexey Grinevich</vt:lpstr>
      <vt:lpstr> This Story Started Back in 1819</vt:lpstr>
      <vt:lpstr>PowerPoint Presentation</vt:lpstr>
      <vt:lpstr>PowerPoint Presentation</vt:lpstr>
      <vt:lpstr>PowerPoint Presentation</vt:lpstr>
      <vt:lpstr>AI Winters</vt:lpstr>
      <vt:lpstr>Is Winter Coming?</vt:lpstr>
      <vt:lpstr>New Vision of AI in Testing</vt:lpstr>
      <vt:lpstr>PowerPoint Presentation</vt:lpstr>
      <vt:lpstr>PowerPoint Presentation</vt:lpstr>
      <vt:lpstr>PowerPoint Presentation</vt:lpstr>
      <vt:lpstr>R2D2 – Another Form Factor </vt:lpstr>
      <vt:lpstr>API Testing</vt:lpstr>
      <vt:lpstr>T800 Also has Benefits</vt:lpstr>
      <vt:lpstr>PowerPoint Presentation</vt:lpstr>
      <vt:lpstr>PowerPoint Presentation</vt:lpstr>
      <vt:lpstr>PowerPoint Presentation</vt:lpstr>
      <vt:lpstr>Let’s Talk About AI</vt:lpstr>
      <vt:lpstr>Self Healing in Rapise</vt:lpstr>
      <vt:lpstr>PowerPoint Presentation</vt:lpstr>
      <vt:lpstr>How It Works</vt:lpstr>
      <vt:lpstr>PowerPoint Presentation</vt:lpstr>
      <vt:lpstr>Our Vision</vt:lpstr>
      <vt:lpstr>Q&amp;A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Developers vs Testers</dc:title>
  <dc:creator>Simon Bor</dc:creator>
  <cp:lastModifiedBy>Thea Maisuradze</cp:lastModifiedBy>
  <cp:revision>231</cp:revision>
  <cp:lastPrinted>2017-03-07T16:58:37Z</cp:lastPrinted>
  <dcterms:created xsi:type="dcterms:W3CDTF">2017-03-01T18:42:32Z</dcterms:created>
  <dcterms:modified xsi:type="dcterms:W3CDTF">2019-09-10T03:11:07Z</dcterms:modified>
</cp:coreProperties>
</file>