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45"/>
  </p:notesMasterIdLst>
  <p:sldIdLst>
    <p:sldId id="259" r:id="rId3"/>
    <p:sldId id="262" r:id="rId4"/>
    <p:sldId id="287" r:id="rId5"/>
    <p:sldId id="288" r:id="rId6"/>
    <p:sldId id="328" r:id="rId7"/>
    <p:sldId id="289" r:id="rId8"/>
    <p:sldId id="260" r:id="rId9"/>
    <p:sldId id="350" r:id="rId10"/>
    <p:sldId id="486" r:id="rId11"/>
    <p:sldId id="483" r:id="rId12"/>
    <p:sldId id="484" r:id="rId13"/>
    <p:sldId id="485" r:id="rId14"/>
    <p:sldId id="329" r:id="rId15"/>
    <p:sldId id="292" r:id="rId16"/>
    <p:sldId id="300" r:id="rId17"/>
    <p:sldId id="312" r:id="rId18"/>
    <p:sldId id="332" r:id="rId19"/>
    <p:sldId id="290" r:id="rId20"/>
    <p:sldId id="314" r:id="rId21"/>
    <p:sldId id="333" r:id="rId22"/>
    <p:sldId id="313" r:id="rId23"/>
    <p:sldId id="334" r:id="rId24"/>
    <p:sldId id="330" r:id="rId25"/>
    <p:sldId id="345" r:id="rId26"/>
    <p:sldId id="346" r:id="rId27"/>
    <p:sldId id="340" r:id="rId28"/>
    <p:sldId id="344" r:id="rId29"/>
    <p:sldId id="336" r:id="rId30"/>
    <p:sldId id="339" r:id="rId31"/>
    <p:sldId id="335" r:id="rId32"/>
    <p:sldId id="347" r:id="rId33"/>
    <p:sldId id="321" r:id="rId34"/>
    <p:sldId id="316" r:id="rId35"/>
    <p:sldId id="349" r:id="rId36"/>
    <p:sldId id="331" r:id="rId37"/>
    <p:sldId id="348" r:id="rId38"/>
    <p:sldId id="341" r:id="rId39"/>
    <p:sldId id="337" r:id="rId40"/>
    <p:sldId id="338" r:id="rId41"/>
    <p:sldId id="261" r:id="rId42"/>
    <p:sldId id="263" r:id="rId43"/>
    <p:sldId id="343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Josefin Sans" pitchFamily="2" charset="0"/>
      <p:regular r:id="rId50"/>
      <p:bold r:id="rId51"/>
      <p:italic r:id="rId52"/>
      <p:boldItalic r:id="rId53"/>
    </p:embeddedFont>
    <p:embeddedFont>
      <p:font typeface="Kanit" panose="020B0604020202020204" charset="-34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777777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SpiraPlan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1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3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17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31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79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83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sv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14.sv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4.png"/><Relationship Id="rId10" Type="http://schemas.openxmlformats.org/officeDocument/2006/relationships/image" Target="../media/image77.sv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13" Type="http://schemas.openxmlformats.org/officeDocument/2006/relationships/image" Target="../media/image88.gif"/><Relationship Id="rId3" Type="http://schemas.openxmlformats.org/officeDocument/2006/relationships/image" Target="../media/image79.svg"/><Relationship Id="rId7" Type="http://schemas.openxmlformats.org/officeDocument/2006/relationships/image" Target="../media/image82.gif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gif"/><Relationship Id="rId11" Type="http://schemas.openxmlformats.org/officeDocument/2006/relationships/image" Target="../media/image86.jpg"/><Relationship Id="rId5" Type="http://schemas.openxmlformats.org/officeDocument/2006/relationships/image" Target="../media/image80.gif"/><Relationship Id="rId15" Type="http://schemas.openxmlformats.org/officeDocument/2006/relationships/image" Target="../media/image90.png"/><Relationship Id="rId10" Type="http://schemas.openxmlformats.org/officeDocument/2006/relationships/image" Target="../media/image85.gif"/><Relationship Id="rId4" Type="http://schemas.openxmlformats.org/officeDocument/2006/relationships/image" Target="../media/image73.png"/><Relationship Id="rId9" Type="http://schemas.openxmlformats.org/officeDocument/2006/relationships/image" Target="../media/image84.gif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lectra.com/SpiraPlan/Integrations.aspx" TargetMode="External"/><Relationship Id="rId2" Type="http://schemas.openxmlformats.org/officeDocument/2006/relationships/hyperlink" Target="https://www.inflectra.com/SpiraPlan/Downloads.asp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 err="1"/>
              <a:t>Spira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Extending </a:t>
            </a:r>
            <a:r>
              <a:rPr lang="en-US" dirty="0" err="1"/>
              <a:t>Spira</a:t>
            </a:r>
            <a:br>
              <a:rPr lang="en-US" dirty="0"/>
            </a:br>
            <a:r>
              <a:rPr lang="en-US" dirty="0"/>
              <a:t>with Add-Ons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614882" y="6216162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4426-0B92-4F33-B694-612EBEDB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and Tool Cloud Hosted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B64E3-1808-4806-B6BC-FDD03D7E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" y="4263020"/>
            <a:ext cx="3971925" cy="11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64AD2-9EA4-49AB-A8D3-A236CB93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" y="5582233"/>
            <a:ext cx="550545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83808-A7C6-4730-9CB2-69B4B19FB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91" y="4544008"/>
            <a:ext cx="5495925" cy="18383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FC7A0B-5C8A-4A1D-8236-9A45492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807660"/>
            <a:ext cx="109728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Inflectra cloud data-sync service is an add-on to your subscription that manages the integration entirely cloud-based</a:t>
            </a:r>
          </a:p>
          <a:p>
            <a:pPr lvl="1"/>
            <a:r>
              <a:rPr lang="en-US" dirty="0"/>
              <a:t>Nothing needs to be installed locally</a:t>
            </a:r>
          </a:p>
          <a:p>
            <a:pPr lvl="1"/>
            <a:r>
              <a:rPr lang="en-US" dirty="0"/>
              <a:t>We take care of running the integration</a:t>
            </a:r>
          </a:p>
        </p:txBody>
      </p:sp>
    </p:spTree>
    <p:extLst>
      <p:ext uri="{BB962C8B-B14F-4D97-AF65-F5344CB8AC3E}">
        <p14:creationId xmlns:p14="http://schemas.microsoft.com/office/powerpoint/2010/main" val="26098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4426-0B92-4F33-B694-612EBEDB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On-Premise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FC7A0B-5C8A-4A1D-8236-9A45492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1188"/>
            <a:ext cx="10972800" cy="2057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installed version of SpiraTest comes with a built-in Synchronization Windows Service</a:t>
            </a:r>
          </a:p>
          <a:p>
            <a:pPr lvl="1"/>
            <a:r>
              <a:rPr lang="en-US" dirty="0"/>
              <a:t>It takes care of the synchronization, it just needs to be started</a:t>
            </a:r>
          </a:p>
          <a:p>
            <a:pPr lvl="1"/>
            <a:r>
              <a:rPr lang="en-US" dirty="0"/>
              <a:t>There are plugins for each tool that you need to download from our website, and put into the appropriate folder in your SpiraTest installation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CABBE9-FB8A-4507-962A-64E39829D389}"/>
              </a:ext>
            </a:extLst>
          </p:cNvPr>
          <p:cNvGrpSpPr/>
          <p:nvPr/>
        </p:nvGrpSpPr>
        <p:grpSpPr>
          <a:xfrm>
            <a:off x="609600" y="4068022"/>
            <a:ext cx="11082129" cy="2424853"/>
            <a:chOff x="576471" y="3276600"/>
            <a:chExt cx="11082129" cy="24248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6FB0A5-3D60-4F07-A208-65BACAD0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276600"/>
              <a:ext cx="6096000" cy="24248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96888D-0A49-4286-8679-3511B7F3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71" y="3312714"/>
              <a:ext cx="4833730" cy="141168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0B2011-59F3-4EDA-A4F1-637720F3C8AF}"/>
                </a:ext>
              </a:extLst>
            </p:cNvPr>
            <p:cNvCxnSpPr/>
            <p:nvPr/>
          </p:nvCxnSpPr>
          <p:spPr>
            <a:xfrm>
              <a:off x="5105400" y="4495800"/>
              <a:ext cx="2057400" cy="228600"/>
            </a:xfrm>
            <a:prstGeom prst="straightConnector1">
              <a:avLst/>
            </a:prstGeom>
            <a:ln>
              <a:solidFill>
                <a:srgbClr val="F966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3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4426-0B92-4F33-B694-612EBEDB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Spira</a:t>
            </a:r>
            <a:r>
              <a:rPr lang="en-US" dirty="0"/>
              <a:t> Cloud-Hosted, Only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FC7A0B-5C8A-4A1D-8236-9A45492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0890"/>
            <a:ext cx="109728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This is a less typical case, where you have a locally installed version of JIRA, TFS, etc. but SpiraTest is cloud-hosted by Inflectra</a:t>
            </a:r>
          </a:p>
          <a:p>
            <a:r>
              <a:rPr lang="en-US" dirty="0"/>
              <a:t>We have a special </a:t>
            </a:r>
            <a:r>
              <a:rPr lang="en-US" b="1" dirty="0" err="1"/>
              <a:t>DesktopDataSync</a:t>
            </a:r>
            <a:r>
              <a:rPr lang="en-US" dirty="0"/>
              <a:t> tool that sits inside your firewall, and connects to SpiraTest and the other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31BDD-9928-44D5-83EA-F9DB3BF0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2" y="3677613"/>
            <a:ext cx="4495800" cy="3044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BCF4B-0E81-455B-B395-BE3F5A01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22" y="3667674"/>
            <a:ext cx="4572000" cy="21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939-3CD8-48F8-88D4-A8B37BF6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Integration</a:t>
            </a:r>
          </a:p>
        </p:txBody>
      </p:sp>
    </p:spTree>
    <p:extLst>
      <p:ext uri="{BB962C8B-B14F-4D97-AF65-F5344CB8AC3E}">
        <p14:creationId xmlns:p14="http://schemas.microsoft.com/office/powerpoint/2010/main" val="97046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5CFF5-601E-4C40-99F9-389B34F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Integration Options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2360ED-F216-409F-8E89-C2546962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3535" y="3016251"/>
            <a:ext cx="1637180" cy="18898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237EE7-8690-4CEE-8F15-1FA1E0A8B0C2}"/>
              </a:ext>
            </a:extLst>
          </p:cNvPr>
          <p:cNvSpPr/>
          <p:nvPr/>
        </p:nvSpPr>
        <p:spPr>
          <a:xfrm>
            <a:off x="1296141" y="1690688"/>
            <a:ext cx="9871968" cy="4683479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EE1AE9-FC4C-4F57-B353-1CFBDCB5300F}"/>
              </a:ext>
            </a:extLst>
          </p:cNvPr>
          <p:cNvGrpSpPr/>
          <p:nvPr/>
        </p:nvGrpSpPr>
        <p:grpSpPr>
          <a:xfrm>
            <a:off x="838200" y="2358788"/>
            <a:ext cx="1617751" cy="1869853"/>
            <a:chOff x="1287262" y="1964018"/>
            <a:chExt cx="1617751" cy="18698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88CB29-3F33-49E2-B4EE-B8E9FDAD9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6141" y="1964018"/>
              <a:ext cx="1562469" cy="15537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D2A5D0-204C-4FE8-A80A-78F7F9DA3718}"/>
                </a:ext>
              </a:extLst>
            </p:cNvPr>
            <p:cNvSpPr txBox="1"/>
            <p:nvPr/>
          </p:nvSpPr>
          <p:spPr>
            <a:xfrm>
              <a:off x="1287262" y="3464539"/>
              <a:ext cx="161775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Visual Studio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69A253-63DD-401C-824C-9BD9CF13350E}"/>
              </a:ext>
            </a:extLst>
          </p:cNvPr>
          <p:cNvGrpSpPr/>
          <p:nvPr/>
        </p:nvGrpSpPr>
        <p:grpSpPr>
          <a:xfrm>
            <a:off x="2968075" y="1440787"/>
            <a:ext cx="2233304" cy="1694895"/>
            <a:chOff x="8034275" y="1639410"/>
            <a:chExt cx="2233304" cy="16948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7B4542-ED35-4098-9C76-7085E832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428" y="1639410"/>
              <a:ext cx="1325563" cy="13255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1506ED-97C8-4260-A3D5-7C72A35AF3D2}"/>
                </a:ext>
              </a:extLst>
            </p:cNvPr>
            <p:cNvSpPr txBox="1"/>
            <p:nvPr/>
          </p:nvSpPr>
          <p:spPr>
            <a:xfrm>
              <a:off x="8034275" y="2964973"/>
              <a:ext cx="223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Visual Studio Code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495EE3-800D-4FB9-9A19-F808D84BF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09" y="3625826"/>
            <a:ext cx="2854171" cy="6707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0D17D9-BCDD-44FC-A638-E3F1915C8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1" y="4502934"/>
            <a:ext cx="1325563" cy="1325563"/>
          </a:xfrm>
          <a:prstGeom prst="rect">
            <a:avLst/>
          </a:prstGeom>
        </p:spPr>
      </p:pic>
      <p:pic>
        <p:nvPicPr>
          <p:cNvPr id="2052" name="Picture 4" descr="Image result for PhpStorm">
            <a:extLst>
              <a:ext uri="{FF2B5EF4-FFF2-40B4-BE49-F238E27FC236}">
                <a16:creationId xmlns:a16="http://schemas.microsoft.com/office/drawing/2014/main" id="{A1171D5D-E865-4476-B9D0-D6CC59A4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60" y="5391520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ebStorm">
            <a:extLst>
              <a:ext uri="{FF2B5EF4-FFF2-40B4-BE49-F238E27FC236}">
                <a16:creationId xmlns:a16="http://schemas.microsoft.com/office/drawing/2014/main" id="{3A0FF1B4-D8D5-42EB-BA63-AB253D5C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22" y="5512779"/>
            <a:ext cx="1345221" cy="13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591CFE6-BD5F-4707-B1D8-AD5AD3E1CBAA}"/>
              </a:ext>
            </a:extLst>
          </p:cNvPr>
          <p:cNvGrpSpPr/>
          <p:nvPr/>
        </p:nvGrpSpPr>
        <p:grpSpPr>
          <a:xfrm>
            <a:off x="7799884" y="1406629"/>
            <a:ext cx="1808508" cy="1913719"/>
            <a:chOff x="7799884" y="1406629"/>
            <a:chExt cx="1808508" cy="1913719"/>
          </a:xfrm>
        </p:grpSpPr>
        <p:pic>
          <p:nvPicPr>
            <p:cNvPr id="2056" name="Picture 8" descr="Image result for android studio">
              <a:extLst>
                <a:ext uri="{FF2B5EF4-FFF2-40B4-BE49-F238E27FC236}">
                  <a16:creationId xmlns:a16="http://schemas.microsoft.com/office/drawing/2014/main" id="{800952E6-1C75-4956-8646-B3DDD11C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682" y="1406629"/>
              <a:ext cx="1518913" cy="151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9B834A-383C-4CB0-A149-EB1CF5FEA571}"/>
                </a:ext>
              </a:extLst>
            </p:cNvPr>
            <p:cNvSpPr txBox="1"/>
            <p:nvPr/>
          </p:nvSpPr>
          <p:spPr>
            <a:xfrm>
              <a:off x="7799884" y="2951016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Android Studio</a:t>
              </a:r>
            </a:p>
          </p:txBody>
        </p:sp>
      </p:grp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9B6BE358-70A1-4571-AAF1-7D6AE74924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5" y="4880728"/>
            <a:ext cx="1170551" cy="11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to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759AD-A466-4251-9702-68AF905F9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7" y="1588121"/>
            <a:ext cx="9543496" cy="486941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188AE-450A-4830-B7AD-9B613AB4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79" y="1493160"/>
            <a:ext cx="4000000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in 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1C84-44AB-4B8D-9FC2-CEEC3764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FEDD3-D192-45D0-8E29-A28AF01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1D5A3-0E08-421A-906A-79BDAD0C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EB012-B4D0-4339-BA2C-D8F55794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939-3CD8-48F8-88D4-A8B37BF6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417018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54125417-A29F-4AB7-9381-4E4E93B75E28}"/>
              </a:ext>
            </a:extLst>
          </p:cNvPr>
          <p:cNvSpPr/>
          <p:nvPr/>
        </p:nvSpPr>
        <p:spPr>
          <a:xfrm>
            <a:off x="6881995" y="2554768"/>
            <a:ext cx="4211250" cy="3662379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BCCFA0-F2FF-478E-8FBA-98659FB92419}"/>
              </a:ext>
            </a:extLst>
          </p:cNvPr>
          <p:cNvSpPr/>
          <p:nvPr/>
        </p:nvSpPr>
        <p:spPr>
          <a:xfrm>
            <a:off x="9875102" y="2554768"/>
            <a:ext cx="1145101" cy="831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D7C6D2D-639C-4DA3-91AE-30BD29750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644" y="3316342"/>
            <a:ext cx="1637180" cy="18898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3B7699-F3DD-46DE-9FEA-7DCEE43E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Integration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51E55-168F-40AB-BDC4-7F60378857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Inflectra Hosted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E6AA12-F17E-478A-911A-91F1CF8296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Third-Party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5AB78-1FF2-4339-9709-982478D6C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2" y="2786979"/>
            <a:ext cx="3646757" cy="1474304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B7C44A3F-1F72-4CA8-9D92-8172D22879CE}"/>
              </a:ext>
            </a:extLst>
          </p:cNvPr>
          <p:cNvSpPr/>
          <p:nvPr/>
        </p:nvSpPr>
        <p:spPr>
          <a:xfrm rot="5400000">
            <a:off x="2509100" y="2473591"/>
            <a:ext cx="427076" cy="3787493"/>
          </a:xfrm>
          <a:prstGeom prst="leftBrace">
            <a:avLst/>
          </a:prstGeom>
          <a:ln w="57150">
            <a:solidFill>
              <a:srgbClr val="93A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77777"/>
                </a:solidFill>
              </a:ln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2AE6B5-F777-40FC-8820-559F37C576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194" y="4840257"/>
            <a:ext cx="1145101" cy="8318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E451D8C-B1A8-420C-AEEC-C0AF572CE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0122" y="4686141"/>
            <a:ext cx="1145101" cy="11451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0E1FD0-8D7D-4B78-85F7-008FC997D641}"/>
              </a:ext>
            </a:extLst>
          </p:cNvPr>
          <p:cNvSpPr txBox="1"/>
          <p:nvPr/>
        </p:nvSpPr>
        <p:spPr>
          <a:xfrm>
            <a:off x="2601157" y="500987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&amp;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33DCA56-547E-4480-825A-F5DB78048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102" y="2554769"/>
            <a:ext cx="1145101" cy="8318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CAE4A3-6DED-41F3-8A7C-F422A1EB45BE}"/>
              </a:ext>
            </a:extLst>
          </p:cNvPr>
          <p:cNvCxnSpPr/>
          <p:nvPr/>
        </p:nvCxnSpPr>
        <p:spPr>
          <a:xfrm>
            <a:off x="5450889" y="2050742"/>
            <a:ext cx="0" cy="4323425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mercurial logo">
            <a:extLst>
              <a:ext uri="{FF2B5EF4-FFF2-40B4-BE49-F238E27FC236}">
                <a16:creationId xmlns:a16="http://schemas.microsoft.com/office/drawing/2014/main" id="{991A0FC5-CCFE-4CFD-8815-7E93312A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8" y="4917901"/>
            <a:ext cx="1055588" cy="12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3703BB-404F-4F22-BF1B-F07982B3B2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29" y="5401323"/>
            <a:ext cx="1846007" cy="10915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FD26AE-CB7E-4370-922E-A8FE7445C9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879" y="3796258"/>
            <a:ext cx="1935795" cy="8323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432885-780E-4755-A8BB-52F6C399B7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3579" y="3796258"/>
            <a:ext cx="1557188" cy="115148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5691F53-1CD7-49B7-966C-3E3CA947597F}"/>
              </a:ext>
            </a:extLst>
          </p:cNvPr>
          <p:cNvGrpSpPr/>
          <p:nvPr/>
        </p:nvGrpSpPr>
        <p:grpSpPr>
          <a:xfrm>
            <a:off x="10509964" y="5307873"/>
            <a:ext cx="664417" cy="1073934"/>
            <a:chOff x="10413615" y="5532973"/>
            <a:chExt cx="664417" cy="107393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91C636-0B2A-4236-B3CF-5FF5440A7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615" y="5532973"/>
              <a:ext cx="664417" cy="66441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4BA2CE-5E9D-4B24-8290-E734AEF35844}"/>
                </a:ext>
              </a:extLst>
            </p:cNvPr>
            <p:cNvSpPr txBox="1"/>
            <p:nvPr/>
          </p:nvSpPr>
          <p:spPr>
            <a:xfrm>
              <a:off x="10474982" y="623757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VSS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6F454C1-A145-42FB-8D50-9461705F6C32}"/>
              </a:ext>
            </a:extLst>
          </p:cNvPr>
          <p:cNvSpPr/>
          <p:nvPr/>
        </p:nvSpPr>
        <p:spPr>
          <a:xfrm>
            <a:off x="7208668" y="2876365"/>
            <a:ext cx="588004" cy="4399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019358A-9C23-45E4-941D-1F6FBC19F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129" y="2511811"/>
            <a:ext cx="1145101" cy="11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F736-488D-4D6A-AFD7-986E8CCD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3" y="1690688"/>
            <a:ext cx="11782895" cy="403540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41A5F-E36D-48E1-BECE-90D32742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01" y="2441359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4048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E3E666-2DC0-40EA-BB03-5FB5B3D06BA8}"/>
              </a:ext>
            </a:extLst>
          </p:cNvPr>
          <p:cNvSpPr txBox="1">
            <a:spLocks/>
          </p:cNvSpPr>
          <p:nvPr/>
        </p:nvSpPr>
        <p:spPr>
          <a:xfrm>
            <a:off x="8677922" y="5817762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adammarksandman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Kanit" panose="00000500000000000000" pitchFamily="2" charset="-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68C54AF-A942-4569-A6B6-0BF3FA9B3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882" y="5901064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939-3CD8-48F8-88D4-A8B37BF6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Test Frameworks</a:t>
            </a:r>
          </a:p>
        </p:txBody>
      </p:sp>
    </p:spTree>
    <p:extLst>
      <p:ext uri="{BB962C8B-B14F-4D97-AF65-F5344CB8AC3E}">
        <p14:creationId xmlns:p14="http://schemas.microsoft.com/office/powerpoint/2010/main" val="197355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Unit Tests (!)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B3452-4176-4800-8BC6-0657207E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2" y="1503663"/>
            <a:ext cx="10759736" cy="2990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E58F1-1ECE-4177-B1B9-071329A1058E}"/>
              </a:ext>
            </a:extLst>
          </p:cNvPr>
          <p:cNvSpPr/>
          <p:nvPr/>
        </p:nvSpPr>
        <p:spPr>
          <a:xfrm>
            <a:off x="941033" y="2618912"/>
            <a:ext cx="2805344" cy="284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59897-7DBF-4B0E-89AD-FC1501E140AA}"/>
              </a:ext>
            </a:extLst>
          </p:cNvPr>
          <p:cNvSpPr txBox="1"/>
          <p:nvPr/>
        </p:nvSpPr>
        <p:spPr>
          <a:xfrm>
            <a:off x="838200" y="4625266"/>
            <a:ext cx="626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Plugins Available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B2AF9-8CC2-4468-8C57-47E55F54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" y="5422793"/>
            <a:ext cx="1387580" cy="753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E5D39-3238-4530-A18C-B8911E209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6" y="5149370"/>
            <a:ext cx="2547115" cy="36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0DA1A-09A3-45DB-AD3A-C2CADF7B3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2" y="6063346"/>
            <a:ext cx="1103610" cy="587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5CF1D0-8E08-4513-93C9-CF713AA20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66" y="4868119"/>
            <a:ext cx="1428750" cy="1362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324B1-B454-4F60-AF4D-4741354B4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9" y="4846101"/>
            <a:ext cx="2647950" cy="885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AB70C3-3371-4D31-9F09-7712D61DF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70" y="5633107"/>
            <a:ext cx="1173713" cy="1173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614D0-4A68-4D95-A9D7-0EB1FF973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4" y="5849194"/>
            <a:ext cx="1600200" cy="76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D02C11-8641-4057-8D41-39CE9C8938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67" y="5245976"/>
            <a:ext cx="1093725" cy="1089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B5DAEE-6145-4318-AA63-D301ED4D1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8609" y="5114663"/>
            <a:ext cx="1148679" cy="12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E38F-3C98-4253-AA88-461FF8CC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Selenium / Appium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859130-FD28-4ED7-A0A2-CF22FD550A6C}"/>
              </a:ext>
            </a:extLst>
          </p:cNvPr>
          <p:cNvGrpSpPr/>
          <p:nvPr/>
        </p:nvGrpSpPr>
        <p:grpSpPr>
          <a:xfrm>
            <a:off x="675104" y="1401432"/>
            <a:ext cx="10487026" cy="5275583"/>
            <a:chOff x="1346908" y="1690688"/>
            <a:chExt cx="10487026" cy="52755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072CC9-9213-4FE8-8705-534CEAF1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908" y="1690688"/>
              <a:ext cx="9368439" cy="527558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886493-F725-4C8E-A816-8B8D89447ECF}"/>
                </a:ext>
              </a:extLst>
            </p:cNvPr>
            <p:cNvGrpSpPr/>
            <p:nvPr/>
          </p:nvGrpSpPr>
          <p:grpSpPr>
            <a:xfrm>
              <a:off x="5504153" y="5193946"/>
              <a:ext cx="2270233" cy="1055935"/>
              <a:chOff x="5663953" y="5167312"/>
              <a:chExt cx="2270233" cy="105593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8A1B752-F380-46B3-A9CA-849A78D6C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481" y="5220580"/>
                <a:ext cx="811000" cy="729900"/>
              </a:xfrm>
              <a:prstGeom prst="rect">
                <a:avLst/>
              </a:prstGeom>
            </p:spPr>
          </p:pic>
          <p:pic>
            <p:nvPicPr>
              <p:cNvPr id="4098" name="Picture 2" descr="Image result for appium logo">
                <a:extLst>
                  <a:ext uri="{FF2B5EF4-FFF2-40B4-BE49-F238E27FC236}">
                    <a16:creationId xmlns:a16="http://schemas.microsoft.com/office/drawing/2014/main" id="{87AB9C72-9F14-4CEC-8860-E9D5F2800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9852" y="5167312"/>
                <a:ext cx="1424334" cy="877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B1D014-3159-45EE-B055-58EFF375C69A}"/>
                  </a:ext>
                </a:extLst>
              </p:cNvPr>
              <p:cNvSpPr/>
              <p:nvPr/>
            </p:nvSpPr>
            <p:spPr>
              <a:xfrm>
                <a:off x="5663953" y="5167312"/>
                <a:ext cx="2270233" cy="1055935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2A4DAC-21B7-44E5-818B-52912FCA3A84}"/>
                </a:ext>
              </a:extLst>
            </p:cNvPr>
            <p:cNvSpPr/>
            <p:nvPr/>
          </p:nvSpPr>
          <p:spPr>
            <a:xfrm>
              <a:off x="10377996" y="2148396"/>
              <a:ext cx="1455938" cy="64807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32A91A-755E-4D01-A62E-D55519D34C2F}"/>
                </a:ext>
              </a:extLst>
            </p:cNvPr>
            <p:cNvSpPr txBox="1"/>
            <p:nvPr/>
          </p:nvSpPr>
          <p:spPr>
            <a:xfrm>
              <a:off x="10377996" y="2157274"/>
              <a:ext cx="1376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Mobile Devices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D072E73A-7CEB-4E82-BF52-E1E7AEAC29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992934"/>
                </p:ext>
              </p:extLst>
            </p:nvPr>
          </p:nvGraphicFramePr>
          <p:xfrm>
            <a:off x="10831216" y="3062983"/>
            <a:ext cx="478476" cy="549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r:id="rId6" imgW="1282320" imgH="1472760" progId="">
                    <p:embed/>
                  </p:oleObj>
                </mc:Choice>
                <mc:Fallback>
                  <p:oleObj r:id="rId6" imgW="1282320" imgH="147276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31216" y="3062983"/>
                          <a:ext cx="478476" cy="549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5F5B18-9143-40BE-B12F-EB24341D7847}"/>
                </a:ext>
              </a:extLst>
            </p:cNvPr>
            <p:cNvSpPr/>
            <p:nvPr/>
          </p:nvSpPr>
          <p:spPr>
            <a:xfrm>
              <a:off x="10715347" y="3018408"/>
              <a:ext cx="710214" cy="646331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8A66DF-02EA-44B1-BC51-5D5D7689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80511" y="3873350"/>
              <a:ext cx="429181" cy="505142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3825BB-F883-41F7-941B-842AA7758BFC}"/>
                </a:ext>
              </a:extLst>
            </p:cNvPr>
            <p:cNvSpPr/>
            <p:nvPr/>
          </p:nvSpPr>
          <p:spPr>
            <a:xfrm>
              <a:off x="10733102" y="3817139"/>
              <a:ext cx="710214" cy="646331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812158-0CEC-4050-8BFC-ADEE218994AD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7774386" y="5721913"/>
              <a:ext cx="856430" cy="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86BE6B-45DA-4CD2-955C-4107054A267F}"/>
                </a:ext>
              </a:extLst>
            </p:cNvPr>
            <p:cNvCxnSpPr/>
            <p:nvPr/>
          </p:nvCxnSpPr>
          <p:spPr>
            <a:xfrm flipV="1">
              <a:off x="8620285" y="2472431"/>
              <a:ext cx="0" cy="324948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C6F7E8-0882-4EA1-9558-9482360A2B28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10189029" y="2472431"/>
              <a:ext cx="188967" cy="800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7" name="Graphic 4096">
            <a:extLst>
              <a:ext uri="{FF2B5EF4-FFF2-40B4-BE49-F238E27FC236}">
                <a16:creationId xmlns:a16="http://schemas.microsoft.com/office/drawing/2014/main" id="{D91C5A52-C7BF-4CD9-A5BA-446E1C8CF9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1107" y="1783998"/>
            <a:ext cx="302467" cy="34867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27FA555-BD48-40BA-BE7A-10F91A68FB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539" y="2543325"/>
            <a:ext cx="302467" cy="34867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BC22202-8C06-4C73-BA50-78FED433C3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3870" y="3295271"/>
            <a:ext cx="302467" cy="34867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D0834E9-E453-468C-BF62-E4D9D9854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538" y="4033466"/>
            <a:ext cx="302467" cy="34867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3461525-CD25-4D11-9E78-3823D9B2E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3201" y="4804074"/>
            <a:ext cx="302467" cy="34867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07945A5-6B36-43B7-93D2-CC7BF30259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537" y="5530172"/>
            <a:ext cx="302467" cy="3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939-3CD8-48F8-88D4-A8B37BF6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Testing</a:t>
            </a:r>
            <a:br>
              <a:rPr lang="en-US" dirty="0"/>
            </a:br>
            <a:r>
              <a:rPr lang="en-US" dirty="0"/>
              <a:t>w/</a:t>
            </a:r>
            <a:r>
              <a:rPr lang="en-US" dirty="0" err="1"/>
              <a:t>RemoteLaunch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9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F7B33E79-B538-4708-B68B-82BDCA06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437" y="20115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Host #1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Windows 2008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IE 8.0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ED9C675-B213-4AA5-9B78-B43E509E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237" y="2849732"/>
            <a:ext cx="2133600" cy="30480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tx1"/>
                </a:solidFill>
              </a:rPr>
              <a:t>RemoteLaunch</a:t>
            </a:r>
            <a:r>
              <a:rPr lang="en-US" altLang="en-US" sz="1600" baseline="30000" dirty="0">
                <a:solidFill>
                  <a:schemeClr val="tx1"/>
                </a:solidFill>
              </a:rPr>
              <a:t>®</a:t>
            </a:r>
            <a:endParaRPr lang="en-US" alt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61FD3-FADB-4342-A66C-A7EECC46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Orchestrate Automated Testing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8900791-AFCA-4485-97FB-AFD181910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437" y="3383132"/>
            <a:ext cx="1905000" cy="1066800"/>
          </a:xfrm>
          <a:prstGeom prst="can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tx1"/>
                </a:solidFill>
              </a:rPr>
              <a:t>SpiraTeam</a:t>
            </a:r>
            <a:r>
              <a:rPr lang="en-US" altLang="en-US" sz="1800" b="1" dirty="0">
                <a:solidFill>
                  <a:schemeClr val="tx1"/>
                </a:solidFill>
              </a:rPr>
              <a:t>®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CDA1C647-8051-4C16-8391-32E3D5CA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037" y="34593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Host #2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Windows Vista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Mozilla Firefox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27A2A47A-EFD8-49A4-90E5-9831C428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237" y="49071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Host #3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Ubuntu Linux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Google Chrome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C38AD9E-845B-460A-BA7A-2B5B17FF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837" y="4297532"/>
            <a:ext cx="2133600" cy="30480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RemoteLaunch</a:t>
            </a:r>
            <a:r>
              <a:rPr lang="en-US" altLang="en-US" sz="1600" baseline="30000">
                <a:solidFill>
                  <a:schemeClr val="tx1"/>
                </a:solidFill>
              </a:rPr>
              <a:t>®</a:t>
            </a: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E683439-BC8B-4CFA-802F-48E7D9C0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37" y="5745332"/>
            <a:ext cx="2133600" cy="30480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RemoteLaunchX</a:t>
            </a:r>
            <a:r>
              <a:rPr lang="en-US" altLang="en-US" sz="1600" baseline="30000">
                <a:solidFill>
                  <a:schemeClr val="tx1"/>
                </a:solidFill>
              </a:rPr>
              <a:t>®</a:t>
            </a: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5ED54EF2-65D8-4457-BE61-04934A7D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237" y="49071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Manual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Tester #3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E7B82A20-AA17-48CB-A220-BE6126D4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237" y="34593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Manual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Tester #2</a:t>
            </a:r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81C14137-431A-4ABD-9C14-E2DA7824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037" y="2011532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Manual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Tester #1</a:t>
            </a: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75A85201-5EF0-4055-A5E0-484FD64FF0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9437" y="391653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4">
            <a:extLst>
              <a:ext uri="{FF2B5EF4-FFF2-40B4-BE49-F238E27FC236}">
                <a16:creationId xmlns:a16="http://schemas.microsoft.com/office/drawing/2014/main" id="{5B3C952E-4C70-4AC7-AB45-326365554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2437" y="4068932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AA43BFE8-A3C0-4B90-9E7B-DF6415A2B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5837" y="3002132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>
            <a:extLst>
              <a:ext uri="{FF2B5EF4-FFF2-40B4-BE49-F238E27FC236}">
                <a16:creationId xmlns:a16="http://schemas.microsoft.com/office/drawing/2014/main" id="{3D7059C0-2893-4B6D-992C-EC9B91429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7437" y="2468732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>
            <a:extLst>
              <a:ext uri="{FF2B5EF4-FFF2-40B4-BE49-F238E27FC236}">
                <a16:creationId xmlns:a16="http://schemas.microsoft.com/office/drawing/2014/main" id="{D7024461-1306-43EB-BAD1-DFABF8276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6837" y="4449932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id="{D8B0C791-9E80-41DB-880E-31221CEFC4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6037" y="4449932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371CFA-B298-41FD-B2F6-D0ED929EBECF}"/>
              </a:ext>
            </a:extLst>
          </p:cNvPr>
          <p:cNvGrpSpPr/>
          <p:nvPr/>
        </p:nvGrpSpPr>
        <p:grpSpPr>
          <a:xfrm>
            <a:off x="2969286" y="2925909"/>
            <a:ext cx="485902" cy="440173"/>
            <a:chOff x="2969286" y="2925909"/>
            <a:chExt cx="485902" cy="4401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9A3347-98B2-4FDF-93E2-7AF1EED7A3D4}"/>
                </a:ext>
              </a:extLst>
            </p:cNvPr>
            <p:cNvSpPr/>
            <p:nvPr/>
          </p:nvSpPr>
          <p:spPr>
            <a:xfrm>
              <a:off x="2969286" y="2925909"/>
              <a:ext cx="471551" cy="440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C6D0297-6328-48E5-BC9D-60CCC9946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9286" y="2925932"/>
              <a:ext cx="485902" cy="44015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D6305A7E-4E3B-4A3E-BAD6-9D43BF4A7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7609" y="2877705"/>
            <a:ext cx="569828" cy="6577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A6BE4E3-EF29-4DE5-9262-658CEC5C98CA}"/>
              </a:ext>
            </a:extLst>
          </p:cNvPr>
          <p:cNvGrpSpPr/>
          <p:nvPr/>
        </p:nvGrpSpPr>
        <p:grpSpPr>
          <a:xfrm>
            <a:off x="2450237" y="4373732"/>
            <a:ext cx="485902" cy="440173"/>
            <a:chOff x="2969286" y="2925909"/>
            <a:chExt cx="485902" cy="44017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7FA9FE-4C5E-4E9A-9F5B-AF917C65F6E8}"/>
                </a:ext>
              </a:extLst>
            </p:cNvPr>
            <p:cNvSpPr/>
            <p:nvPr/>
          </p:nvSpPr>
          <p:spPr>
            <a:xfrm>
              <a:off x="2969286" y="2925909"/>
              <a:ext cx="471551" cy="440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FE42B6C-82A6-4DD9-BE2B-AB8F318A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9286" y="2925932"/>
              <a:ext cx="485902" cy="4401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593A88-A022-432D-9F51-16E69819E7FD}"/>
              </a:ext>
            </a:extLst>
          </p:cNvPr>
          <p:cNvGrpSpPr/>
          <p:nvPr/>
        </p:nvGrpSpPr>
        <p:grpSpPr>
          <a:xfrm>
            <a:off x="3270680" y="5821532"/>
            <a:ext cx="485902" cy="440173"/>
            <a:chOff x="2969286" y="2925909"/>
            <a:chExt cx="485902" cy="4401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29E9FD-DEAE-491A-A268-91CC7E575DD9}"/>
                </a:ext>
              </a:extLst>
            </p:cNvPr>
            <p:cNvSpPr/>
            <p:nvPr/>
          </p:nvSpPr>
          <p:spPr>
            <a:xfrm>
              <a:off x="2969286" y="2925909"/>
              <a:ext cx="471551" cy="440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3E948784-2A71-4B76-8B1A-FD864B9B1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9286" y="2925932"/>
              <a:ext cx="485902" cy="44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91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5CFF5-601E-4C40-99F9-389B34F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Different Testing Tools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EE501BB-61B9-48A6-9E2D-A6EEFFEE4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1317" y="3016251"/>
            <a:ext cx="2039495" cy="1847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DDFBB-16AD-42F7-8E3D-8F606D28C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72" y="1957769"/>
            <a:ext cx="811000" cy="72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1DD7C0-5F56-40BD-B5A6-16F1A0A0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9" y="3080801"/>
            <a:ext cx="613761" cy="613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FC9AE-2B33-49C7-8F6D-D8C7F90E6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9" y="4219320"/>
            <a:ext cx="738049" cy="738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847813-B3E1-44C8-852A-6CD99E6E7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78" y="5159254"/>
            <a:ext cx="720294" cy="720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020E9-5808-4600-AD9D-04264F194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5" y="5657322"/>
            <a:ext cx="835553" cy="835553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99446446-9839-4ED5-9D8D-08F7B3CB0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2" y="5890664"/>
            <a:ext cx="695288" cy="695288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09247DC2-D3C6-4642-B9ED-73023BEA75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8" y="5830850"/>
            <a:ext cx="643816" cy="643816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7BBFA5AC-49F0-4303-A225-D189C81031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33" y="5500011"/>
            <a:ext cx="661216" cy="643816"/>
          </a:xfrm>
          <a:prstGeom prst="rect">
            <a:avLst/>
          </a:prstGeom>
        </p:spPr>
      </p:pic>
      <p:pic>
        <p:nvPicPr>
          <p:cNvPr id="2058" name="Picture 2057">
            <a:extLst>
              <a:ext uri="{FF2B5EF4-FFF2-40B4-BE49-F238E27FC236}">
                <a16:creationId xmlns:a16="http://schemas.microsoft.com/office/drawing/2014/main" id="{48B5FC7E-E3BD-470C-8ECC-3B24410F4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45" y="4808307"/>
            <a:ext cx="720293" cy="720293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id="{51477B46-C3C3-4C37-BA7B-658FE7EF51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38" y="4032128"/>
            <a:ext cx="720294" cy="720294"/>
          </a:xfrm>
          <a:prstGeom prst="rect">
            <a:avLst/>
          </a:prstGeom>
        </p:spPr>
      </p:pic>
      <p:pic>
        <p:nvPicPr>
          <p:cNvPr id="1026" name="Picture 2" descr="Image result for neoload logo">
            <a:extLst>
              <a:ext uri="{FF2B5EF4-FFF2-40B4-BE49-F238E27FC236}">
                <a16:creationId xmlns:a16="http://schemas.microsoft.com/office/drawing/2014/main" id="{BCC126CD-9E42-4748-8792-3DD2428C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41" y="2628970"/>
            <a:ext cx="903661" cy="9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adrunner logo">
            <a:extLst>
              <a:ext uri="{FF2B5EF4-FFF2-40B4-BE49-F238E27FC236}">
                <a16:creationId xmlns:a16="http://schemas.microsoft.com/office/drawing/2014/main" id="{C899729E-F105-4DEA-A529-1AA92BDE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28" y="1844243"/>
            <a:ext cx="729900" cy="7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E2540703-8C01-475B-9CB8-F586BC7DFE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4992" y="1365181"/>
            <a:ext cx="1995820" cy="855351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327826A1-7580-4B52-A902-7F7C13F9072A}"/>
              </a:ext>
            </a:extLst>
          </p:cNvPr>
          <p:cNvSpPr/>
          <p:nvPr/>
        </p:nvSpPr>
        <p:spPr>
          <a:xfrm>
            <a:off x="2246184" y="2166151"/>
            <a:ext cx="7996208" cy="3655768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37EE7-8690-4CEE-8F15-1FA1E0A8B0C2}"/>
              </a:ext>
            </a:extLst>
          </p:cNvPr>
          <p:cNvSpPr/>
          <p:nvPr/>
        </p:nvSpPr>
        <p:spPr>
          <a:xfrm>
            <a:off x="764068" y="1436835"/>
            <a:ext cx="11025477" cy="5220637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5C4DCDC8-356D-4BE4-9C1E-273FF6B78E36}"/>
              </a:ext>
            </a:extLst>
          </p:cNvPr>
          <p:cNvSpPr txBox="1"/>
          <p:nvPr/>
        </p:nvSpPr>
        <p:spPr>
          <a:xfrm>
            <a:off x="5398303" y="496983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RemoteLaunch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0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72F02-5D93-49AC-8175-A55FA00F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Hosts &amp; Test Sets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187758A-3FD4-47FD-B6CF-66A37126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" y="1773936"/>
            <a:ext cx="10707624" cy="2645923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A5DB019E-872E-4236-BAEB-21147F4B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96" y="3542190"/>
            <a:ext cx="8813804" cy="29506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4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EE445-9DE1-42A0-9300-A3201B25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C9A1C-0EBF-47E5-A663-024942B1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2" y="1654582"/>
            <a:ext cx="9170887" cy="410702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9576C-67C1-4F45-B6E8-D3B1A8FD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4" y="3990004"/>
            <a:ext cx="7843839" cy="26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6DA3-474C-46BE-B228-07CBBBC7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Exploratory Testing with </a:t>
            </a:r>
            <a:r>
              <a:rPr lang="en-US" dirty="0" err="1"/>
              <a:t>SpiraCapture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4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72F02-5D93-49AC-8175-A55FA00F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SpiraCapture</a:t>
            </a:r>
            <a:r>
              <a:rPr lang="en-US" dirty="0"/>
              <a:t> – Chrome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6B04C-14FB-415D-9DBC-D10031F09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2" y="1626352"/>
            <a:ext cx="9037469" cy="4580867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4A58A2-E644-4B32-BABC-54BA3F8EA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2536" y="5065451"/>
            <a:ext cx="1601680" cy="16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7066085" cy="46855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Director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4C1D-E6C6-4640-BCE6-6DDAB886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 Server Integration</a:t>
            </a:r>
          </a:p>
        </p:txBody>
      </p:sp>
    </p:spTree>
    <p:extLst>
      <p:ext uri="{BB962C8B-B14F-4D97-AF65-F5344CB8AC3E}">
        <p14:creationId xmlns:p14="http://schemas.microsoft.com/office/powerpoint/2010/main" val="1387673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205DF8-4873-4F61-997B-FDC96845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D144-D5E6-4806-9D61-B0BD915D8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Plugins: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ECAD02-88EA-4084-8657-4224CCB70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Planned Plugins: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926A26-DF3B-43B1-988A-E2B22635A7CF}"/>
              </a:ext>
            </a:extLst>
          </p:cNvPr>
          <p:cNvSpPr/>
          <p:nvPr/>
        </p:nvSpPr>
        <p:spPr>
          <a:xfrm>
            <a:off x="1003177" y="2672179"/>
            <a:ext cx="4900473" cy="3994951"/>
          </a:xfrm>
          <a:prstGeom prst="round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10D96-7EB0-42BC-A538-DB3C11A69721}"/>
              </a:ext>
            </a:extLst>
          </p:cNvPr>
          <p:cNvSpPr/>
          <p:nvPr/>
        </p:nvSpPr>
        <p:spPr>
          <a:xfrm>
            <a:off x="6323862" y="2672179"/>
            <a:ext cx="4900473" cy="3994951"/>
          </a:xfrm>
          <a:prstGeom prst="round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6295D1-FD2D-4340-892E-5487BECF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34" y="3106738"/>
            <a:ext cx="1428750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867B3E-234A-489C-9219-03A7AAE5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8" y="5322033"/>
            <a:ext cx="2857716" cy="823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D9B79E-929A-40C4-9656-52DA0945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2" y="3106738"/>
            <a:ext cx="2484783" cy="1428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D35259-27D0-42F0-8C22-DA58A1E5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4" y="4781609"/>
            <a:ext cx="895238" cy="952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2F614B-7B08-4F18-A849-EC97FF21E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22" y="3006726"/>
            <a:ext cx="1391390" cy="1555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E512-B53C-4EA8-9676-CE63D8E7E6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63" y="5218451"/>
            <a:ext cx="2982897" cy="927495"/>
          </a:xfrm>
          <a:prstGeom prst="rect">
            <a:avLst/>
          </a:prstGeom>
        </p:spPr>
      </p:pic>
      <p:pic>
        <p:nvPicPr>
          <p:cNvPr id="3074" name="Picture 2" descr="Image result for circle ci logo">
            <a:extLst>
              <a:ext uri="{FF2B5EF4-FFF2-40B4-BE49-F238E27FC236}">
                <a16:creationId xmlns:a16="http://schemas.microsoft.com/office/drawing/2014/main" id="{22A9539F-8D2E-4F87-A028-9B9B945E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8" y="2945991"/>
            <a:ext cx="1555083" cy="15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8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Code using 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61069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Code using 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77D4A-3B32-481C-BBF6-259B9EA5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662" y="2595985"/>
            <a:ext cx="8691239" cy="399753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2185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5F7F-143F-44F7-B1E7-0F6EFD4D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Executed Automated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A3213-63FC-4CF9-B55F-8C63B00E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246"/>
            <a:ext cx="10613994" cy="487066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8A2756-6118-4E34-97FB-3F9FF1A91ECC}"/>
              </a:ext>
            </a:extLst>
          </p:cNvPr>
          <p:cNvSpPr/>
          <p:nvPr/>
        </p:nvSpPr>
        <p:spPr>
          <a:xfrm>
            <a:off x="7830105" y="4838329"/>
            <a:ext cx="3453413" cy="612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939-3CD8-48F8-88D4-A8B37BF6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Integrating Support with </a:t>
            </a:r>
            <a:r>
              <a:rPr lang="en-US" dirty="0" err="1"/>
              <a:t>KronoDesk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43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935B-CDC6-4FD8-813C-B22413A0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Service &amp;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32700-C2D0-4AF1-9C24-3BC4EF520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1622997"/>
            <a:ext cx="7998781" cy="31851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673A7-21B2-4227-9FF5-14648E135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1" y="3725506"/>
            <a:ext cx="5663953" cy="301899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A4C13E-C4AE-4A7A-88FB-6FA8C4AD5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3" y="2156151"/>
            <a:ext cx="6391922" cy="3138710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21255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72F02-5D93-49AC-8175-A55FA00F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&amp; </a:t>
            </a:r>
            <a:r>
              <a:rPr lang="en-US" dirty="0" err="1"/>
              <a:t>KronoDesk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3839C-FB17-4156-8524-136505AC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79" y="1757778"/>
            <a:ext cx="6003293" cy="4735097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1006D-16A5-49D4-8689-13E7167EB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3" y="4476419"/>
            <a:ext cx="5246703" cy="2096552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7B83D-4603-487D-A378-188C32872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2" y="1677682"/>
            <a:ext cx="5246703" cy="257635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091338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8C4E9-90D2-4DD3-B4A4-EC04A543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Plugins and Add-Ons</a:t>
            </a:r>
          </a:p>
        </p:txBody>
      </p:sp>
    </p:spTree>
    <p:extLst>
      <p:ext uri="{BB962C8B-B14F-4D97-AF65-F5344CB8AC3E}">
        <p14:creationId xmlns:p14="http://schemas.microsoft.com/office/powerpoint/2010/main" val="12415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690F8C-6EE9-4A19-B609-AEE5C2A6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90EF2-2566-4F8E-A9C2-36D76E1B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ZenDesk</a:t>
            </a:r>
            <a:r>
              <a:rPr lang="en-US" dirty="0"/>
              <a:t> – integrate customer support</a:t>
            </a:r>
          </a:p>
          <a:p>
            <a:r>
              <a:rPr lang="en-US" dirty="0"/>
              <a:t>Migration Tools</a:t>
            </a:r>
          </a:p>
          <a:p>
            <a:pPr lvl="1"/>
            <a:r>
              <a:rPr lang="en-US" dirty="0"/>
              <a:t>TCM tools – ALM, TestRail, </a:t>
            </a:r>
            <a:r>
              <a:rPr lang="en-US" dirty="0" err="1"/>
              <a:t>TestLink</a:t>
            </a:r>
            <a:r>
              <a:rPr lang="en-US" dirty="0"/>
              <a:t>, MTM</a:t>
            </a:r>
          </a:p>
          <a:p>
            <a:pPr lvl="1"/>
            <a:r>
              <a:rPr lang="en-US" dirty="0"/>
              <a:t>Documents – Excel, Word, Sheets, Project</a:t>
            </a:r>
          </a:p>
          <a:p>
            <a:pPr lvl="1"/>
            <a:r>
              <a:rPr lang="en-US" dirty="0"/>
              <a:t>Requirements – DOORS, </a:t>
            </a:r>
            <a:r>
              <a:rPr lang="en-US" dirty="0" err="1"/>
              <a:t>RequisitePro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9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60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We will explore some of the add-ons available for </a:t>
            </a:r>
            <a:r>
              <a:rPr lang="en-US" dirty="0" err="1"/>
              <a:t>Spira</a:t>
            </a:r>
            <a:r>
              <a:rPr lang="en-US" dirty="0"/>
              <a:t>, including </a:t>
            </a:r>
            <a:r>
              <a:rPr lang="en-US" dirty="0" err="1"/>
              <a:t>RemoteLaunch</a:t>
            </a:r>
            <a:r>
              <a:rPr lang="en-US" dirty="0"/>
              <a:t>, </a:t>
            </a:r>
            <a:r>
              <a:rPr lang="en-US" dirty="0" err="1"/>
              <a:t>KronoDesk</a:t>
            </a:r>
            <a:r>
              <a:rPr lang="en-US" dirty="0"/>
              <a:t>, data-synchronization, and </a:t>
            </a:r>
            <a:r>
              <a:rPr lang="en-US" dirty="0" err="1"/>
              <a:t>TaraVault</a:t>
            </a:r>
            <a:r>
              <a:rPr lang="en-US" dirty="0"/>
              <a:t>.</a:t>
            </a:r>
          </a:p>
          <a:p>
            <a:pPr>
              <a:lnSpc>
                <a:spcPct val="140000"/>
              </a:lnSpc>
            </a:pPr>
            <a:r>
              <a:rPr lang="en-US" dirty="0"/>
              <a:t>We will outline the benefits of each add-on and illustrate some of the use cases with examples from customer deployments.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0734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Spira</a:t>
            </a:r>
            <a:r>
              <a:rPr lang="en-US" dirty="0"/>
              <a:t> platform seamlessly integrates with other parts of your ALM infrastructure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There any many free add-ons available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Your feedback &amp; suggestions drive which add-ons and integrations get developed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EE182-3AA5-4EDC-9143-63FD66EB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E16B-1FF2-41E2-A1DC-09D6B8CF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Add-Ons &amp; Downloads Page: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https://www.inflectra.com/SpiraPlan/Downloads.aspx</a:t>
            </a:r>
            <a:r>
              <a:rPr lang="en-US" sz="2800" dirty="0"/>
              <a:t> </a:t>
            </a:r>
          </a:p>
          <a:p>
            <a:r>
              <a:rPr lang="en-US" sz="2800" dirty="0"/>
              <a:t>Integrations Information: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https://www.inflectra.com/SpiraPlan/Integrations.aspx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0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8141"/>
            <a:ext cx="10515600" cy="2801717"/>
          </a:xfrm>
        </p:spPr>
        <p:txBody>
          <a:bodyPr>
            <a:normAutofit/>
          </a:bodyPr>
          <a:lstStyle/>
          <a:p>
            <a:r>
              <a:rPr lang="en-US" sz="166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F5582-A1DA-40A4-8F62-FDEC2DA7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7" y="1580226"/>
            <a:ext cx="5599176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81A6B-B2DB-4A99-A799-EDB69042C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2" y="1880559"/>
            <a:ext cx="4856085" cy="134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3257F-4CAF-48F0-AB62-5CB1EF7E3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37" y="3535026"/>
            <a:ext cx="4131734" cy="1670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960C1D-65E8-4331-9D58-B0EB8DF97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35" y="5515101"/>
            <a:ext cx="4162138" cy="9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Data 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5CFF5-601E-4C40-99F9-389B34F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Integration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2360ED-F216-409F-8E89-C2546962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3535" y="3016251"/>
            <a:ext cx="1637180" cy="18898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237EE7-8690-4CEE-8F15-1FA1E0A8B0C2}"/>
              </a:ext>
            </a:extLst>
          </p:cNvPr>
          <p:cNvSpPr/>
          <p:nvPr/>
        </p:nvSpPr>
        <p:spPr>
          <a:xfrm>
            <a:off x="1296141" y="1690688"/>
            <a:ext cx="9871968" cy="4683479"/>
          </a:xfrm>
          <a:prstGeom prst="ellipse">
            <a:avLst/>
          </a:prstGeom>
          <a:noFill/>
          <a:ln w="571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D46AE-5D86-408A-AD01-5AAA61D0F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7" y="1612776"/>
            <a:ext cx="2517083" cy="1042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E9BD9-8291-4087-9409-9D62059F3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60" y="1702711"/>
            <a:ext cx="2255553" cy="798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1B371-7EAE-4EB5-B17D-0E592446E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45" y="4899493"/>
            <a:ext cx="12192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EBCF83-EA25-4FE3-BE0B-8D411B52A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97" y="5621446"/>
            <a:ext cx="861905" cy="871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95E10C-AC76-4BCF-83E9-01584AB052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12" y="5675241"/>
            <a:ext cx="972376" cy="972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FE5BBB-9471-4193-97BC-C01F3518E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046" y="4735666"/>
            <a:ext cx="1066774" cy="1321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61DEA6-1454-4222-895E-567CDB795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893" y="3144971"/>
            <a:ext cx="1211479" cy="1211479"/>
          </a:xfrm>
          <a:prstGeom prst="rect">
            <a:avLst/>
          </a:prstGeom>
        </p:spPr>
      </p:pic>
      <p:pic>
        <p:nvPicPr>
          <p:cNvPr id="5122" name="Picture 2" descr="Image result for servicenow logo">
            <a:extLst>
              <a:ext uri="{FF2B5EF4-FFF2-40B4-BE49-F238E27FC236}">
                <a16:creationId xmlns:a16="http://schemas.microsoft.com/office/drawing/2014/main" id="{DF3578C0-B08A-412B-AFF9-257E5D13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2" y="3171599"/>
            <a:ext cx="1827555" cy="12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9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B0BB-0976-4D9D-A4F0-ECA01B5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Use Cases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E6E09-601C-497F-B4E7-51F84D07941C}"/>
              </a:ext>
            </a:extLst>
          </p:cNvPr>
          <p:cNvSpPr/>
          <p:nvPr/>
        </p:nvSpPr>
        <p:spPr>
          <a:xfrm>
            <a:off x="933061" y="1856793"/>
            <a:ext cx="3498980" cy="43760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Spira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305C4-D2D6-4BD3-9EA2-13ABAD196E02}"/>
              </a:ext>
            </a:extLst>
          </p:cNvPr>
          <p:cNvSpPr/>
          <p:nvPr/>
        </p:nvSpPr>
        <p:spPr>
          <a:xfrm>
            <a:off x="7455159" y="1856793"/>
            <a:ext cx="3166188" cy="1856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Team #1</a:t>
            </a:r>
          </a:p>
          <a:p>
            <a:pPr algn="ctr"/>
            <a:r>
              <a:rPr lang="en-US" sz="2800" dirty="0"/>
              <a:t>Jira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00F46-4A7E-4F81-9533-B736E82FBBF4}"/>
              </a:ext>
            </a:extLst>
          </p:cNvPr>
          <p:cNvSpPr/>
          <p:nvPr/>
        </p:nvSpPr>
        <p:spPr>
          <a:xfrm>
            <a:off x="7455159" y="3946851"/>
            <a:ext cx="3166188" cy="2285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Team #2</a:t>
            </a:r>
          </a:p>
          <a:p>
            <a:pPr algn="ctr"/>
            <a:r>
              <a:rPr lang="en-US" sz="2800" dirty="0"/>
              <a:t>Azure DevOps (TFS)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EE5F74-892F-445D-BCE5-4A31A6D56536}"/>
              </a:ext>
            </a:extLst>
          </p:cNvPr>
          <p:cNvCxnSpPr/>
          <p:nvPr/>
        </p:nvCxnSpPr>
        <p:spPr>
          <a:xfrm>
            <a:off x="4544008" y="2565918"/>
            <a:ext cx="2724539" cy="0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B4FF5E-A998-4BCF-A1AA-D51BF8E179D0}"/>
              </a:ext>
            </a:extLst>
          </p:cNvPr>
          <p:cNvCxnSpPr/>
          <p:nvPr/>
        </p:nvCxnSpPr>
        <p:spPr>
          <a:xfrm>
            <a:off x="4659086" y="4948334"/>
            <a:ext cx="2724539" cy="0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C5369-8BB4-40E8-BA55-4F3EE06C9214}"/>
              </a:ext>
            </a:extLst>
          </p:cNvPr>
          <p:cNvCxnSpPr>
            <a:cxnSpLocks/>
          </p:cNvCxnSpPr>
          <p:nvPr/>
        </p:nvCxnSpPr>
        <p:spPr>
          <a:xfrm flipH="1">
            <a:off x="4544008" y="3309259"/>
            <a:ext cx="2724539" cy="0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6D66A0-9178-460B-A643-D2314F69D890}"/>
              </a:ext>
            </a:extLst>
          </p:cNvPr>
          <p:cNvCxnSpPr>
            <a:cxnSpLocks/>
          </p:cNvCxnSpPr>
          <p:nvPr/>
        </p:nvCxnSpPr>
        <p:spPr>
          <a:xfrm flipH="1">
            <a:off x="4659086" y="5439747"/>
            <a:ext cx="2724539" cy="0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E9861B-B593-4489-8EF7-7733866FB400}"/>
              </a:ext>
            </a:extLst>
          </p:cNvPr>
          <p:cNvCxnSpPr>
            <a:cxnSpLocks/>
          </p:cNvCxnSpPr>
          <p:nvPr/>
        </p:nvCxnSpPr>
        <p:spPr>
          <a:xfrm flipH="1">
            <a:off x="4659086" y="6002692"/>
            <a:ext cx="2724539" cy="0"/>
          </a:xfrm>
          <a:prstGeom prst="line">
            <a:avLst/>
          </a:prstGeom>
          <a:ln w="57150">
            <a:solidFill>
              <a:schemeClr val="bg2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33658-C815-4F1A-AB9C-786DED72D1ED}"/>
              </a:ext>
            </a:extLst>
          </p:cNvPr>
          <p:cNvGrpSpPr/>
          <p:nvPr/>
        </p:nvGrpSpPr>
        <p:grpSpPr>
          <a:xfrm>
            <a:off x="5053304" y="2078781"/>
            <a:ext cx="1991306" cy="394513"/>
            <a:chOff x="5053304" y="1677564"/>
            <a:chExt cx="1991306" cy="39451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23DD230-DD20-4C52-9D3E-A9A5D86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53304" y="1716735"/>
              <a:ext cx="355342" cy="3553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0ED3A8-91E2-4740-9E12-6880538285BA}"/>
                </a:ext>
              </a:extLst>
            </p:cNvPr>
            <p:cNvSpPr txBox="1"/>
            <p:nvPr/>
          </p:nvSpPr>
          <p:spPr>
            <a:xfrm>
              <a:off x="5421084" y="1677564"/>
              <a:ext cx="162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3A1A1"/>
                  </a:solidFill>
                </a:rPr>
                <a:t>incidents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424D9D-0C42-4A21-9706-61C7FF94D467}"/>
              </a:ext>
            </a:extLst>
          </p:cNvPr>
          <p:cNvGrpSpPr/>
          <p:nvPr/>
        </p:nvGrpSpPr>
        <p:grpSpPr>
          <a:xfrm>
            <a:off x="5071966" y="4443170"/>
            <a:ext cx="1991306" cy="394513"/>
            <a:chOff x="5053304" y="1677564"/>
            <a:chExt cx="1991306" cy="39451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9A928B9-6B2A-4E3F-B6FE-39E0B049E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53304" y="1716735"/>
              <a:ext cx="355342" cy="35534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22A503-1A93-4EDF-A0B8-C20A7B9ABA9B}"/>
                </a:ext>
              </a:extLst>
            </p:cNvPr>
            <p:cNvSpPr txBox="1"/>
            <p:nvPr/>
          </p:nvSpPr>
          <p:spPr>
            <a:xfrm>
              <a:off x="5421084" y="1677564"/>
              <a:ext cx="162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3A1A1"/>
                  </a:solidFill>
                </a:rPr>
                <a:t>incidents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D1C39D5-4592-462B-B566-4A521B100A60}"/>
              </a:ext>
            </a:extLst>
          </p:cNvPr>
          <p:cNvSpPr txBox="1"/>
          <p:nvPr/>
        </p:nvSpPr>
        <p:spPr>
          <a:xfrm>
            <a:off x="5411753" y="2862847"/>
            <a:ext cx="16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3A1A1"/>
                </a:solidFill>
              </a:rPr>
              <a:t>user stories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A671A37-0CBD-412D-99CB-6B5F8189B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5291" y="2891477"/>
            <a:ext cx="307131" cy="3071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6FF8DB7-74EF-46B6-B00D-6F0B54ADA101}"/>
              </a:ext>
            </a:extLst>
          </p:cNvPr>
          <p:cNvSpPr txBox="1"/>
          <p:nvPr/>
        </p:nvSpPr>
        <p:spPr>
          <a:xfrm>
            <a:off x="5430415" y="5012583"/>
            <a:ext cx="16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3A1A1"/>
                </a:solidFill>
              </a:rPr>
              <a:t>user stories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99327D1-22BC-4AB6-A99F-AFB8CDDF1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3953" y="5041213"/>
            <a:ext cx="307131" cy="3071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1D7499-CACB-4900-B81E-DE3C76D26C2E}"/>
              </a:ext>
            </a:extLst>
          </p:cNvPr>
          <p:cNvSpPr txBox="1"/>
          <p:nvPr/>
        </p:nvSpPr>
        <p:spPr>
          <a:xfrm>
            <a:off x="5481731" y="5595263"/>
            <a:ext cx="16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3A1A1"/>
                </a:solidFill>
              </a:rPr>
              <a:t>tasks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3964804-9A3F-4E42-80D6-BBBA5E238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4622" y="5588253"/>
            <a:ext cx="307131" cy="3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57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8351</TotalTime>
  <Words>626</Words>
  <Application>Microsoft Office PowerPoint</Application>
  <PresentationFormat>Widescreen</PresentationFormat>
  <Paragraphs>123</Paragraphs>
  <Slides>42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Josefin Sans</vt:lpstr>
      <vt:lpstr>Calibri</vt:lpstr>
      <vt:lpstr>Arial</vt:lpstr>
      <vt:lpstr>Kanit</vt:lpstr>
      <vt:lpstr>Wingdings</vt:lpstr>
      <vt:lpstr>Inflectra titles</vt:lpstr>
      <vt:lpstr>1_Inflectra titles</vt:lpstr>
      <vt:lpstr>Spira:</vt:lpstr>
      <vt:lpstr>Adam Sandman</vt:lpstr>
      <vt:lpstr>About Me</vt:lpstr>
      <vt:lpstr>Session  Objectives</vt:lpstr>
      <vt:lpstr>harmony</vt:lpstr>
      <vt:lpstr>Harmony Across Ecosystems</vt:lpstr>
      <vt:lpstr>Data  Synchronization</vt:lpstr>
      <vt:lpstr>Seamless Integration</vt:lpstr>
      <vt:lpstr>Sample Use Cases</vt:lpstr>
      <vt:lpstr>Spira and Tool Cloud Hosted</vt:lpstr>
      <vt:lpstr>Spira On-Premise</vt:lpstr>
      <vt:lpstr>Spira Cloud-Hosted, Only</vt:lpstr>
      <vt:lpstr>IDE Integration</vt:lpstr>
      <vt:lpstr>IDE Integration Options</vt:lpstr>
      <vt:lpstr>Write Code to Plan</vt:lpstr>
      <vt:lpstr>Write Code in IDE</vt:lpstr>
      <vt:lpstr>Source Code Management</vt:lpstr>
      <vt:lpstr>Source Code Integration Options</vt:lpstr>
      <vt:lpstr>Manage Code</vt:lpstr>
      <vt:lpstr>Integrating Test Frameworks</vt:lpstr>
      <vt:lpstr>Write Unit Tests (!)</vt:lpstr>
      <vt:lpstr>Integrate Selenium / Appium</vt:lpstr>
      <vt:lpstr>Automated Testing w/RemoteLaunch</vt:lpstr>
      <vt:lpstr>Orchestrate Automated Testing</vt:lpstr>
      <vt:lpstr>Integrate Different Testing Tools</vt:lpstr>
      <vt:lpstr>Automation Hosts &amp; Test Sets</vt:lpstr>
      <vt:lpstr>Load Testing</vt:lpstr>
      <vt:lpstr>Exploratory Testing with SpiraCapture</vt:lpstr>
      <vt:lpstr>SpiraCapture – Chrome Extension</vt:lpstr>
      <vt:lpstr>CI Build Server Integration</vt:lpstr>
      <vt:lpstr>CI Plugins</vt:lpstr>
      <vt:lpstr>Build Code using CI</vt:lpstr>
      <vt:lpstr>Build Code using CI</vt:lpstr>
      <vt:lpstr>Executed Automated Tests</vt:lpstr>
      <vt:lpstr>Integrating Support with KronoDesk</vt:lpstr>
      <vt:lpstr>Integrated Service &amp; Support</vt:lpstr>
      <vt:lpstr>SpiraTeam &amp; KronoDesk</vt:lpstr>
      <vt:lpstr>Other Plugins and Add-Ons</vt:lpstr>
      <vt:lpstr>Others</vt:lpstr>
      <vt:lpstr>Key Takeaways</vt:lpstr>
      <vt:lpstr>Questions?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149</cp:revision>
  <cp:lastPrinted>2017-03-07T16:58:37Z</cp:lastPrinted>
  <dcterms:created xsi:type="dcterms:W3CDTF">2017-03-01T18:42:32Z</dcterms:created>
  <dcterms:modified xsi:type="dcterms:W3CDTF">2019-09-10T03:08:08Z</dcterms:modified>
</cp:coreProperties>
</file>