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1"/>
    <p:sldMasterId id="2147483713" r:id="rId2"/>
  </p:sldMasterIdLst>
  <p:notesMasterIdLst>
    <p:notesMasterId r:id="rId49"/>
  </p:notesMasterIdLst>
  <p:sldIdLst>
    <p:sldId id="259" r:id="rId3"/>
    <p:sldId id="262" r:id="rId4"/>
    <p:sldId id="288" r:id="rId5"/>
    <p:sldId id="289" r:id="rId6"/>
    <p:sldId id="291" r:id="rId7"/>
    <p:sldId id="292" r:id="rId8"/>
    <p:sldId id="260" r:id="rId9"/>
    <p:sldId id="299" r:id="rId10"/>
    <p:sldId id="310" r:id="rId11"/>
    <p:sldId id="311" r:id="rId12"/>
    <p:sldId id="308" r:id="rId13"/>
    <p:sldId id="309" r:id="rId14"/>
    <p:sldId id="312" r:id="rId15"/>
    <p:sldId id="313" r:id="rId16"/>
    <p:sldId id="293" r:id="rId17"/>
    <p:sldId id="300" r:id="rId18"/>
    <p:sldId id="314" r:id="rId19"/>
    <p:sldId id="321" r:id="rId20"/>
    <p:sldId id="316" r:id="rId21"/>
    <p:sldId id="294" r:id="rId22"/>
    <p:sldId id="301" r:id="rId23"/>
    <p:sldId id="353" r:id="rId24"/>
    <p:sldId id="355" r:id="rId25"/>
    <p:sldId id="354" r:id="rId26"/>
    <p:sldId id="356" r:id="rId27"/>
    <p:sldId id="295" r:id="rId28"/>
    <p:sldId id="359" r:id="rId29"/>
    <p:sldId id="302" r:id="rId30"/>
    <p:sldId id="357" r:id="rId31"/>
    <p:sldId id="358" r:id="rId32"/>
    <p:sldId id="360" r:id="rId33"/>
    <p:sldId id="296" r:id="rId34"/>
    <p:sldId id="303" r:id="rId35"/>
    <p:sldId id="361" r:id="rId36"/>
    <p:sldId id="362" r:id="rId37"/>
    <p:sldId id="363" r:id="rId38"/>
    <p:sldId id="297" r:id="rId39"/>
    <p:sldId id="304" r:id="rId40"/>
    <p:sldId id="298" r:id="rId41"/>
    <p:sldId id="306" r:id="rId42"/>
    <p:sldId id="364" r:id="rId43"/>
    <p:sldId id="365" r:id="rId44"/>
    <p:sldId id="366" r:id="rId45"/>
    <p:sldId id="261" r:id="rId46"/>
    <p:sldId id="263" r:id="rId47"/>
    <p:sldId id="290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Josefin Sans" pitchFamily="2" charset="0"/>
      <p:regular r:id="rId54"/>
      <p:bold r:id="rId55"/>
      <p:italic r:id="rId56"/>
      <p:boldItalic r:id="rId57"/>
    </p:embeddedFont>
    <p:embeddedFont>
      <p:font typeface="Kanit" panose="020B0604020202020204" charset="-34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A1A1"/>
    <a:srgbClr val="00B4B0"/>
    <a:srgbClr val="6266FE"/>
    <a:srgbClr val="FF4B6D"/>
    <a:srgbClr val="CC66FF"/>
    <a:srgbClr val="33CCCC"/>
    <a:srgbClr val="777777"/>
    <a:srgbClr val="FFFFFF"/>
    <a:srgbClr val="FDCB26"/>
    <a:srgbClr val="586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357" autoAdjust="0"/>
  </p:normalViewPr>
  <p:slideViewPr>
    <p:cSldViewPr snapToGrid="0">
      <p:cViewPr varScale="1">
        <p:scale>
          <a:sx n="87" d="100"/>
          <a:sy n="87" d="100"/>
        </p:scale>
        <p:origin x="53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846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05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0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758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433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606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  <p:sldLayoutId id="214748371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721" y="311700"/>
            <a:ext cx="1448940" cy="10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2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4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lectra.com/Ideas/Whitepapers/DevOps-Using-SpiraTeam-Jenkins-and-TaraVault.pdf" TargetMode="External"/><Relationship Id="rId2" Type="http://schemas.openxmlformats.org/officeDocument/2006/relationships/hyperlink" Target="https://www.inflectra.com/Ideas/Whitepaper/DevOps-Using-SpiraTeam-Jenkins-and-TaraVault.aspx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ostingcanada.org/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commons.wikimedia.org/w/index.php?curid=2020290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mmons.wikimedia.org/wiki/User:Wylve" TargetMode="External"/><Relationship Id="rId5" Type="http://schemas.openxmlformats.org/officeDocument/2006/relationships/hyperlink" Target="https://commons.wikimedia.org/w/index.php?title=User:Rajiv.Pant&amp;action=edit&amp;redlink=1" TargetMode="External"/><Relationship Id="rId4" Type="http://schemas.openxmlformats.org/officeDocument/2006/relationships/hyperlink" Target="https://commons.wikimedia.org/wiki/File:Devops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Developer 2: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Building a</a:t>
            </a:r>
            <a:br>
              <a:rPr lang="en-US" dirty="0"/>
            </a:br>
            <a:r>
              <a:rPr lang="en-US" dirty="0"/>
              <a:t>DevOps Toolchain</a:t>
            </a:r>
            <a:endParaRPr lang="en-US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520328-5174-4789-A919-5BE218658064}"/>
              </a:ext>
            </a:extLst>
          </p:cNvPr>
          <p:cNvGrpSpPr/>
          <p:nvPr/>
        </p:nvGrpSpPr>
        <p:grpSpPr>
          <a:xfrm>
            <a:off x="650052" y="6230935"/>
            <a:ext cx="2890896" cy="344034"/>
            <a:chOff x="694598" y="6096898"/>
            <a:chExt cx="2890896" cy="344034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5E9E2ED8-32ED-4ADB-A39B-59F1AAF8E40B}"/>
                </a:ext>
              </a:extLst>
            </p:cNvPr>
            <p:cNvSpPr txBox="1">
              <a:spLocks/>
            </p:cNvSpPr>
            <p:nvPr/>
          </p:nvSpPr>
          <p:spPr>
            <a:xfrm>
              <a:off x="870890" y="6096898"/>
              <a:ext cx="2714604" cy="3440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@Inflectra  |  #</a:t>
              </a:r>
              <a:r>
                <a:rPr lang="en-US" sz="1600" dirty="0" err="1">
                  <a:solidFill>
                    <a:prstClr val="black"/>
                  </a:solidFill>
                  <a:latin typeface="+mj-lt"/>
                </a:rPr>
                <a:t>InflectraCon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6" name="Graphic 10">
              <a:extLst>
                <a:ext uri="{FF2B5EF4-FFF2-40B4-BE49-F238E27FC236}">
                  <a16:creationId xmlns:a16="http://schemas.microsoft.com/office/drawing/2014/main" id="{11EEBE29-26F5-4914-BB8A-DA0CD7D3D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4598" y="6182340"/>
              <a:ext cx="219420" cy="178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25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Definition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AB194-0B7E-42EC-91E9-E28E21829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3" y="1434113"/>
            <a:ext cx="10609556" cy="4845031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D726F-9857-4889-B51C-28EEF8440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0" y="1616527"/>
            <a:ext cx="9997618" cy="4907164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95120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Definition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F6CE2-8020-4617-8C54-5C0036FA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3" y="1434113"/>
            <a:ext cx="10609556" cy="4845031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997F4-7337-4B3C-BD42-8868D099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0" y="1616527"/>
            <a:ext cx="9997618" cy="4907164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3219AD-5E51-463E-8B03-940049870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40" y="1851339"/>
            <a:ext cx="9846388" cy="4841141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57946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Definition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AB194-0B7E-42EC-91E9-E28E21829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3" y="1434113"/>
            <a:ext cx="10609556" cy="4845031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D726F-9857-4889-B51C-28EEF8440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0" y="1616527"/>
            <a:ext cx="9997618" cy="4907164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AA0E51-5B4A-40F9-8560-EFC8A6EE0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40" y="1851339"/>
            <a:ext cx="9846388" cy="4841141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AB0923-F5EF-46D1-8232-EB13E0596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02" y="2162310"/>
            <a:ext cx="9967674" cy="4659888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24209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Definition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AB194-0B7E-42EC-91E9-E28E21829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3" y="1434113"/>
            <a:ext cx="10609556" cy="4845031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D726F-9857-4889-B51C-28EEF8440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0" y="1616527"/>
            <a:ext cx="9997618" cy="4907164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AA0E51-5B4A-40F9-8560-EFC8A6EE0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40" y="1851339"/>
            <a:ext cx="9846388" cy="4841141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AB0923-F5EF-46D1-8232-EB13E0596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02" y="2162310"/>
            <a:ext cx="9967674" cy="4659888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4BEE7-CB68-48AC-8978-D4EC24C620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3" y="1434113"/>
            <a:ext cx="11648243" cy="5018451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11980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C675-2B77-48B7-9729-26C7CEDF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C6C13-6EC3-43C1-B30B-DA6C2E5C9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0" y="1622098"/>
            <a:ext cx="11114048" cy="4556760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395763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2. Create / Build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1689484D-8F19-464F-9A75-C9ED638F450B}"/>
              </a:ext>
            </a:extLst>
          </p:cNvPr>
          <p:cNvSpPr/>
          <p:nvPr/>
        </p:nvSpPr>
        <p:spPr>
          <a:xfrm>
            <a:off x="649550" y="1644163"/>
            <a:ext cx="3213717" cy="1917577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Create / Build</a:t>
            </a:r>
          </a:p>
        </p:txBody>
      </p:sp>
    </p:spTree>
    <p:extLst>
      <p:ext uri="{BB962C8B-B14F-4D97-AF65-F5344CB8AC3E}">
        <p14:creationId xmlns:p14="http://schemas.microsoft.com/office/powerpoint/2010/main" val="2233288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Code to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759AD-A466-4251-9702-68AF905F9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7" y="1588121"/>
            <a:ext cx="9543496" cy="4869416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188AE-450A-4830-B7AD-9B613AB42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79" y="1493160"/>
            <a:ext cx="4000000" cy="5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20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AF2F-9126-4CFF-BCCB-C8775C0D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1F736-488D-4D6A-AFD7-986E8CCDD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3" y="1690688"/>
            <a:ext cx="11782895" cy="4035409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241A5F-E36D-48E1-BECE-90D327422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301" y="2441359"/>
            <a:ext cx="2547738" cy="4123472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540481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Code using CI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B24B4-BFE7-41AB-B760-5AFEB689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9" y="1638821"/>
            <a:ext cx="9978501" cy="418899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56106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Code using CI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5B24B4-BFE7-41AB-B760-5AFEB689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9" y="1638821"/>
            <a:ext cx="9978501" cy="4188995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D77D4A-3B32-481C-BBF6-259B9EA5E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662" y="2595985"/>
            <a:ext cx="8691239" cy="3997539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72218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Adam Sandman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746" y="1582618"/>
            <a:ext cx="7288823" cy="87043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+mj-lt"/>
              </a:rPr>
              <a:t>Director, </a:t>
            </a:r>
            <a:r>
              <a:rPr lang="en-US" sz="5400" dirty="0" err="1">
                <a:latin typeface="+mj-lt"/>
              </a:rPr>
              <a:t>Inflectra</a:t>
            </a:r>
            <a:endParaRPr lang="en-US" sz="54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839AA-B274-4462-A5AF-0AEE6C809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82" y="2944683"/>
            <a:ext cx="2857500" cy="2857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B8DF34-04AF-4EFD-B7AF-818A57A765E5}"/>
              </a:ext>
            </a:extLst>
          </p:cNvPr>
          <p:cNvSpPr txBox="1">
            <a:spLocks/>
          </p:cNvSpPr>
          <p:nvPr/>
        </p:nvSpPr>
        <p:spPr>
          <a:xfrm>
            <a:off x="518746" y="2944683"/>
            <a:ext cx="7066085" cy="2857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400" dirty="0"/>
              <a:t>Programmer from the age of 10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Working in the IT industry for over 20 years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Adam lives in Washington, DC, USA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44E972-1923-4B47-B1DB-63AB3C23D4A6}"/>
              </a:ext>
            </a:extLst>
          </p:cNvPr>
          <p:cNvSpPr txBox="1">
            <a:spLocks/>
          </p:cNvSpPr>
          <p:nvPr/>
        </p:nvSpPr>
        <p:spPr>
          <a:xfrm>
            <a:off x="8677922" y="5817762"/>
            <a:ext cx="2714604" cy="344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Kanit" panose="000005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Kanit" panose="00000500000000000000" pitchFamily="2" charset="-34"/>
                <a:ea typeface="+mn-ea"/>
                <a:cs typeface="Kanit" panose="00000500000000000000" pitchFamily="2" charset="-34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Kanit" panose="00000500000000000000" pitchFamily="2" charset="-34"/>
              </a:rPr>
              <a:t>@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Kanit" panose="00000500000000000000" pitchFamily="2" charset="-34"/>
              </a:rPr>
              <a:t>adammarksandman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Kanit" panose="00000500000000000000" pitchFamily="2" charset="-34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3CB907E-963B-482E-8BA3-315FF4F6D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882" y="5901064"/>
            <a:ext cx="219420" cy="1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3. Test / Verify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74AF548D-60E5-4288-9799-1A3844F01699}"/>
              </a:ext>
            </a:extLst>
          </p:cNvPr>
          <p:cNvSpPr/>
          <p:nvPr/>
        </p:nvSpPr>
        <p:spPr>
          <a:xfrm>
            <a:off x="645110" y="1731144"/>
            <a:ext cx="3213717" cy="1917577"/>
          </a:xfrm>
          <a:prstGeom prst="chevron">
            <a:avLst/>
          </a:prstGeom>
          <a:solidFill>
            <a:srgbClr val="626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/ Verify</a:t>
            </a:r>
          </a:p>
        </p:txBody>
      </p:sp>
    </p:spTree>
    <p:extLst>
      <p:ext uri="{BB962C8B-B14F-4D97-AF65-F5344CB8AC3E}">
        <p14:creationId xmlns:p14="http://schemas.microsoft.com/office/powerpoint/2010/main" val="1840239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57E997-3694-4AFA-8488-FAEE1C49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Test/Verify?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80962-1108-4D13-977E-936C079E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15" y="2062910"/>
            <a:ext cx="8132256" cy="4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3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F10C08-1993-4A1A-A3AB-EDB2DE1C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Testing Risk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F725F-9B1F-4315-9618-AF7C684133B7}"/>
              </a:ext>
            </a:extLst>
          </p:cNvPr>
          <p:cNvSpPr/>
          <p:nvPr/>
        </p:nvSpPr>
        <p:spPr>
          <a:xfrm>
            <a:off x="4136993" y="1597983"/>
            <a:ext cx="3897297" cy="976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Happy Path, Safe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EE9D8-D85F-40FB-A3B2-0BAC101D7920}"/>
              </a:ext>
            </a:extLst>
          </p:cNvPr>
          <p:cNvSpPr/>
          <p:nvPr/>
        </p:nvSpPr>
        <p:spPr>
          <a:xfrm>
            <a:off x="2682535" y="2744682"/>
            <a:ext cx="7091780" cy="976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Realistic Paths, Safe Environment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7F86E3-E2A6-41F9-9A89-5355F932737B}"/>
              </a:ext>
            </a:extLst>
          </p:cNvPr>
          <p:cNvSpPr/>
          <p:nvPr/>
        </p:nvSpPr>
        <p:spPr>
          <a:xfrm>
            <a:off x="1680837" y="3891378"/>
            <a:ext cx="9362983" cy="976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Edge Cases, Safe Environment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E69F8C-74D2-45C3-B98E-683D83CD6354}"/>
              </a:ext>
            </a:extLst>
          </p:cNvPr>
          <p:cNvSpPr/>
          <p:nvPr/>
        </p:nvSpPr>
        <p:spPr>
          <a:xfrm>
            <a:off x="341789" y="5055833"/>
            <a:ext cx="11421124" cy="9765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Edge Cases, All Environments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6476C-6ADC-4965-A0D4-71679A8FAAD3}"/>
              </a:ext>
            </a:extLst>
          </p:cNvPr>
          <p:cNvSpPr txBox="1"/>
          <p:nvPr/>
        </p:nvSpPr>
        <p:spPr>
          <a:xfrm>
            <a:off x="8540318" y="1331650"/>
            <a:ext cx="2681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it breaks here, then no point trying further levels in the hierarchy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384B96-4C48-45E9-9812-0A17B7906EA6}"/>
              </a:ext>
            </a:extLst>
          </p:cNvPr>
          <p:cNvCxnSpPr>
            <a:cxnSpLocks/>
          </p:cNvCxnSpPr>
          <p:nvPr/>
        </p:nvCxnSpPr>
        <p:spPr>
          <a:xfrm flipH="1">
            <a:off x="7572653" y="1935431"/>
            <a:ext cx="967665" cy="489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641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C0B0C-58EC-4520-B3A9-379C9C719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BB3452-4176-4800-8BC6-0657207E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2" y="1503663"/>
            <a:ext cx="10759736" cy="2990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0E58F1-1ECE-4177-B1B9-071329A1058E}"/>
              </a:ext>
            </a:extLst>
          </p:cNvPr>
          <p:cNvSpPr/>
          <p:nvPr/>
        </p:nvSpPr>
        <p:spPr>
          <a:xfrm>
            <a:off x="941033" y="2618912"/>
            <a:ext cx="2805344" cy="284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59897-7DBF-4B0E-89AD-FC1501E140AA}"/>
              </a:ext>
            </a:extLst>
          </p:cNvPr>
          <p:cNvSpPr txBox="1"/>
          <p:nvPr/>
        </p:nvSpPr>
        <p:spPr>
          <a:xfrm>
            <a:off x="838200" y="4625266"/>
            <a:ext cx="626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Plugins Available for: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B2AF9-8CC2-4468-8C57-47E55F544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8" y="5422793"/>
            <a:ext cx="1387580" cy="753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2E5D39-3238-4530-A18C-B8911E209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16" y="5149370"/>
            <a:ext cx="2547115" cy="369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E0DA1A-09A3-45DB-AD3A-C2CADF7B34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82" y="6063346"/>
            <a:ext cx="1103610" cy="5872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5CF1D0-8E08-4513-93C9-CF713AA207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66" y="4868119"/>
            <a:ext cx="1428750" cy="1362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0324B1-B454-4F60-AF4D-4741354B41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29" y="4846101"/>
            <a:ext cx="2647950" cy="885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AB70C3-3371-4D31-9F09-7712D61DF9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70" y="5633107"/>
            <a:ext cx="1173713" cy="11737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B614D0-4A68-4D95-A9D7-0EB1FF973D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4" y="5849194"/>
            <a:ext cx="1600200" cy="76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D02C11-8641-4057-8D41-39CE9C8938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67" y="5245976"/>
            <a:ext cx="1093725" cy="10891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B5DAEE-6145-4318-AA63-D301ED4D17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8609" y="5114663"/>
            <a:ext cx="1148679" cy="12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1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D754-66C6-4D08-A72A-67E80AF5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&amp; Integration Testing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B3255-22FB-4777-809B-CE9E90D7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53" y="1690688"/>
            <a:ext cx="10521102" cy="2414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65D6D4-ABB8-45C9-A230-CBDA7B86F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76" y="4341649"/>
            <a:ext cx="8700116" cy="2397141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054714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D754-66C6-4D08-A72A-67E80AF5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E7347-CFC8-4101-914C-6BFFBE9415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Automated Tests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D9680F-5748-434D-8C50-97F030B693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Manual Tests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6F23B-A632-4D8F-87F6-2F6B5CD92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1" y="2840200"/>
            <a:ext cx="5717219" cy="2322187"/>
          </a:xfrm>
          <a:prstGeom prst="rect">
            <a:avLst/>
          </a:prstGeom>
          <a:ln>
            <a:solidFill>
              <a:srgbClr val="93A1A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691A71-66DB-4075-B95B-DD305FC57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19" y="2840199"/>
            <a:ext cx="5337289" cy="3267637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2BFA96-068F-4928-9826-A05A6C73F281}"/>
              </a:ext>
            </a:extLst>
          </p:cNvPr>
          <p:cNvSpPr txBox="1"/>
          <p:nvPr/>
        </p:nvSpPr>
        <p:spPr>
          <a:xfrm>
            <a:off x="532660" y="5814874"/>
            <a:ext cx="5563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need both to really test and verify!</a:t>
            </a:r>
          </a:p>
        </p:txBody>
      </p:sp>
    </p:spTree>
    <p:extLst>
      <p:ext uri="{BB962C8B-B14F-4D97-AF65-F5344CB8AC3E}">
        <p14:creationId xmlns:p14="http://schemas.microsoft.com/office/powerpoint/2010/main" val="2375413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4. Package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2219BEA4-EC68-4612-A49A-EE37884FB8DF}"/>
              </a:ext>
            </a:extLst>
          </p:cNvPr>
          <p:cNvSpPr/>
          <p:nvPr/>
        </p:nvSpPr>
        <p:spPr>
          <a:xfrm>
            <a:off x="738325" y="1766654"/>
            <a:ext cx="3213717" cy="1917577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1886362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DC54C-BEB8-41F1-8535-1921938B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03771-0CF3-49D6-B210-79371A25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8366"/>
            <a:ext cx="11071078" cy="4677125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4040226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Environments – Physical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A08B4-ECDB-4B58-BAD8-6B55127CD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74" y="1799069"/>
            <a:ext cx="9298300" cy="3438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577525-A252-4255-908B-790844A8E029}"/>
              </a:ext>
            </a:extLst>
          </p:cNvPr>
          <p:cNvSpPr txBox="1"/>
          <p:nvPr/>
        </p:nvSpPr>
        <p:spPr>
          <a:xfrm>
            <a:off x="1154097" y="5459767"/>
            <a:ext cx="887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Traditional: Physical Servers running Operating System (OS)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017511F-D392-44F7-9E64-A2E7D845F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200796"/>
              </p:ext>
            </p:extLst>
          </p:nvPr>
        </p:nvGraphicFramePr>
        <p:xfrm>
          <a:off x="8072021" y="5424457"/>
          <a:ext cx="1123026" cy="1071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4" imgW="1676160" imgH="1599840" progId="">
                  <p:embed/>
                </p:oleObj>
              </mc:Choice>
              <mc:Fallback>
                <p:oleObj r:id="rId4" imgW="1676160" imgH="1599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72021" y="5424457"/>
                        <a:ext cx="1123026" cy="1071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07F38FE-5C56-4ED6-A993-B0A905A569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92" y="5338939"/>
            <a:ext cx="1047750" cy="12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71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Environments – Virtual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3C9C2-3BDC-40B0-B86C-7979DB9B0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19" y="1487865"/>
            <a:ext cx="8355554" cy="4418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389E6-A19A-480A-88BC-A54AA81BA669}"/>
              </a:ext>
            </a:extLst>
          </p:cNvPr>
          <p:cNvSpPr txBox="1"/>
          <p:nvPr/>
        </p:nvSpPr>
        <p:spPr>
          <a:xfrm>
            <a:off x="1464816" y="6123543"/>
            <a:ext cx="887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Virtual Machines (VMs) either on-premise (VMware, </a:t>
            </a:r>
            <a:r>
              <a:rPr lang="en-US" dirty="0" err="1"/>
              <a:t>HyperV</a:t>
            </a:r>
            <a:r>
              <a:rPr lang="en-US" dirty="0"/>
              <a:t>) or Cloud (EC2)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B22FA7-ECF6-4B73-9EB6-B2090D37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365" y="5117792"/>
            <a:ext cx="2238375" cy="723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99EB2C-9C10-42DF-BF2B-F4622717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353" y="3294519"/>
            <a:ext cx="3116397" cy="19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1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EDFB-81F1-47DA-AED2-EF445CDA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16EB-740B-4860-99A6-EA06FA07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en-US" dirty="0"/>
              <a:t>Explore the basics of creating an end-to-end DevOps toolchain using </a:t>
            </a:r>
            <a:r>
              <a:rPr lang="en-US" dirty="0" err="1"/>
              <a:t>Spira</a:t>
            </a:r>
            <a:r>
              <a:rPr lang="en-US" dirty="0"/>
              <a:t> plus associated tools such as Jenkins, Git, AWS, </a:t>
            </a:r>
            <a:r>
              <a:rPr lang="en-US" dirty="0" err="1"/>
              <a:t>xUnit</a:t>
            </a:r>
            <a:r>
              <a:rPr lang="en-US" dirty="0"/>
              <a:t>, </a:t>
            </a:r>
            <a:r>
              <a:rPr lang="en-US" dirty="0" err="1"/>
              <a:t>RemoteLaunch</a:t>
            </a:r>
            <a:r>
              <a:rPr lang="en-US" dirty="0"/>
              <a:t>, and Rapise.</a:t>
            </a:r>
          </a:p>
          <a:p>
            <a:pPr>
              <a:lnSpc>
                <a:spcPct val="140000"/>
              </a:lnSpc>
            </a:pPr>
            <a:r>
              <a:rPr lang="en-US" dirty="0"/>
              <a:t>We will discuss techniques for incorporating automated testing, packaging, and deployment into the CI/CD process.</a:t>
            </a:r>
          </a:p>
        </p:txBody>
      </p:sp>
    </p:spTree>
    <p:extLst>
      <p:ext uri="{BB962C8B-B14F-4D97-AF65-F5344CB8AC3E}">
        <p14:creationId xmlns:p14="http://schemas.microsoft.com/office/powerpoint/2010/main" val="2537883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Environments – Containers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82FD5B-87F1-4290-85AB-84D4A6B67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09" y="1604268"/>
            <a:ext cx="8976990" cy="4041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07AD83-FAE6-412E-BC3A-FC8C1B38C5EB}"/>
              </a:ext>
            </a:extLst>
          </p:cNvPr>
          <p:cNvSpPr txBox="1"/>
          <p:nvPr/>
        </p:nvSpPr>
        <p:spPr>
          <a:xfrm>
            <a:off x="1241209" y="5819579"/>
            <a:ext cx="887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Containers running application and services without needing OS per image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F55A88-F607-41EC-A7F4-924A810AE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23" y="4277683"/>
            <a:ext cx="1350421" cy="1155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5E5B94-BD70-453E-B624-EE4B3E247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366" y="5723878"/>
            <a:ext cx="1768028" cy="8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39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02B3-F48E-4EC2-8F5B-E411F2B1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B945-081E-4FF7-BB2E-DF9D3E71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Installer (MSI, EXE, TAR)</a:t>
            </a:r>
          </a:p>
          <a:p>
            <a:r>
              <a:rPr lang="en-US" dirty="0"/>
              <a:t>Virtual Machines Image (</a:t>
            </a:r>
            <a:r>
              <a:rPr lang="en-US" dirty="0" err="1"/>
              <a:t>ESXi</a:t>
            </a:r>
            <a:r>
              <a:rPr lang="en-US" dirty="0"/>
              <a:t>, AMI)</a:t>
            </a:r>
          </a:p>
          <a:p>
            <a:r>
              <a:rPr lang="en-US" dirty="0"/>
              <a:t>Container Image (Docker, Kubernetes)</a:t>
            </a:r>
          </a:p>
          <a:p>
            <a:r>
              <a:rPr lang="en-US" dirty="0"/>
              <a:t>Plugin/Add-In (Renamed Zip archive!) </a:t>
            </a:r>
          </a:p>
        </p:txBody>
      </p:sp>
    </p:spTree>
    <p:extLst>
      <p:ext uri="{BB962C8B-B14F-4D97-AF65-F5344CB8AC3E}">
        <p14:creationId xmlns:p14="http://schemas.microsoft.com/office/powerpoint/2010/main" val="3170524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5. Release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AC3627F2-835B-4230-B0AD-77D8FEDB0E6E}"/>
              </a:ext>
            </a:extLst>
          </p:cNvPr>
          <p:cNvSpPr/>
          <p:nvPr/>
        </p:nvSpPr>
        <p:spPr>
          <a:xfrm>
            <a:off x="736846" y="1854751"/>
            <a:ext cx="3213717" cy="191757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Release</a:t>
            </a:r>
          </a:p>
        </p:txBody>
      </p:sp>
    </p:spTree>
    <p:extLst>
      <p:ext uri="{BB962C8B-B14F-4D97-AF65-F5344CB8AC3E}">
        <p14:creationId xmlns:p14="http://schemas.microsoft.com/office/powerpoint/2010/main" val="3612457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Components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93F705-8845-40BE-97CF-D0E1867A7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Release Management</a:t>
            </a:r>
          </a:p>
          <a:p>
            <a:r>
              <a:rPr lang="en-US" sz="3600" dirty="0"/>
              <a:t>Configuration Management</a:t>
            </a:r>
          </a:p>
          <a:p>
            <a:r>
              <a:rPr lang="en-US" sz="3600" dirty="0"/>
              <a:t>Change Management</a:t>
            </a:r>
          </a:p>
          <a:p>
            <a:r>
              <a:rPr lang="en-US" sz="3600" dirty="0"/>
              <a:t>Deployment Automation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7474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2DA48-9108-4008-9ACE-35EB3BAE1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37" y="1690687"/>
            <a:ext cx="10635805" cy="4532559"/>
          </a:xfrm>
          <a:prstGeom prst="rect">
            <a:avLst/>
          </a:prstGeom>
          <a:ln>
            <a:solidFill>
              <a:srgbClr val="93A1A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A7AD3B-0589-4A25-941C-F76CCFA5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CACCF-C0EE-4CF8-BFFC-36624BB45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91" y="4433888"/>
            <a:ext cx="6170952" cy="21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3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6B21-DD18-4D7D-90DA-0341AA58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88AF7-FB4B-4DE6-B13A-71F1A08E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5" y="1690688"/>
            <a:ext cx="11141476" cy="4277531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532227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6B21-DD18-4D7D-90DA-0341AA58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9087C-E435-4706-960F-3EAA58095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" y="1754341"/>
            <a:ext cx="11186049" cy="4291353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2609481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6. Configure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7EB27B5F-0715-4EF8-B327-27DCF5E03F07}"/>
              </a:ext>
            </a:extLst>
          </p:cNvPr>
          <p:cNvSpPr/>
          <p:nvPr/>
        </p:nvSpPr>
        <p:spPr>
          <a:xfrm>
            <a:off x="658427" y="1775532"/>
            <a:ext cx="3213717" cy="1917577"/>
          </a:xfrm>
          <a:prstGeom prst="chevron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Configure</a:t>
            </a:r>
          </a:p>
        </p:txBody>
      </p:sp>
    </p:spTree>
    <p:extLst>
      <p:ext uri="{BB962C8B-B14F-4D97-AF65-F5344CB8AC3E}">
        <p14:creationId xmlns:p14="http://schemas.microsoft.com/office/powerpoint/2010/main" val="720514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On-Demand Infrastructure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171934-1D89-4A7C-9815-E5348035E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Move from fixed infrastructure to on-demand cloud</a:t>
            </a:r>
          </a:p>
          <a:p>
            <a:r>
              <a:rPr lang="en-US" sz="3200" dirty="0"/>
              <a:t>Infrastructure as a Service (IaaS) such as AWS, Azure</a:t>
            </a:r>
          </a:p>
          <a:p>
            <a:r>
              <a:rPr lang="en-US" sz="3200" dirty="0"/>
              <a:t>Infrastructure as Code (</a:t>
            </a:r>
            <a:r>
              <a:rPr lang="en-US" sz="3200" dirty="0" err="1"/>
              <a:t>IaC</a:t>
            </a:r>
            <a:r>
              <a:rPr lang="en-US" sz="3200" dirty="0"/>
              <a:t>) – using REST APIs</a:t>
            </a:r>
          </a:p>
          <a:p>
            <a:r>
              <a:rPr lang="en-US" sz="3200" dirty="0"/>
              <a:t>Continuous Configuration Automation (CCA) </a:t>
            </a:r>
          </a:p>
          <a:p>
            <a:pPr lvl="1"/>
            <a:r>
              <a:rPr lang="en-US" sz="2800" dirty="0"/>
              <a:t>Tools like Chef, Puppet, etc.</a:t>
            </a:r>
          </a:p>
        </p:txBody>
      </p:sp>
    </p:spTree>
    <p:extLst>
      <p:ext uri="{BB962C8B-B14F-4D97-AF65-F5344CB8AC3E}">
        <p14:creationId xmlns:p14="http://schemas.microsoft.com/office/powerpoint/2010/main" val="610773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7. Monitor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664A3C86-62A5-4EB8-B4AF-AB979EBE4A0B}"/>
              </a:ext>
            </a:extLst>
          </p:cNvPr>
          <p:cNvSpPr/>
          <p:nvPr/>
        </p:nvSpPr>
        <p:spPr>
          <a:xfrm>
            <a:off x="680621" y="1854751"/>
            <a:ext cx="3213717" cy="1917577"/>
          </a:xfrm>
          <a:prstGeom prst="chevron">
            <a:avLst/>
          </a:prstGeom>
          <a:solidFill>
            <a:srgbClr val="FF4B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281738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9D46-C552-4E25-8DB6-16B31792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DevOps</a:t>
            </a:r>
          </a:p>
        </p:txBody>
      </p:sp>
    </p:spTree>
    <p:extLst>
      <p:ext uri="{BB962C8B-B14F-4D97-AF65-F5344CB8AC3E}">
        <p14:creationId xmlns:p14="http://schemas.microsoft.com/office/powerpoint/2010/main" val="2254696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Monitoring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425AEB-7520-41A3-9ABC-ABEA64AAC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Monitoring</a:t>
            </a:r>
          </a:p>
          <a:p>
            <a:r>
              <a:rPr lang="en-US" dirty="0"/>
              <a:t>Performance Monitoring</a:t>
            </a:r>
          </a:p>
          <a:p>
            <a:r>
              <a:rPr lang="en-US" dirty="0"/>
              <a:t>Security Monitoring</a:t>
            </a:r>
          </a:p>
        </p:txBody>
      </p:sp>
      <p:pic>
        <p:nvPicPr>
          <p:cNvPr id="3074" name="Picture 2" descr="Image result for aws cloudwatch">
            <a:extLst>
              <a:ext uri="{FF2B5EF4-FFF2-40B4-BE49-F238E27FC236}">
                <a16:creationId xmlns:a16="http://schemas.microsoft.com/office/drawing/2014/main" id="{7DEC87F4-7582-4ABA-862F-507F3727B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89" y="1043497"/>
            <a:ext cx="2745697" cy="17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4A2B88-40B2-456F-827F-F93A30D85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61" y="2893354"/>
            <a:ext cx="3171825" cy="233362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F6289F8-018B-461E-9195-CA9FF1E45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2980"/>
              </p:ext>
            </p:extLst>
          </p:nvPr>
        </p:nvGraphicFramePr>
        <p:xfrm>
          <a:off x="7893097" y="4711577"/>
          <a:ext cx="3692262" cy="1300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5" imgW="11428560" imgH="4025160" progId="">
                  <p:embed/>
                </p:oleObj>
              </mc:Choice>
              <mc:Fallback>
                <p:oleObj r:id="rId5" imgW="11428560" imgH="40251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93097" y="4711577"/>
                        <a:ext cx="3692262" cy="1300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522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Monitoring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C6B52-C1FB-4F6A-A889-A9B08262F1F1}"/>
              </a:ext>
            </a:extLst>
          </p:cNvPr>
          <p:cNvSpPr txBox="1"/>
          <p:nvPr/>
        </p:nvSpPr>
        <p:spPr>
          <a:xfrm>
            <a:off x="10200443" y="2237173"/>
            <a:ext cx="16512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Business metrics can be a useful indicator of a problem that system monitoring may have missed!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DAA15E-B7C9-4C98-A4DB-0D3E36FCB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998" y="1552297"/>
            <a:ext cx="8563252" cy="4940578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656413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Monitoring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724678-80B6-4DC9-A5CB-ECCE1DB3D10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54" y="1690688"/>
            <a:ext cx="10261882" cy="4802187"/>
          </a:xfrm>
        </p:spPr>
      </p:pic>
    </p:spTree>
    <p:extLst>
      <p:ext uri="{BB962C8B-B14F-4D97-AF65-F5344CB8AC3E}">
        <p14:creationId xmlns:p14="http://schemas.microsoft.com/office/powerpoint/2010/main" val="4232867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1241585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/>
              <a:t>Agile methods and cloud computing provide faster and easier ways to create, build &amp; deploy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DevOps pipelines let you streamline the path from ideation to realization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However, you need to design DevOps with your company processes and business model in mind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1588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3864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1DD7CD-43D0-49FD-B12C-8AD351DD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AA76C-BBC0-43B7-A78C-E299B8F31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DevOps Using </a:t>
            </a:r>
            <a:r>
              <a:rPr lang="en-US" sz="2400" dirty="0" err="1"/>
              <a:t>SpiraTeam</a:t>
            </a:r>
            <a:r>
              <a:rPr lang="en-US" sz="2400" dirty="0"/>
              <a:t>, Jenkins, and </a:t>
            </a:r>
            <a:r>
              <a:rPr lang="en-US" sz="2400" dirty="0" err="1"/>
              <a:t>TaraVault</a:t>
            </a:r>
            <a:r>
              <a:rPr lang="en-US" sz="2400" dirty="0"/>
              <a:t>:</a:t>
            </a:r>
          </a:p>
          <a:p>
            <a:pPr lvl="1"/>
            <a:r>
              <a:rPr lang="en-US" sz="2000" dirty="0">
                <a:hlinkClick r:id="rId2"/>
              </a:rPr>
              <a:t>https://www.inflectra.com/Ideas/Whitepaper/DevOps-Using-SpiraTeam-Jenkins-and-TaraVault.aspx</a:t>
            </a:r>
            <a:r>
              <a:rPr lang="en-US" sz="2000" dirty="0"/>
              <a:t> </a:t>
            </a:r>
          </a:p>
          <a:p>
            <a:pPr lvl="1"/>
            <a:r>
              <a:rPr lang="en-US" sz="2000" dirty="0">
                <a:hlinkClick r:id="rId3"/>
              </a:rPr>
              <a:t>https://www.inflectra.com/Ideas/Whitepapers/DevOps-Using-SpiraTeam-Jenkins-and-TaraVault.pdf</a:t>
            </a:r>
            <a:r>
              <a:rPr lang="en-US" sz="20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738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44CECA-73B8-4121-AE27-DADAEB4A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DevOps Anyway?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569EBF-52BA-4FF2-BB78-4AD39DC0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21" y="2055458"/>
            <a:ext cx="4231762" cy="40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95BBED-CEED-42AA-92E3-8C947FBF5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75" y="2795187"/>
            <a:ext cx="4838700" cy="270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D93F01-3573-40BE-BB7D-EBC5A25BB38E}"/>
              </a:ext>
            </a:extLst>
          </p:cNvPr>
          <p:cNvSpPr txBox="1"/>
          <p:nvPr/>
        </p:nvSpPr>
        <p:spPr>
          <a:xfrm>
            <a:off x="248574" y="6587713"/>
            <a:ext cx="833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(By </a:t>
            </a:r>
            <a:r>
              <a:rPr lang="en-US" sz="1200" dirty="0">
                <a:hlinkClick r:id="rId4"/>
              </a:rPr>
              <a:t>Devops.png</a:t>
            </a:r>
            <a:r>
              <a:rPr lang="en-US" sz="1200" dirty="0"/>
              <a:t>: </a:t>
            </a:r>
            <a:r>
              <a:rPr lang="en-US" sz="1200" dirty="0" err="1">
                <a:hlinkClick r:id="rId5"/>
              </a:rPr>
              <a:t>Rajiv.Pant</a:t>
            </a:r>
            <a:r>
              <a:rPr lang="en-US" sz="1200" dirty="0"/>
              <a:t> derivative work: </a:t>
            </a:r>
            <a:r>
              <a:rPr lang="en-US" sz="1200" dirty="0" err="1">
                <a:hlinkClick r:id="rId6"/>
              </a:rPr>
              <a:t>Wylve</a:t>
            </a:r>
            <a:r>
              <a:rPr lang="en-US" sz="1200" dirty="0"/>
              <a:t> - derived from  </a:t>
            </a:r>
            <a:r>
              <a:rPr lang="en-US" sz="1200" dirty="0">
                <a:hlinkClick r:id="rId4"/>
              </a:rPr>
              <a:t>Devops.png</a:t>
            </a:r>
            <a:r>
              <a:rPr lang="en-US" sz="1200" dirty="0"/>
              <a:t>: , </a:t>
            </a:r>
            <a:r>
              <a:rPr lang="en-US" sz="1200" dirty="0">
                <a:hlinkClick r:id="rId7"/>
              </a:rPr>
              <a:t>Link,</a:t>
            </a:r>
            <a:r>
              <a:rPr lang="en-US" sz="1200" dirty="0"/>
              <a:t> originally by </a:t>
            </a:r>
            <a:r>
              <a:rPr lang="en-US" sz="1200" dirty="0">
                <a:hlinkClick r:id="rId8"/>
              </a:rPr>
              <a:t>Gary Stevens</a:t>
            </a:r>
            <a:r>
              <a:rPr lang="en-US" sz="1200" dirty="0"/>
              <a:t>)</a:t>
            </a:r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FF30F-6EDD-4A0C-8994-F1DDC3B5AAE5}"/>
              </a:ext>
            </a:extLst>
          </p:cNvPr>
          <p:cNvSpPr txBox="1"/>
          <p:nvPr/>
        </p:nvSpPr>
        <p:spPr>
          <a:xfrm>
            <a:off x="5592932" y="3950563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68435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FF79-90F4-4ED4-9957-3EAA671F1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DevOps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83D4423F-2B15-4CD4-AFF8-E1F1B9C80948}"/>
              </a:ext>
            </a:extLst>
          </p:cNvPr>
          <p:cNvSpPr/>
          <p:nvPr/>
        </p:nvSpPr>
        <p:spPr>
          <a:xfrm>
            <a:off x="639192" y="1917577"/>
            <a:ext cx="3213717" cy="1917577"/>
          </a:xfrm>
          <a:prstGeom prst="chevron">
            <a:avLst/>
          </a:prstGeom>
          <a:solidFill>
            <a:srgbClr val="00B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C1546E37-9342-4091-95EA-02E93A2B1792}"/>
              </a:ext>
            </a:extLst>
          </p:cNvPr>
          <p:cNvSpPr/>
          <p:nvPr/>
        </p:nvSpPr>
        <p:spPr>
          <a:xfrm>
            <a:off x="3277340" y="1917576"/>
            <a:ext cx="3213717" cy="1917577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Create / Build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1007606B-5161-4A1B-B482-EDA33377691C}"/>
              </a:ext>
            </a:extLst>
          </p:cNvPr>
          <p:cNvSpPr/>
          <p:nvPr/>
        </p:nvSpPr>
        <p:spPr>
          <a:xfrm>
            <a:off x="5998345" y="1917575"/>
            <a:ext cx="3213717" cy="1917577"/>
          </a:xfrm>
          <a:prstGeom prst="chevron">
            <a:avLst/>
          </a:prstGeom>
          <a:solidFill>
            <a:srgbClr val="6266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/ Verify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59CE766F-148F-43D3-8961-7D0221FC4804}"/>
              </a:ext>
            </a:extLst>
          </p:cNvPr>
          <p:cNvSpPr/>
          <p:nvPr/>
        </p:nvSpPr>
        <p:spPr>
          <a:xfrm>
            <a:off x="8719350" y="1917574"/>
            <a:ext cx="3213717" cy="1917577"/>
          </a:xfrm>
          <a:prstGeom prst="chevron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Package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791BCC20-1E16-4281-B88E-551C8ABCDAA8}"/>
              </a:ext>
            </a:extLst>
          </p:cNvPr>
          <p:cNvSpPr/>
          <p:nvPr/>
        </p:nvSpPr>
        <p:spPr>
          <a:xfrm>
            <a:off x="2175029" y="4225770"/>
            <a:ext cx="3213717" cy="1917577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Release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069AA34-B56C-4637-9B91-316117CE0615}"/>
              </a:ext>
            </a:extLst>
          </p:cNvPr>
          <p:cNvSpPr/>
          <p:nvPr/>
        </p:nvSpPr>
        <p:spPr>
          <a:xfrm>
            <a:off x="4813177" y="4225769"/>
            <a:ext cx="3213717" cy="1917577"/>
          </a:xfrm>
          <a:prstGeom prst="chevron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Configure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8BC18820-8513-45CF-A4B0-18E802B35D24}"/>
              </a:ext>
            </a:extLst>
          </p:cNvPr>
          <p:cNvSpPr/>
          <p:nvPr/>
        </p:nvSpPr>
        <p:spPr>
          <a:xfrm>
            <a:off x="7534182" y="4225768"/>
            <a:ext cx="3213717" cy="1917577"/>
          </a:xfrm>
          <a:prstGeom prst="chevron">
            <a:avLst/>
          </a:prstGeom>
          <a:solidFill>
            <a:srgbClr val="FF4B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329877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</p:spPr>
        <p:txBody>
          <a:bodyPr>
            <a:normAutofit/>
          </a:bodyPr>
          <a:lstStyle/>
          <a:p>
            <a:r>
              <a:rPr lang="en-US" sz="6000" dirty="0"/>
              <a:t>1. Plan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220CA46B-CECB-48EB-AEBC-F1C52462688F}"/>
              </a:ext>
            </a:extLst>
          </p:cNvPr>
          <p:cNvSpPr/>
          <p:nvPr/>
        </p:nvSpPr>
        <p:spPr>
          <a:xfrm>
            <a:off x="639192" y="1917577"/>
            <a:ext cx="3213717" cy="1917577"/>
          </a:xfrm>
          <a:prstGeom prst="chevron">
            <a:avLst/>
          </a:prstGeom>
          <a:solidFill>
            <a:srgbClr val="00B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31074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&amp; 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F0D40-0FF7-4518-B90D-83F246A3E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11" y="1882713"/>
            <a:ext cx="4501210" cy="20819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E110D-344B-4B1B-A6B4-F69F7C8E5433}"/>
              </a:ext>
            </a:extLst>
          </p:cNvPr>
          <p:cNvSpPr txBox="1"/>
          <p:nvPr/>
        </p:nvSpPr>
        <p:spPr>
          <a:xfrm>
            <a:off x="1056211" y="4305670"/>
            <a:ext cx="1077749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Define</a:t>
            </a:r>
            <a:r>
              <a:rPr lang="en-US" sz="2400" dirty="0"/>
              <a:t> – refers to the activity needed to come to a common understanding of the application requirements and the inherent business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Plan</a:t>
            </a:r>
            <a:r>
              <a:rPr lang="en-US" sz="2400" dirty="0"/>
              <a:t> – refers to taking those requirements and developing a set of activities with milestones and roles that will carry out their realization.</a:t>
            </a:r>
          </a:p>
        </p:txBody>
      </p:sp>
    </p:spTree>
    <p:extLst>
      <p:ext uri="{BB962C8B-B14F-4D97-AF65-F5344CB8AC3E}">
        <p14:creationId xmlns:p14="http://schemas.microsoft.com/office/powerpoint/2010/main" val="23611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8A0D1F-93B6-4C8E-AEF9-F4470D32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Definition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AB194-0B7E-42EC-91E9-E28E21829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33" y="1434113"/>
            <a:ext cx="10609556" cy="4845031"/>
          </a:xfrm>
          <a:prstGeom prst="rect">
            <a:avLst/>
          </a:prstGeom>
          <a:ln>
            <a:solidFill>
              <a:srgbClr val="93A1A1"/>
            </a:solidFill>
          </a:ln>
        </p:spPr>
      </p:pic>
    </p:spTree>
    <p:extLst>
      <p:ext uri="{BB962C8B-B14F-4D97-AF65-F5344CB8AC3E}">
        <p14:creationId xmlns:p14="http://schemas.microsoft.com/office/powerpoint/2010/main" val="1526576312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7116</TotalTime>
  <Words>575</Words>
  <Application>Microsoft Office PowerPoint</Application>
  <PresentationFormat>Widescreen</PresentationFormat>
  <Paragraphs>109</Paragraphs>
  <Slides>46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Kanit</vt:lpstr>
      <vt:lpstr>Calibri</vt:lpstr>
      <vt:lpstr>Josefin Sans</vt:lpstr>
      <vt:lpstr>Arial</vt:lpstr>
      <vt:lpstr>Wingdings</vt:lpstr>
      <vt:lpstr>Inflectra titles</vt:lpstr>
      <vt:lpstr>1_Inflectra titles</vt:lpstr>
      <vt:lpstr>Developer 2:</vt:lpstr>
      <vt:lpstr>Adam Sandman</vt:lpstr>
      <vt:lpstr>Session  Objectives</vt:lpstr>
      <vt:lpstr>Overview of DevOps</vt:lpstr>
      <vt:lpstr>What is DevOps Anyway?</vt:lpstr>
      <vt:lpstr>Elements of DevOps</vt:lpstr>
      <vt:lpstr>1. Plan</vt:lpstr>
      <vt:lpstr>Planning &amp; Definition</vt:lpstr>
      <vt:lpstr>Requirements Definition</vt:lpstr>
      <vt:lpstr>Requirements Definition</vt:lpstr>
      <vt:lpstr>Requirements Definition</vt:lpstr>
      <vt:lpstr>Requirements Definition</vt:lpstr>
      <vt:lpstr>Requirements Definition</vt:lpstr>
      <vt:lpstr>Requirements Planning</vt:lpstr>
      <vt:lpstr>2. Create / Build</vt:lpstr>
      <vt:lpstr>Write Code to Plan</vt:lpstr>
      <vt:lpstr>Manage Code</vt:lpstr>
      <vt:lpstr>Build Code using CI</vt:lpstr>
      <vt:lpstr>Build Code using CI</vt:lpstr>
      <vt:lpstr>3. Test / Verify</vt:lpstr>
      <vt:lpstr>How Should We Test/Verify?</vt:lpstr>
      <vt:lpstr>Hierarchy of Testing Risk</vt:lpstr>
      <vt:lpstr>Unit Testing</vt:lpstr>
      <vt:lpstr>API &amp; Integration Testing</vt:lpstr>
      <vt:lpstr>User Interface Testing</vt:lpstr>
      <vt:lpstr>4. Package</vt:lpstr>
      <vt:lpstr>Artifact Repository</vt:lpstr>
      <vt:lpstr>Environments – Physical</vt:lpstr>
      <vt:lpstr>Environments – Virtual</vt:lpstr>
      <vt:lpstr>Environments – Containers</vt:lpstr>
      <vt:lpstr>Packaging Options</vt:lpstr>
      <vt:lpstr>5. Release</vt:lpstr>
      <vt:lpstr>Release Components</vt:lpstr>
      <vt:lpstr>Release Management</vt:lpstr>
      <vt:lpstr>Configuration Management</vt:lpstr>
      <vt:lpstr>Change Management</vt:lpstr>
      <vt:lpstr>6. Configure</vt:lpstr>
      <vt:lpstr>On-Demand Infrastructure</vt:lpstr>
      <vt:lpstr>7. Monitor</vt:lpstr>
      <vt:lpstr>System Monitoring</vt:lpstr>
      <vt:lpstr>Business Monitoring</vt:lpstr>
      <vt:lpstr>User Monitoring</vt:lpstr>
      <vt:lpstr>Wrap Up</vt:lpstr>
      <vt:lpstr>Key Takeaways</vt:lpstr>
      <vt:lpstr>Questions?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129</cp:revision>
  <cp:lastPrinted>2017-03-07T16:58:37Z</cp:lastPrinted>
  <dcterms:created xsi:type="dcterms:W3CDTF">2017-03-01T18:42:32Z</dcterms:created>
  <dcterms:modified xsi:type="dcterms:W3CDTF">2019-09-10T03:07:24Z</dcterms:modified>
</cp:coreProperties>
</file>