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28"/>
  </p:notesMasterIdLst>
  <p:sldIdLst>
    <p:sldId id="256" r:id="rId2"/>
    <p:sldId id="682" r:id="rId3"/>
    <p:sldId id="279" r:id="rId4"/>
    <p:sldId id="662" r:id="rId5"/>
    <p:sldId id="663" r:id="rId6"/>
    <p:sldId id="665" r:id="rId7"/>
    <p:sldId id="658" r:id="rId8"/>
    <p:sldId id="660" r:id="rId9"/>
    <p:sldId id="664" r:id="rId10"/>
    <p:sldId id="645" r:id="rId11"/>
    <p:sldId id="666" r:id="rId12"/>
    <p:sldId id="646" r:id="rId13"/>
    <p:sldId id="667" r:id="rId14"/>
    <p:sldId id="678" r:id="rId15"/>
    <p:sldId id="668" r:id="rId16"/>
    <p:sldId id="669" r:id="rId17"/>
    <p:sldId id="670" r:id="rId18"/>
    <p:sldId id="671" r:id="rId19"/>
    <p:sldId id="672" r:id="rId20"/>
    <p:sldId id="681" r:id="rId21"/>
    <p:sldId id="674" r:id="rId22"/>
    <p:sldId id="675" r:id="rId23"/>
    <p:sldId id="679" r:id="rId24"/>
    <p:sldId id="676" r:id="rId25"/>
    <p:sldId id="677" r:id="rId26"/>
    <p:sldId id="6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Josefin Sans" pitchFamily="2" charset="0"/>
      <p:regular r:id="rId33"/>
      <p:bold r:id="rId34"/>
      <p:italic r:id="rId35"/>
      <p:boldItalic r:id="rId36"/>
    </p:embeddedFont>
    <p:embeddedFont>
      <p:font typeface="Kanit" panose="020B0604020202020204" charset="-34"/>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3487" autoAdjust="0"/>
  </p:normalViewPr>
  <p:slideViewPr>
    <p:cSldViewPr snapToGrid="0">
      <p:cViewPr varScale="1">
        <p:scale>
          <a:sx n="73" d="100"/>
          <a:sy n="73" d="100"/>
        </p:scale>
        <p:origin x="1330"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Customer Satisfaction</c:v>
                </c:pt>
                <c:pt idx="1">
                  <c:v>On-Time Delivery</c:v>
                </c:pt>
                <c:pt idx="2">
                  <c:v>Business Value</c:v>
                </c:pt>
                <c:pt idx="3">
                  <c:v>Quality</c:v>
                </c:pt>
                <c:pt idx="4">
                  <c:v>Productivity</c:v>
                </c:pt>
                <c:pt idx="5">
                  <c:v>Predictability</c:v>
                </c:pt>
                <c:pt idx="6">
                  <c:v>Project Visibility</c:v>
                </c:pt>
                <c:pt idx="7">
                  <c:v>Process Improvement</c:v>
                </c:pt>
                <c:pt idx="8">
                  <c:v>Product Scope</c:v>
                </c:pt>
                <c:pt idx="9">
                  <c:v>Don't know</c:v>
                </c:pt>
              </c:strCache>
            </c:strRef>
          </c:cat>
          <c:val>
            <c:numRef>
              <c:f>Sheet1!$B$2:$B$11</c:f>
              <c:numCache>
                <c:formatCode>0%</c:formatCode>
                <c:ptCount val="10"/>
                <c:pt idx="0">
                  <c:v>0.56999999999999995</c:v>
                </c:pt>
                <c:pt idx="1">
                  <c:v>0.55000000000000004</c:v>
                </c:pt>
                <c:pt idx="2">
                  <c:v>0.53</c:v>
                </c:pt>
                <c:pt idx="3">
                  <c:v>0.47</c:v>
                </c:pt>
                <c:pt idx="4">
                  <c:v>0.31</c:v>
                </c:pt>
                <c:pt idx="5">
                  <c:v>0.28999999999999998</c:v>
                </c:pt>
                <c:pt idx="6">
                  <c:v>0.26</c:v>
                </c:pt>
                <c:pt idx="7">
                  <c:v>0.25</c:v>
                </c:pt>
                <c:pt idx="8">
                  <c:v>0.2</c:v>
                </c:pt>
                <c:pt idx="9">
                  <c:v>0.11</c:v>
                </c:pt>
              </c:numCache>
            </c:numRef>
          </c:val>
          <c:extLst>
            <c:ext xmlns:c16="http://schemas.microsoft.com/office/drawing/2014/chart" uri="{C3380CC4-5D6E-409C-BE32-E72D297353CC}">
              <c16:uniqueId val="{00000000-01CC-4E6B-987C-D90CF9FA5CF1}"/>
            </c:ext>
          </c:extLst>
        </c:ser>
        <c:ser>
          <c:idx val="1"/>
          <c:order val="1"/>
          <c:tx>
            <c:strRef>
              <c:f>Sheet1!$C$1</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Customer Satisfaction</c:v>
                </c:pt>
                <c:pt idx="1">
                  <c:v>On-Time Delivery</c:v>
                </c:pt>
                <c:pt idx="2">
                  <c:v>Business Value</c:v>
                </c:pt>
                <c:pt idx="3">
                  <c:v>Quality</c:v>
                </c:pt>
                <c:pt idx="4">
                  <c:v>Productivity</c:v>
                </c:pt>
                <c:pt idx="5">
                  <c:v>Predictability</c:v>
                </c:pt>
                <c:pt idx="6">
                  <c:v>Project Visibility</c:v>
                </c:pt>
                <c:pt idx="7">
                  <c:v>Process Improvement</c:v>
                </c:pt>
                <c:pt idx="8">
                  <c:v>Product Scope</c:v>
                </c:pt>
                <c:pt idx="9">
                  <c:v>Don't know</c:v>
                </c:pt>
              </c:strCache>
            </c:strRef>
          </c:cat>
          <c:val>
            <c:numRef>
              <c:f>Sheet1!$C$2:$C$11</c:f>
              <c:numCache>
                <c:formatCode>0%</c:formatCode>
                <c:ptCount val="10"/>
                <c:pt idx="0">
                  <c:v>0.52</c:v>
                </c:pt>
                <c:pt idx="1">
                  <c:v>0.41</c:v>
                </c:pt>
                <c:pt idx="2">
                  <c:v>0.48</c:v>
                </c:pt>
                <c:pt idx="3">
                  <c:v>0.38</c:v>
                </c:pt>
                <c:pt idx="4">
                  <c:v>0.33</c:v>
                </c:pt>
                <c:pt idx="5">
                  <c:v>0.3</c:v>
                </c:pt>
                <c:pt idx="6">
                  <c:v>0.25</c:v>
                </c:pt>
                <c:pt idx="7">
                  <c:v>0.27</c:v>
                </c:pt>
                <c:pt idx="8">
                  <c:v>0.12</c:v>
                </c:pt>
              </c:numCache>
            </c:numRef>
          </c:val>
          <c:extLst>
            <c:ext xmlns:c16="http://schemas.microsoft.com/office/drawing/2014/chart" uri="{C3380CC4-5D6E-409C-BE32-E72D297353CC}">
              <c16:uniqueId val="{00000000-7D1E-41AE-AD80-D51A0E951EC1}"/>
            </c:ext>
          </c:extLst>
        </c:ser>
        <c:dLbls>
          <c:dLblPos val="outEnd"/>
          <c:showLegendKey val="0"/>
          <c:showVal val="1"/>
          <c:showCatName val="0"/>
          <c:showSerName val="0"/>
          <c:showPercent val="0"/>
          <c:showBubbleSize val="0"/>
        </c:dLbls>
        <c:gapWidth val="219"/>
        <c:overlap val="-27"/>
        <c:axId val="617416848"/>
        <c:axId val="617417504"/>
      </c:barChart>
      <c:catAx>
        <c:axId val="61741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17417504"/>
        <c:crosses val="autoZero"/>
        <c:auto val="1"/>
        <c:lblAlgn val="ctr"/>
        <c:lblOffset val="100"/>
        <c:noMultiLvlLbl val="0"/>
      </c:catAx>
      <c:valAx>
        <c:axId val="61741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1741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PMI Pulse of Profession Survey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Lack of formal process to validate requirements in an unbiased manner</c:v>
                </c:pt>
                <c:pt idx="1">
                  <c:v>Resources available to perform integrated requirements management</c:v>
                </c:pt>
                <c:pt idx="2">
                  <c:v>Leadership's stand on requirements management as a critical competency for strategic success</c:v>
                </c:pt>
              </c:strCache>
            </c:strRef>
          </c:cat>
          <c:val>
            <c:numRef>
              <c:f>Sheet1!$B$2:$B$4</c:f>
              <c:numCache>
                <c:formatCode>0%</c:formatCode>
                <c:ptCount val="3"/>
                <c:pt idx="0">
                  <c:v>0.53</c:v>
                </c:pt>
                <c:pt idx="1">
                  <c:v>0.49</c:v>
                </c:pt>
                <c:pt idx="2">
                  <c:v>0.33</c:v>
                </c:pt>
              </c:numCache>
            </c:numRef>
          </c:val>
          <c:extLst>
            <c:ext xmlns:c16="http://schemas.microsoft.com/office/drawing/2014/chart" uri="{C3380CC4-5D6E-409C-BE32-E72D297353CC}">
              <c16:uniqueId val="{00000000-5FB5-4FB3-BE66-9A4946C1F41C}"/>
            </c:ext>
          </c:extLst>
        </c:ser>
        <c:dLbls>
          <c:dLblPos val="outEnd"/>
          <c:showLegendKey val="0"/>
          <c:showVal val="1"/>
          <c:showCatName val="0"/>
          <c:showSerName val="0"/>
          <c:showPercent val="0"/>
          <c:showBubbleSize val="0"/>
        </c:dLbls>
        <c:gapWidth val="219"/>
        <c:overlap val="-27"/>
        <c:axId val="923259264"/>
        <c:axId val="923251064"/>
      </c:barChart>
      <c:catAx>
        <c:axId val="92325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3251064"/>
        <c:crosses val="autoZero"/>
        <c:auto val="1"/>
        <c:lblAlgn val="ctr"/>
        <c:lblOffset val="100"/>
        <c:noMultiLvlLbl val="0"/>
      </c:catAx>
      <c:valAx>
        <c:axId val="923251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325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C6B2B-A674-43B8-8CD7-A96341C82DB4}"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n-US"/>
        </a:p>
      </dgm:t>
    </dgm:pt>
    <dgm:pt modelId="{1C88F13E-69A2-44BE-A183-9FA9A9AE9345}">
      <dgm:prSet/>
      <dgm:spPr/>
      <dgm:t>
        <a:bodyPr/>
        <a:lstStyle/>
        <a:p>
          <a:pPr rtl="0"/>
          <a:r>
            <a:rPr lang="en-US"/>
            <a:t>Education</a:t>
          </a:r>
        </a:p>
      </dgm:t>
    </dgm:pt>
    <dgm:pt modelId="{12FA7154-0D50-4561-8AF6-353450D6588B}" type="parTrans" cxnId="{68DC2661-A761-45D8-9733-05FC501D9B9D}">
      <dgm:prSet/>
      <dgm:spPr/>
      <dgm:t>
        <a:bodyPr/>
        <a:lstStyle/>
        <a:p>
          <a:endParaRPr lang="en-US"/>
        </a:p>
      </dgm:t>
    </dgm:pt>
    <dgm:pt modelId="{852AED74-C4ED-4B8A-B102-D67E1D995061}" type="sibTrans" cxnId="{68DC2661-A761-45D8-9733-05FC501D9B9D}">
      <dgm:prSet/>
      <dgm:spPr/>
      <dgm:t>
        <a:bodyPr/>
        <a:lstStyle/>
        <a:p>
          <a:endParaRPr lang="en-US"/>
        </a:p>
      </dgm:t>
    </dgm:pt>
    <dgm:pt modelId="{740BB895-3A11-445D-AB3B-9672520E41DA}">
      <dgm:prSet/>
      <dgm:spPr/>
      <dgm:t>
        <a:bodyPr/>
        <a:lstStyle/>
        <a:p>
          <a:pPr rtl="0"/>
          <a:r>
            <a:rPr lang="en-US"/>
            <a:t>Work Experience</a:t>
          </a:r>
        </a:p>
      </dgm:t>
    </dgm:pt>
    <dgm:pt modelId="{3B3E20B6-AC5D-48FC-AE24-CA1C5E38C16A}" type="parTrans" cxnId="{0F0D2A0E-6BA4-4A05-A4A9-C9A1DBF6C0D8}">
      <dgm:prSet/>
      <dgm:spPr/>
      <dgm:t>
        <a:bodyPr/>
        <a:lstStyle/>
        <a:p>
          <a:endParaRPr lang="en-US"/>
        </a:p>
      </dgm:t>
    </dgm:pt>
    <dgm:pt modelId="{8E91EA8D-583E-4E1C-AF54-5E52476D48FD}" type="sibTrans" cxnId="{0F0D2A0E-6BA4-4A05-A4A9-C9A1DBF6C0D8}">
      <dgm:prSet/>
      <dgm:spPr/>
      <dgm:t>
        <a:bodyPr/>
        <a:lstStyle/>
        <a:p>
          <a:endParaRPr lang="en-US"/>
        </a:p>
      </dgm:t>
    </dgm:pt>
    <dgm:pt modelId="{FA93C1B5-4BDF-48CA-8C09-592D6DEC1404}">
      <dgm:prSet/>
      <dgm:spPr/>
      <dgm:t>
        <a:bodyPr/>
        <a:lstStyle/>
        <a:p>
          <a:pPr rtl="0"/>
          <a:r>
            <a:rPr lang="en-US"/>
            <a:t>Training &amp; Certification</a:t>
          </a:r>
        </a:p>
      </dgm:t>
    </dgm:pt>
    <dgm:pt modelId="{9DC05CFF-09EE-4CC7-BD26-26518B22873C}" type="parTrans" cxnId="{D02A0CD2-CC47-415E-AB88-E1ADF5CB0C8E}">
      <dgm:prSet/>
      <dgm:spPr/>
      <dgm:t>
        <a:bodyPr/>
        <a:lstStyle/>
        <a:p>
          <a:endParaRPr lang="en-US"/>
        </a:p>
      </dgm:t>
    </dgm:pt>
    <dgm:pt modelId="{0FF59AA8-2BD0-4106-8CDB-328FD7E90BC8}" type="sibTrans" cxnId="{D02A0CD2-CC47-415E-AB88-E1ADF5CB0C8E}">
      <dgm:prSet/>
      <dgm:spPr/>
      <dgm:t>
        <a:bodyPr/>
        <a:lstStyle/>
        <a:p>
          <a:endParaRPr lang="en-US"/>
        </a:p>
      </dgm:t>
    </dgm:pt>
    <dgm:pt modelId="{511AD6B3-A101-44F9-BA1C-CED70561C57F}">
      <dgm:prSet/>
      <dgm:spPr/>
      <dgm:t>
        <a:bodyPr/>
        <a:lstStyle/>
        <a:p>
          <a:pPr rtl="0"/>
          <a:r>
            <a:rPr lang="en-US" dirty="0"/>
            <a:t>Teaching &amp; Training</a:t>
          </a:r>
        </a:p>
      </dgm:t>
    </dgm:pt>
    <dgm:pt modelId="{90DBB5F8-D8CD-42E7-A32F-712914609A63}" type="parTrans" cxnId="{43210E73-B926-41D2-8DB9-B197242574B2}">
      <dgm:prSet/>
      <dgm:spPr/>
      <dgm:t>
        <a:bodyPr/>
        <a:lstStyle/>
        <a:p>
          <a:endParaRPr lang="en-US"/>
        </a:p>
      </dgm:t>
    </dgm:pt>
    <dgm:pt modelId="{A8A4CCB4-F63A-4751-BA73-DC1A3413D6CE}" type="sibTrans" cxnId="{43210E73-B926-41D2-8DB9-B197242574B2}">
      <dgm:prSet/>
      <dgm:spPr/>
      <dgm:t>
        <a:bodyPr/>
        <a:lstStyle/>
        <a:p>
          <a:endParaRPr lang="en-US"/>
        </a:p>
      </dgm:t>
    </dgm:pt>
    <dgm:pt modelId="{5F1F75D2-D9F0-4AE9-A55B-E035D678F5AD}" type="pres">
      <dgm:prSet presAssocID="{B73C6B2B-A674-43B8-8CD7-A96341C82DB4}" presName="compositeShape" presStyleCnt="0">
        <dgm:presLayoutVars>
          <dgm:chMax val="7"/>
          <dgm:dir/>
          <dgm:resizeHandles val="exact"/>
        </dgm:presLayoutVars>
      </dgm:prSet>
      <dgm:spPr/>
    </dgm:pt>
    <dgm:pt modelId="{314A6D75-A00D-47D4-9F3B-F050AB17C081}" type="pres">
      <dgm:prSet presAssocID="{1C88F13E-69A2-44BE-A183-9FA9A9AE9345}" presName="circ1" presStyleLbl="vennNode1" presStyleIdx="0" presStyleCnt="4"/>
      <dgm:spPr/>
    </dgm:pt>
    <dgm:pt modelId="{5E367227-FF74-424B-BAF9-30E4399430EF}" type="pres">
      <dgm:prSet presAssocID="{1C88F13E-69A2-44BE-A183-9FA9A9AE9345}" presName="circ1Tx" presStyleLbl="revTx" presStyleIdx="0" presStyleCnt="0">
        <dgm:presLayoutVars>
          <dgm:chMax val="0"/>
          <dgm:chPref val="0"/>
          <dgm:bulletEnabled val="1"/>
        </dgm:presLayoutVars>
      </dgm:prSet>
      <dgm:spPr/>
    </dgm:pt>
    <dgm:pt modelId="{E7D021E4-9F65-479D-88C0-5E0074A5D2E4}" type="pres">
      <dgm:prSet presAssocID="{740BB895-3A11-445D-AB3B-9672520E41DA}" presName="circ2" presStyleLbl="vennNode1" presStyleIdx="1" presStyleCnt="4"/>
      <dgm:spPr/>
    </dgm:pt>
    <dgm:pt modelId="{C5C7862F-84FA-47AB-84EE-544E0E0E915F}" type="pres">
      <dgm:prSet presAssocID="{740BB895-3A11-445D-AB3B-9672520E41DA}" presName="circ2Tx" presStyleLbl="revTx" presStyleIdx="0" presStyleCnt="0">
        <dgm:presLayoutVars>
          <dgm:chMax val="0"/>
          <dgm:chPref val="0"/>
          <dgm:bulletEnabled val="1"/>
        </dgm:presLayoutVars>
      </dgm:prSet>
      <dgm:spPr/>
    </dgm:pt>
    <dgm:pt modelId="{78DC202F-7BB7-4912-A966-BABC50AA245D}" type="pres">
      <dgm:prSet presAssocID="{FA93C1B5-4BDF-48CA-8C09-592D6DEC1404}" presName="circ3" presStyleLbl="vennNode1" presStyleIdx="2" presStyleCnt="4"/>
      <dgm:spPr/>
    </dgm:pt>
    <dgm:pt modelId="{7FAB32BB-456D-4ED5-8BAA-A52D9683ADA7}" type="pres">
      <dgm:prSet presAssocID="{FA93C1B5-4BDF-48CA-8C09-592D6DEC1404}" presName="circ3Tx" presStyleLbl="revTx" presStyleIdx="0" presStyleCnt="0">
        <dgm:presLayoutVars>
          <dgm:chMax val="0"/>
          <dgm:chPref val="0"/>
          <dgm:bulletEnabled val="1"/>
        </dgm:presLayoutVars>
      </dgm:prSet>
      <dgm:spPr/>
    </dgm:pt>
    <dgm:pt modelId="{218C1AC1-6ACB-4485-AD42-ED41C0824EFD}" type="pres">
      <dgm:prSet presAssocID="{511AD6B3-A101-44F9-BA1C-CED70561C57F}" presName="circ4" presStyleLbl="vennNode1" presStyleIdx="3" presStyleCnt="4"/>
      <dgm:spPr/>
    </dgm:pt>
    <dgm:pt modelId="{1D598D2A-E8C8-40D6-B2FF-716FDEE96FE1}" type="pres">
      <dgm:prSet presAssocID="{511AD6B3-A101-44F9-BA1C-CED70561C57F}" presName="circ4Tx" presStyleLbl="revTx" presStyleIdx="0" presStyleCnt="0">
        <dgm:presLayoutVars>
          <dgm:chMax val="0"/>
          <dgm:chPref val="0"/>
          <dgm:bulletEnabled val="1"/>
        </dgm:presLayoutVars>
      </dgm:prSet>
      <dgm:spPr/>
    </dgm:pt>
  </dgm:ptLst>
  <dgm:cxnLst>
    <dgm:cxn modelId="{0F0D2A0E-6BA4-4A05-A4A9-C9A1DBF6C0D8}" srcId="{B73C6B2B-A674-43B8-8CD7-A96341C82DB4}" destId="{740BB895-3A11-445D-AB3B-9672520E41DA}" srcOrd="1" destOrd="0" parTransId="{3B3E20B6-AC5D-48FC-AE24-CA1C5E38C16A}" sibTransId="{8E91EA8D-583E-4E1C-AF54-5E52476D48FD}"/>
    <dgm:cxn modelId="{83AB493E-3C98-4329-949A-75F28814296A}" type="presOf" srcId="{FA93C1B5-4BDF-48CA-8C09-592D6DEC1404}" destId="{7FAB32BB-456D-4ED5-8BAA-A52D9683ADA7}" srcOrd="1" destOrd="0" presId="urn:microsoft.com/office/officeart/2005/8/layout/venn1"/>
    <dgm:cxn modelId="{68DC2661-A761-45D8-9733-05FC501D9B9D}" srcId="{B73C6B2B-A674-43B8-8CD7-A96341C82DB4}" destId="{1C88F13E-69A2-44BE-A183-9FA9A9AE9345}" srcOrd="0" destOrd="0" parTransId="{12FA7154-0D50-4561-8AF6-353450D6588B}" sibTransId="{852AED74-C4ED-4B8A-B102-D67E1D995061}"/>
    <dgm:cxn modelId="{8A647A68-24ED-45BB-B864-FC232335B948}" type="presOf" srcId="{511AD6B3-A101-44F9-BA1C-CED70561C57F}" destId="{1D598D2A-E8C8-40D6-B2FF-716FDEE96FE1}" srcOrd="1" destOrd="0" presId="urn:microsoft.com/office/officeart/2005/8/layout/venn1"/>
    <dgm:cxn modelId="{AE575B4A-8B5F-4636-ACE8-A5DD7D623598}" type="presOf" srcId="{511AD6B3-A101-44F9-BA1C-CED70561C57F}" destId="{218C1AC1-6ACB-4485-AD42-ED41C0824EFD}" srcOrd="0" destOrd="0" presId="urn:microsoft.com/office/officeart/2005/8/layout/venn1"/>
    <dgm:cxn modelId="{F129C66F-DE03-4125-81F7-D399E3DB2191}" type="presOf" srcId="{740BB895-3A11-445D-AB3B-9672520E41DA}" destId="{E7D021E4-9F65-479D-88C0-5E0074A5D2E4}" srcOrd="0" destOrd="0" presId="urn:microsoft.com/office/officeart/2005/8/layout/venn1"/>
    <dgm:cxn modelId="{43210E73-B926-41D2-8DB9-B197242574B2}" srcId="{B73C6B2B-A674-43B8-8CD7-A96341C82DB4}" destId="{511AD6B3-A101-44F9-BA1C-CED70561C57F}" srcOrd="3" destOrd="0" parTransId="{90DBB5F8-D8CD-42E7-A32F-712914609A63}" sibTransId="{A8A4CCB4-F63A-4751-BA73-DC1A3413D6CE}"/>
    <dgm:cxn modelId="{9944A47D-88DF-4306-BD73-7258A6A481FE}" type="presOf" srcId="{1C88F13E-69A2-44BE-A183-9FA9A9AE9345}" destId="{314A6D75-A00D-47D4-9F3B-F050AB17C081}" srcOrd="0" destOrd="0" presId="urn:microsoft.com/office/officeart/2005/8/layout/venn1"/>
    <dgm:cxn modelId="{8AD05C82-6516-4E13-B353-FA68BE4FE64F}" type="presOf" srcId="{B73C6B2B-A674-43B8-8CD7-A96341C82DB4}" destId="{5F1F75D2-D9F0-4AE9-A55B-E035D678F5AD}" srcOrd="0" destOrd="0" presId="urn:microsoft.com/office/officeart/2005/8/layout/venn1"/>
    <dgm:cxn modelId="{D02A0CD2-CC47-415E-AB88-E1ADF5CB0C8E}" srcId="{B73C6B2B-A674-43B8-8CD7-A96341C82DB4}" destId="{FA93C1B5-4BDF-48CA-8C09-592D6DEC1404}" srcOrd="2" destOrd="0" parTransId="{9DC05CFF-09EE-4CC7-BD26-26518B22873C}" sibTransId="{0FF59AA8-2BD0-4106-8CDB-328FD7E90BC8}"/>
    <dgm:cxn modelId="{B7DF70DB-4B3D-4BDC-9E00-9D824AAC48C3}" type="presOf" srcId="{740BB895-3A11-445D-AB3B-9672520E41DA}" destId="{C5C7862F-84FA-47AB-84EE-544E0E0E915F}" srcOrd="1" destOrd="0" presId="urn:microsoft.com/office/officeart/2005/8/layout/venn1"/>
    <dgm:cxn modelId="{8965E4EC-3822-4C8E-A13E-506121B9F6A9}" type="presOf" srcId="{FA93C1B5-4BDF-48CA-8C09-592D6DEC1404}" destId="{78DC202F-7BB7-4912-A966-BABC50AA245D}" srcOrd="0" destOrd="0" presId="urn:microsoft.com/office/officeart/2005/8/layout/venn1"/>
    <dgm:cxn modelId="{1E0656FE-2DF9-4F1A-8989-BBF7FCC50B6F}" type="presOf" srcId="{1C88F13E-69A2-44BE-A183-9FA9A9AE9345}" destId="{5E367227-FF74-424B-BAF9-30E4399430EF}" srcOrd="1" destOrd="0" presId="urn:microsoft.com/office/officeart/2005/8/layout/venn1"/>
    <dgm:cxn modelId="{EAB03056-62AA-4D1A-9313-506E822E4F0B}" type="presParOf" srcId="{5F1F75D2-D9F0-4AE9-A55B-E035D678F5AD}" destId="{314A6D75-A00D-47D4-9F3B-F050AB17C081}" srcOrd="0" destOrd="0" presId="urn:microsoft.com/office/officeart/2005/8/layout/venn1"/>
    <dgm:cxn modelId="{B15D5584-D946-4251-B5C7-8C812D342EEA}" type="presParOf" srcId="{5F1F75D2-D9F0-4AE9-A55B-E035D678F5AD}" destId="{5E367227-FF74-424B-BAF9-30E4399430EF}" srcOrd="1" destOrd="0" presId="urn:microsoft.com/office/officeart/2005/8/layout/venn1"/>
    <dgm:cxn modelId="{001D1809-E067-484C-A869-8FF09E8AAD3C}" type="presParOf" srcId="{5F1F75D2-D9F0-4AE9-A55B-E035D678F5AD}" destId="{E7D021E4-9F65-479D-88C0-5E0074A5D2E4}" srcOrd="2" destOrd="0" presId="urn:microsoft.com/office/officeart/2005/8/layout/venn1"/>
    <dgm:cxn modelId="{2FAF42F9-08E4-41D5-8888-59AC7C59A2B2}" type="presParOf" srcId="{5F1F75D2-D9F0-4AE9-A55B-E035D678F5AD}" destId="{C5C7862F-84FA-47AB-84EE-544E0E0E915F}" srcOrd="3" destOrd="0" presId="urn:microsoft.com/office/officeart/2005/8/layout/venn1"/>
    <dgm:cxn modelId="{8D4A9C80-A9B2-4F16-8DA2-BA780D9ECE50}" type="presParOf" srcId="{5F1F75D2-D9F0-4AE9-A55B-E035D678F5AD}" destId="{78DC202F-7BB7-4912-A966-BABC50AA245D}" srcOrd="4" destOrd="0" presId="urn:microsoft.com/office/officeart/2005/8/layout/venn1"/>
    <dgm:cxn modelId="{4DFA4F9E-7F74-4F43-9B84-EE8B7F508D2D}" type="presParOf" srcId="{5F1F75D2-D9F0-4AE9-A55B-E035D678F5AD}" destId="{7FAB32BB-456D-4ED5-8BAA-A52D9683ADA7}" srcOrd="5" destOrd="0" presId="urn:microsoft.com/office/officeart/2005/8/layout/venn1"/>
    <dgm:cxn modelId="{302AE550-1F84-431B-AD78-ECDC01C0305D}" type="presParOf" srcId="{5F1F75D2-D9F0-4AE9-A55B-E035D678F5AD}" destId="{218C1AC1-6ACB-4485-AD42-ED41C0824EFD}" srcOrd="6" destOrd="0" presId="urn:microsoft.com/office/officeart/2005/8/layout/venn1"/>
    <dgm:cxn modelId="{A2A472C8-59C6-47A9-85E2-B2DB00555DA6}" type="presParOf" srcId="{5F1F75D2-D9F0-4AE9-A55B-E035D678F5AD}" destId="{1D598D2A-E8C8-40D6-B2FF-716FDEE96FE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3519D-EE71-4D1D-A1CF-1BCD9AD10AD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4E3FFF3-35A0-4FA6-B4B4-362A26EB4CE1}">
      <dgm:prSet custT="1"/>
      <dgm:spPr/>
      <dgm:t>
        <a:bodyPr/>
        <a:lstStyle/>
        <a:p>
          <a:r>
            <a:rPr lang="en-US" sz="2000" dirty="0"/>
            <a:t>Review of Agile Best Practices</a:t>
          </a:r>
        </a:p>
      </dgm:t>
    </dgm:pt>
    <dgm:pt modelId="{A876BBAF-B4EE-4A24-B49E-DACBF3CAD68B}" type="parTrans" cxnId="{D53D3B12-9A17-466C-BCFE-9C3FCA248FD8}">
      <dgm:prSet/>
      <dgm:spPr/>
      <dgm:t>
        <a:bodyPr/>
        <a:lstStyle/>
        <a:p>
          <a:endParaRPr lang="en-US"/>
        </a:p>
      </dgm:t>
    </dgm:pt>
    <dgm:pt modelId="{31E9249A-7A82-43B8-BE94-A181C882F078}" type="sibTrans" cxnId="{D53D3B12-9A17-466C-BCFE-9C3FCA248FD8}">
      <dgm:prSet/>
      <dgm:spPr/>
      <dgm:t>
        <a:bodyPr/>
        <a:lstStyle/>
        <a:p>
          <a:endParaRPr lang="en-US"/>
        </a:p>
      </dgm:t>
    </dgm:pt>
    <dgm:pt modelId="{E17750B0-A60F-40B6-9771-094AE5FC08D4}">
      <dgm:prSet custT="1"/>
      <dgm:spPr/>
      <dgm:t>
        <a:bodyPr/>
        <a:lstStyle/>
        <a:p>
          <a:r>
            <a:rPr lang="en-US" sz="2000" dirty="0"/>
            <a:t>Planning Board in </a:t>
          </a:r>
          <a:br>
            <a:rPr lang="en-US" sz="2000" dirty="0"/>
          </a:br>
          <a:r>
            <a:rPr lang="en-US" sz="2000" dirty="0"/>
            <a:t>SpiraTeam</a:t>
          </a:r>
          <a:r>
            <a:rPr lang="en-US" sz="2000" baseline="30000" dirty="0"/>
            <a:t>®</a:t>
          </a:r>
          <a:r>
            <a:rPr lang="en-US" sz="2000" dirty="0"/>
            <a:t> / </a:t>
          </a:r>
          <a:r>
            <a:rPr lang="en-US" sz="2000" dirty="0" err="1"/>
            <a:t>SpiraPlan</a:t>
          </a:r>
          <a:r>
            <a:rPr lang="en-US" sz="2000" baseline="30000" dirty="0"/>
            <a:t>®</a:t>
          </a:r>
          <a:endParaRPr lang="en-US" sz="2000" dirty="0"/>
        </a:p>
      </dgm:t>
    </dgm:pt>
    <dgm:pt modelId="{9D1BE61E-A670-4E87-855A-EC2B501E7CAD}" type="parTrans" cxnId="{23854EC3-59D0-4F6F-8C50-07319A88606B}">
      <dgm:prSet/>
      <dgm:spPr/>
      <dgm:t>
        <a:bodyPr/>
        <a:lstStyle/>
        <a:p>
          <a:endParaRPr lang="en-US"/>
        </a:p>
      </dgm:t>
    </dgm:pt>
    <dgm:pt modelId="{6E54948D-DA4E-4041-B775-84957C36029D}" type="sibTrans" cxnId="{23854EC3-59D0-4F6F-8C50-07319A88606B}">
      <dgm:prSet/>
      <dgm:spPr/>
      <dgm:t>
        <a:bodyPr/>
        <a:lstStyle/>
        <a:p>
          <a:endParaRPr lang="en-US"/>
        </a:p>
      </dgm:t>
    </dgm:pt>
    <dgm:pt modelId="{67C263A6-173B-4016-BADD-C27EF8293901}">
      <dgm:prSet custT="1"/>
      <dgm:spPr/>
      <dgm:t>
        <a:bodyPr/>
        <a:lstStyle/>
        <a:p>
          <a:r>
            <a:rPr lang="en-US" sz="2000" dirty="0"/>
            <a:t>Summarize with </a:t>
          </a:r>
          <a:br>
            <a:rPr lang="en-US" sz="2000" dirty="0"/>
          </a:br>
          <a:r>
            <a:rPr lang="en-US" sz="2000" dirty="0"/>
            <a:t>Q &amp; A</a:t>
          </a:r>
        </a:p>
      </dgm:t>
    </dgm:pt>
    <dgm:pt modelId="{BBF187BF-59B3-4316-AF4B-2C6F18C2F03A}" type="parTrans" cxnId="{D8EEAEE8-1F35-4407-BB07-5938A475EA4C}">
      <dgm:prSet/>
      <dgm:spPr/>
      <dgm:t>
        <a:bodyPr/>
        <a:lstStyle/>
        <a:p>
          <a:endParaRPr lang="en-US"/>
        </a:p>
      </dgm:t>
    </dgm:pt>
    <dgm:pt modelId="{5E7992FC-8184-4D62-888B-961A24A19A0F}" type="sibTrans" cxnId="{D8EEAEE8-1F35-4407-BB07-5938A475EA4C}">
      <dgm:prSet/>
      <dgm:spPr/>
      <dgm:t>
        <a:bodyPr/>
        <a:lstStyle/>
        <a:p>
          <a:endParaRPr lang="en-US"/>
        </a:p>
      </dgm:t>
    </dgm:pt>
    <dgm:pt modelId="{DA51E6C2-658D-4AB0-8CA2-D90124862A60}" type="pres">
      <dgm:prSet presAssocID="{9F73519D-EE71-4D1D-A1CF-1BCD9AD10AD7}" presName="Name0" presStyleCnt="0">
        <dgm:presLayoutVars>
          <dgm:dir/>
          <dgm:resizeHandles val="exact"/>
        </dgm:presLayoutVars>
      </dgm:prSet>
      <dgm:spPr/>
    </dgm:pt>
    <dgm:pt modelId="{F66B6A7B-B488-4C32-B64A-0668D463B6DB}" type="pres">
      <dgm:prSet presAssocID="{9F73519D-EE71-4D1D-A1CF-1BCD9AD10AD7}" presName="arrow" presStyleLbl="bgShp" presStyleIdx="0" presStyleCnt="1"/>
      <dgm:spPr/>
    </dgm:pt>
    <dgm:pt modelId="{3DD5F650-BB91-4B99-9546-CB5CD350CB99}" type="pres">
      <dgm:prSet presAssocID="{9F73519D-EE71-4D1D-A1CF-1BCD9AD10AD7}" presName="points" presStyleCnt="0"/>
      <dgm:spPr/>
    </dgm:pt>
    <dgm:pt modelId="{2938FC71-2FCC-45C9-9061-EF799B107BFE}" type="pres">
      <dgm:prSet presAssocID="{14E3FFF3-35A0-4FA6-B4B4-362A26EB4CE1}" presName="compositeA" presStyleCnt="0"/>
      <dgm:spPr/>
    </dgm:pt>
    <dgm:pt modelId="{F5FCA620-BFCE-4E01-B64F-94BD888536CF}" type="pres">
      <dgm:prSet presAssocID="{14E3FFF3-35A0-4FA6-B4B4-362A26EB4CE1}" presName="textA" presStyleLbl="revTx" presStyleIdx="0" presStyleCnt="3" custScaleX="118541">
        <dgm:presLayoutVars>
          <dgm:bulletEnabled val="1"/>
        </dgm:presLayoutVars>
      </dgm:prSet>
      <dgm:spPr/>
    </dgm:pt>
    <dgm:pt modelId="{7B025C4C-7C8C-4387-9494-A5F75AAC9164}" type="pres">
      <dgm:prSet presAssocID="{14E3FFF3-35A0-4FA6-B4B4-362A26EB4CE1}" presName="circleA" presStyleLbl="node1" presStyleIdx="0" presStyleCnt="3"/>
      <dgm:spPr/>
    </dgm:pt>
    <dgm:pt modelId="{7C8A811B-7C05-47AB-BED4-42FFE59572F2}" type="pres">
      <dgm:prSet presAssocID="{14E3FFF3-35A0-4FA6-B4B4-362A26EB4CE1}" presName="spaceA" presStyleCnt="0"/>
      <dgm:spPr/>
    </dgm:pt>
    <dgm:pt modelId="{4304EF0F-6E18-40B0-8D44-41CC2654D88F}" type="pres">
      <dgm:prSet presAssocID="{31E9249A-7A82-43B8-BE94-A181C882F078}" presName="space" presStyleCnt="0"/>
      <dgm:spPr/>
    </dgm:pt>
    <dgm:pt modelId="{D5516273-131A-4022-9F36-3FEEFEF867EB}" type="pres">
      <dgm:prSet presAssocID="{E17750B0-A60F-40B6-9771-094AE5FC08D4}" presName="compositeB" presStyleCnt="0"/>
      <dgm:spPr/>
    </dgm:pt>
    <dgm:pt modelId="{8B7D110E-E224-46D6-8967-44FF1981170E}" type="pres">
      <dgm:prSet presAssocID="{E17750B0-A60F-40B6-9771-094AE5FC08D4}" presName="textB" presStyleLbl="revTx" presStyleIdx="1" presStyleCnt="3" custScaleX="179294">
        <dgm:presLayoutVars>
          <dgm:bulletEnabled val="1"/>
        </dgm:presLayoutVars>
      </dgm:prSet>
      <dgm:spPr/>
    </dgm:pt>
    <dgm:pt modelId="{89729628-6E6D-40EC-BC04-2A2131228376}" type="pres">
      <dgm:prSet presAssocID="{E17750B0-A60F-40B6-9771-094AE5FC08D4}" presName="circleB" presStyleLbl="node1" presStyleIdx="1" presStyleCnt="3"/>
      <dgm:spPr/>
    </dgm:pt>
    <dgm:pt modelId="{3CD1F2C8-E619-412D-BBD8-56BD026BBA32}" type="pres">
      <dgm:prSet presAssocID="{E17750B0-A60F-40B6-9771-094AE5FC08D4}" presName="spaceB" presStyleCnt="0"/>
      <dgm:spPr/>
    </dgm:pt>
    <dgm:pt modelId="{59073B0E-3D2E-4781-8BD7-542200108274}" type="pres">
      <dgm:prSet presAssocID="{6E54948D-DA4E-4041-B775-84957C36029D}" presName="space" presStyleCnt="0"/>
      <dgm:spPr/>
    </dgm:pt>
    <dgm:pt modelId="{F3CEF3FF-0315-4F0E-8FB4-12056B36B810}" type="pres">
      <dgm:prSet presAssocID="{67C263A6-173B-4016-BADD-C27EF8293901}" presName="compositeA" presStyleCnt="0"/>
      <dgm:spPr/>
    </dgm:pt>
    <dgm:pt modelId="{FFB26624-6C53-4DA1-A8BB-AD9C140645C6}" type="pres">
      <dgm:prSet presAssocID="{67C263A6-173B-4016-BADD-C27EF8293901}" presName="textA" presStyleLbl="revTx" presStyleIdx="2" presStyleCnt="3">
        <dgm:presLayoutVars>
          <dgm:bulletEnabled val="1"/>
        </dgm:presLayoutVars>
      </dgm:prSet>
      <dgm:spPr/>
    </dgm:pt>
    <dgm:pt modelId="{1C3162B0-282E-462F-A823-EE43D215FCEA}" type="pres">
      <dgm:prSet presAssocID="{67C263A6-173B-4016-BADD-C27EF8293901}" presName="circleA" presStyleLbl="node1" presStyleIdx="2" presStyleCnt="3"/>
      <dgm:spPr/>
    </dgm:pt>
    <dgm:pt modelId="{E8B69286-3289-4CBA-9621-ECF65423F177}" type="pres">
      <dgm:prSet presAssocID="{67C263A6-173B-4016-BADD-C27EF8293901}" presName="spaceA" presStyleCnt="0"/>
      <dgm:spPr/>
    </dgm:pt>
  </dgm:ptLst>
  <dgm:cxnLst>
    <dgm:cxn modelId="{D53D3B12-9A17-466C-BCFE-9C3FCA248FD8}" srcId="{9F73519D-EE71-4D1D-A1CF-1BCD9AD10AD7}" destId="{14E3FFF3-35A0-4FA6-B4B4-362A26EB4CE1}" srcOrd="0" destOrd="0" parTransId="{A876BBAF-B4EE-4A24-B49E-DACBF3CAD68B}" sibTransId="{31E9249A-7A82-43B8-BE94-A181C882F078}"/>
    <dgm:cxn modelId="{85C7BD77-C65B-4FD8-96B7-141217AC462E}" type="presOf" srcId="{14E3FFF3-35A0-4FA6-B4B4-362A26EB4CE1}" destId="{F5FCA620-BFCE-4E01-B64F-94BD888536CF}" srcOrd="0" destOrd="0" presId="urn:microsoft.com/office/officeart/2005/8/layout/hProcess11"/>
    <dgm:cxn modelId="{33E66081-5745-46BA-AAC5-4A1247F28208}" type="presOf" srcId="{E17750B0-A60F-40B6-9771-094AE5FC08D4}" destId="{8B7D110E-E224-46D6-8967-44FF1981170E}" srcOrd="0" destOrd="0" presId="urn:microsoft.com/office/officeart/2005/8/layout/hProcess11"/>
    <dgm:cxn modelId="{53F52EBB-FCF2-44FB-93C6-B9B4C016CD04}" type="presOf" srcId="{9F73519D-EE71-4D1D-A1CF-1BCD9AD10AD7}" destId="{DA51E6C2-658D-4AB0-8CA2-D90124862A60}" srcOrd="0" destOrd="0" presId="urn:microsoft.com/office/officeart/2005/8/layout/hProcess11"/>
    <dgm:cxn modelId="{23854EC3-59D0-4F6F-8C50-07319A88606B}" srcId="{9F73519D-EE71-4D1D-A1CF-1BCD9AD10AD7}" destId="{E17750B0-A60F-40B6-9771-094AE5FC08D4}" srcOrd="1" destOrd="0" parTransId="{9D1BE61E-A670-4E87-855A-EC2B501E7CAD}" sibTransId="{6E54948D-DA4E-4041-B775-84957C36029D}"/>
    <dgm:cxn modelId="{D2D6B2D8-7531-4F30-A302-153D03E35180}" type="presOf" srcId="{67C263A6-173B-4016-BADD-C27EF8293901}" destId="{FFB26624-6C53-4DA1-A8BB-AD9C140645C6}" srcOrd="0" destOrd="0" presId="urn:microsoft.com/office/officeart/2005/8/layout/hProcess11"/>
    <dgm:cxn modelId="{D8EEAEE8-1F35-4407-BB07-5938A475EA4C}" srcId="{9F73519D-EE71-4D1D-A1CF-1BCD9AD10AD7}" destId="{67C263A6-173B-4016-BADD-C27EF8293901}" srcOrd="2" destOrd="0" parTransId="{BBF187BF-59B3-4316-AF4B-2C6F18C2F03A}" sibTransId="{5E7992FC-8184-4D62-888B-961A24A19A0F}"/>
    <dgm:cxn modelId="{CC0087FB-F5E5-4581-9D75-C44F39EF38C5}" type="presParOf" srcId="{DA51E6C2-658D-4AB0-8CA2-D90124862A60}" destId="{F66B6A7B-B488-4C32-B64A-0668D463B6DB}" srcOrd="0" destOrd="0" presId="urn:microsoft.com/office/officeart/2005/8/layout/hProcess11"/>
    <dgm:cxn modelId="{CE3A649A-E6F3-4B44-B5D9-A505C5D378B9}" type="presParOf" srcId="{DA51E6C2-658D-4AB0-8CA2-D90124862A60}" destId="{3DD5F650-BB91-4B99-9546-CB5CD350CB99}" srcOrd="1" destOrd="0" presId="urn:microsoft.com/office/officeart/2005/8/layout/hProcess11"/>
    <dgm:cxn modelId="{84F54ADC-48DA-44C7-A901-A4DEFE0670B9}" type="presParOf" srcId="{3DD5F650-BB91-4B99-9546-CB5CD350CB99}" destId="{2938FC71-2FCC-45C9-9061-EF799B107BFE}" srcOrd="0" destOrd="0" presId="urn:microsoft.com/office/officeart/2005/8/layout/hProcess11"/>
    <dgm:cxn modelId="{C6CCFA0B-E956-45EB-A849-AEADACBB437C}" type="presParOf" srcId="{2938FC71-2FCC-45C9-9061-EF799B107BFE}" destId="{F5FCA620-BFCE-4E01-B64F-94BD888536CF}" srcOrd="0" destOrd="0" presId="urn:microsoft.com/office/officeart/2005/8/layout/hProcess11"/>
    <dgm:cxn modelId="{5067AFB6-9552-44AE-A733-17A360790CAC}" type="presParOf" srcId="{2938FC71-2FCC-45C9-9061-EF799B107BFE}" destId="{7B025C4C-7C8C-4387-9494-A5F75AAC9164}" srcOrd="1" destOrd="0" presId="urn:microsoft.com/office/officeart/2005/8/layout/hProcess11"/>
    <dgm:cxn modelId="{E15D9E26-CD27-484F-BC57-67915D9C4053}" type="presParOf" srcId="{2938FC71-2FCC-45C9-9061-EF799B107BFE}" destId="{7C8A811B-7C05-47AB-BED4-42FFE59572F2}" srcOrd="2" destOrd="0" presId="urn:microsoft.com/office/officeart/2005/8/layout/hProcess11"/>
    <dgm:cxn modelId="{661D992C-859F-4539-8E37-F750C4C6F503}" type="presParOf" srcId="{3DD5F650-BB91-4B99-9546-CB5CD350CB99}" destId="{4304EF0F-6E18-40B0-8D44-41CC2654D88F}" srcOrd="1" destOrd="0" presId="urn:microsoft.com/office/officeart/2005/8/layout/hProcess11"/>
    <dgm:cxn modelId="{AD907E2B-A509-4249-AF0E-A93D8A711E81}" type="presParOf" srcId="{3DD5F650-BB91-4B99-9546-CB5CD350CB99}" destId="{D5516273-131A-4022-9F36-3FEEFEF867EB}" srcOrd="2" destOrd="0" presId="urn:microsoft.com/office/officeart/2005/8/layout/hProcess11"/>
    <dgm:cxn modelId="{9C16FF36-D890-40EF-9557-9335F0E14B55}" type="presParOf" srcId="{D5516273-131A-4022-9F36-3FEEFEF867EB}" destId="{8B7D110E-E224-46D6-8967-44FF1981170E}" srcOrd="0" destOrd="0" presId="urn:microsoft.com/office/officeart/2005/8/layout/hProcess11"/>
    <dgm:cxn modelId="{4BC54CA6-E77B-4FC8-8EE4-013283C3F34E}" type="presParOf" srcId="{D5516273-131A-4022-9F36-3FEEFEF867EB}" destId="{89729628-6E6D-40EC-BC04-2A2131228376}" srcOrd="1" destOrd="0" presId="urn:microsoft.com/office/officeart/2005/8/layout/hProcess11"/>
    <dgm:cxn modelId="{DC08FE2F-A10C-41F2-B53C-F021C0E03CAE}" type="presParOf" srcId="{D5516273-131A-4022-9F36-3FEEFEF867EB}" destId="{3CD1F2C8-E619-412D-BBD8-56BD026BBA32}" srcOrd="2" destOrd="0" presId="urn:microsoft.com/office/officeart/2005/8/layout/hProcess11"/>
    <dgm:cxn modelId="{1BD7D4AD-B489-4ABC-A43E-D02199F8B2A7}" type="presParOf" srcId="{3DD5F650-BB91-4B99-9546-CB5CD350CB99}" destId="{59073B0E-3D2E-4781-8BD7-542200108274}" srcOrd="3" destOrd="0" presId="urn:microsoft.com/office/officeart/2005/8/layout/hProcess11"/>
    <dgm:cxn modelId="{B5502797-048D-4B6F-94C4-9A017C68437A}" type="presParOf" srcId="{3DD5F650-BB91-4B99-9546-CB5CD350CB99}" destId="{F3CEF3FF-0315-4F0E-8FB4-12056B36B810}" srcOrd="4" destOrd="0" presId="urn:microsoft.com/office/officeart/2005/8/layout/hProcess11"/>
    <dgm:cxn modelId="{048FED3E-A5EC-4B3D-AF37-62F3D5115781}" type="presParOf" srcId="{F3CEF3FF-0315-4F0E-8FB4-12056B36B810}" destId="{FFB26624-6C53-4DA1-A8BB-AD9C140645C6}" srcOrd="0" destOrd="0" presId="urn:microsoft.com/office/officeart/2005/8/layout/hProcess11"/>
    <dgm:cxn modelId="{5A8CD26A-113A-403C-8E99-E632C104169A}" type="presParOf" srcId="{F3CEF3FF-0315-4F0E-8FB4-12056B36B810}" destId="{1C3162B0-282E-462F-A823-EE43D215FCEA}" srcOrd="1" destOrd="0" presId="urn:microsoft.com/office/officeart/2005/8/layout/hProcess11"/>
    <dgm:cxn modelId="{D7F3AB91-AB4D-4CD0-8FAE-D87D8B2D1B72}" type="presParOf" srcId="{F3CEF3FF-0315-4F0E-8FB4-12056B36B810}" destId="{E8B69286-3289-4CBA-9621-ECF65423F17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DEB50-A7B9-48A8-AE35-CB4E329C074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EC8E7987-D88A-4C4E-B2BE-688EC940063D}">
      <dgm:prSet/>
      <dgm:spPr/>
      <dgm:t>
        <a:bodyPr/>
        <a:lstStyle/>
        <a:p>
          <a:r>
            <a:rPr lang="en-US" dirty="0"/>
            <a:t>Customer Value Add</a:t>
          </a:r>
        </a:p>
      </dgm:t>
    </dgm:pt>
    <dgm:pt modelId="{6DA33B89-9EEB-44AB-84C2-E1A3FAA93B8B}" type="parTrans" cxnId="{9CAC6030-5AC4-45E7-A590-FE950998778B}">
      <dgm:prSet/>
      <dgm:spPr/>
      <dgm:t>
        <a:bodyPr/>
        <a:lstStyle/>
        <a:p>
          <a:endParaRPr lang="en-US"/>
        </a:p>
      </dgm:t>
    </dgm:pt>
    <dgm:pt modelId="{A6D7AA5D-D2BE-40DB-AD3F-AF438B79EEB2}" type="sibTrans" cxnId="{9CAC6030-5AC4-45E7-A590-FE950998778B}">
      <dgm:prSet/>
      <dgm:spPr/>
      <dgm:t>
        <a:bodyPr/>
        <a:lstStyle/>
        <a:p>
          <a:endParaRPr lang="en-US"/>
        </a:p>
      </dgm:t>
    </dgm:pt>
    <dgm:pt modelId="{D86C51C4-C540-4B2D-85D9-3DEC837D5E4A}">
      <dgm:prSet/>
      <dgm:spPr/>
      <dgm:t>
        <a:bodyPr/>
        <a:lstStyle/>
        <a:p>
          <a:r>
            <a:rPr lang="en-US" dirty="0"/>
            <a:t>Business Value Add</a:t>
          </a:r>
        </a:p>
      </dgm:t>
    </dgm:pt>
    <dgm:pt modelId="{C241871E-08B4-4A2B-AC50-14815AAE4C2C}" type="parTrans" cxnId="{9835C355-8055-4FF9-B505-6EE4B535A89A}">
      <dgm:prSet/>
      <dgm:spPr/>
      <dgm:t>
        <a:bodyPr/>
        <a:lstStyle/>
        <a:p>
          <a:endParaRPr lang="en-US"/>
        </a:p>
      </dgm:t>
    </dgm:pt>
    <dgm:pt modelId="{5F9D86FA-97AB-4A98-B626-A43E8FE77B03}" type="sibTrans" cxnId="{9835C355-8055-4FF9-B505-6EE4B535A89A}">
      <dgm:prSet/>
      <dgm:spPr/>
      <dgm:t>
        <a:bodyPr/>
        <a:lstStyle/>
        <a:p>
          <a:endParaRPr lang="en-US"/>
        </a:p>
      </dgm:t>
    </dgm:pt>
    <dgm:pt modelId="{3C573994-0945-4588-8B21-2D0F2561716F}">
      <dgm:prSet/>
      <dgm:spPr/>
      <dgm:t>
        <a:bodyPr/>
        <a:lstStyle/>
        <a:p>
          <a:r>
            <a:rPr lang="en-US" dirty="0"/>
            <a:t>Technical Value Add</a:t>
          </a:r>
        </a:p>
      </dgm:t>
    </dgm:pt>
    <dgm:pt modelId="{E3637F0F-40EA-4B3B-9E12-71212700F367}" type="parTrans" cxnId="{16F4C65F-ABC5-4C21-9387-ADFCB2683E5E}">
      <dgm:prSet/>
      <dgm:spPr/>
      <dgm:t>
        <a:bodyPr/>
        <a:lstStyle/>
        <a:p>
          <a:endParaRPr lang="en-US"/>
        </a:p>
      </dgm:t>
    </dgm:pt>
    <dgm:pt modelId="{3503B15B-8C01-4E1C-9DFB-5234A93A322A}" type="sibTrans" cxnId="{16F4C65F-ABC5-4C21-9387-ADFCB2683E5E}">
      <dgm:prSet/>
      <dgm:spPr/>
      <dgm:t>
        <a:bodyPr/>
        <a:lstStyle/>
        <a:p>
          <a:endParaRPr lang="en-US"/>
        </a:p>
      </dgm:t>
    </dgm:pt>
    <dgm:pt modelId="{5E4341E4-2A95-4F9C-8688-3A115477D5F5}">
      <dgm:prSet/>
      <dgm:spPr/>
      <dgm:t>
        <a:bodyPr/>
        <a:lstStyle/>
        <a:p>
          <a:r>
            <a:rPr lang="en-US" dirty="0"/>
            <a:t>Non-Value Add</a:t>
          </a:r>
        </a:p>
      </dgm:t>
    </dgm:pt>
    <dgm:pt modelId="{1E1F4E26-3065-46A2-B1C9-B7156BD1C602}" type="parTrans" cxnId="{9347119D-27A1-431A-B2CF-7A15C3C4951C}">
      <dgm:prSet/>
      <dgm:spPr/>
      <dgm:t>
        <a:bodyPr/>
        <a:lstStyle/>
        <a:p>
          <a:endParaRPr lang="en-US"/>
        </a:p>
      </dgm:t>
    </dgm:pt>
    <dgm:pt modelId="{FD3C544D-71D8-4234-8616-32859CFAB44F}" type="sibTrans" cxnId="{9347119D-27A1-431A-B2CF-7A15C3C4951C}">
      <dgm:prSet/>
      <dgm:spPr/>
      <dgm:t>
        <a:bodyPr/>
        <a:lstStyle/>
        <a:p>
          <a:endParaRPr lang="en-US"/>
        </a:p>
      </dgm:t>
    </dgm:pt>
    <dgm:pt modelId="{5F175B55-0E86-4CB2-885D-B36303A4439D}">
      <dgm:prSet/>
      <dgm:spPr/>
      <dgm:t>
        <a:bodyPr/>
        <a:lstStyle/>
        <a:p>
          <a:r>
            <a:rPr lang="en-US" dirty="0"/>
            <a:t>Process Value Add</a:t>
          </a:r>
        </a:p>
      </dgm:t>
    </dgm:pt>
    <dgm:pt modelId="{A2FB1C6F-9884-4E35-BF91-315A14EACCCA}" type="parTrans" cxnId="{181ADA0C-7C9E-4380-A30F-DCB5842DBB52}">
      <dgm:prSet/>
      <dgm:spPr/>
      <dgm:t>
        <a:bodyPr/>
        <a:lstStyle/>
        <a:p>
          <a:endParaRPr lang="en-US"/>
        </a:p>
      </dgm:t>
    </dgm:pt>
    <dgm:pt modelId="{5DB5105F-236E-4F58-87C1-63EEDB8B7246}" type="sibTrans" cxnId="{181ADA0C-7C9E-4380-A30F-DCB5842DBB52}">
      <dgm:prSet/>
      <dgm:spPr/>
      <dgm:t>
        <a:bodyPr/>
        <a:lstStyle/>
        <a:p>
          <a:endParaRPr lang="en-US"/>
        </a:p>
      </dgm:t>
    </dgm:pt>
    <dgm:pt modelId="{FAEE0CA6-0106-480D-AEC6-C57BAB4715D9}" type="pres">
      <dgm:prSet presAssocID="{4E2DEB50-A7B9-48A8-AE35-CB4E329C074F}" presName="rootnode" presStyleCnt="0">
        <dgm:presLayoutVars>
          <dgm:chMax/>
          <dgm:chPref/>
          <dgm:dir/>
          <dgm:animLvl val="lvl"/>
        </dgm:presLayoutVars>
      </dgm:prSet>
      <dgm:spPr/>
    </dgm:pt>
    <dgm:pt modelId="{0AC42CCD-C83F-4940-ACDD-493607B13D96}" type="pres">
      <dgm:prSet presAssocID="{EC8E7987-D88A-4C4E-B2BE-688EC940063D}" presName="composite" presStyleCnt="0"/>
      <dgm:spPr/>
    </dgm:pt>
    <dgm:pt modelId="{DB1CFB8F-8192-4327-9C2E-C36F83C12839}" type="pres">
      <dgm:prSet presAssocID="{EC8E7987-D88A-4C4E-B2BE-688EC940063D}" presName="bentUpArrow1" presStyleLbl="alignImgPlace1" presStyleIdx="0" presStyleCnt="4"/>
      <dgm:spPr/>
    </dgm:pt>
    <dgm:pt modelId="{95520FEC-EABA-4541-B76D-6F47F1AD6D82}" type="pres">
      <dgm:prSet presAssocID="{EC8E7987-D88A-4C4E-B2BE-688EC940063D}" presName="ParentText" presStyleLbl="node1" presStyleIdx="0" presStyleCnt="5">
        <dgm:presLayoutVars>
          <dgm:chMax val="1"/>
          <dgm:chPref val="1"/>
          <dgm:bulletEnabled val="1"/>
        </dgm:presLayoutVars>
      </dgm:prSet>
      <dgm:spPr/>
    </dgm:pt>
    <dgm:pt modelId="{BB07E5E1-A044-4FE6-AAD7-0C240A18ADBE}" type="pres">
      <dgm:prSet presAssocID="{EC8E7987-D88A-4C4E-B2BE-688EC940063D}" presName="ChildText" presStyleLbl="revTx" presStyleIdx="0" presStyleCnt="4">
        <dgm:presLayoutVars>
          <dgm:chMax val="0"/>
          <dgm:chPref val="0"/>
          <dgm:bulletEnabled val="1"/>
        </dgm:presLayoutVars>
      </dgm:prSet>
      <dgm:spPr/>
    </dgm:pt>
    <dgm:pt modelId="{70105699-68A6-475B-BE1E-5FF2DA18C44C}" type="pres">
      <dgm:prSet presAssocID="{A6D7AA5D-D2BE-40DB-AD3F-AF438B79EEB2}" presName="sibTrans" presStyleCnt="0"/>
      <dgm:spPr/>
    </dgm:pt>
    <dgm:pt modelId="{497AA5CE-03EB-44F2-AA11-D65D0DB346B7}" type="pres">
      <dgm:prSet presAssocID="{D86C51C4-C540-4B2D-85D9-3DEC837D5E4A}" presName="composite" presStyleCnt="0"/>
      <dgm:spPr/>
    </dgm:pt>
    <dgm:pt modelId="{F06440DA-20E1-43B1-9D1E-27C39B1F8FEE}" type="pres">
      <dgm:prSet presAssocID="{D86C51C4-C540-4B2D-85D9-3DEC837D5E4A}" presName="bentUpArrow1" presStyleLbl="alignImgPlace1" presStyleIdx="1" presStyleCnt="4"/>
      <dgm:spPr/>
    </dgm:pt>
    <dgm:pt modelId="{76896DFC-6885-4C36-990C-953FD9176894}" type="pres">
      <dgm:prSet presAssocID="{D86C51C4-C540-4B2D-85D9-3DEC837D5E4A}" presName="ParentText" presStyleLbl="node1" presStyleIdx="1" presStyleCnt="5">
        <dgm:presLayoutVars>
          <dgm:chMax val="1"/>
          <dgm:chPref val="1"/>
          <dgm:bulletEnabled val="1"/>
        </dgm:presLayoutVars>
      </dgm:prSet>
      <dgm:spPr/>
    </dgm:pt>
    <dgm:pt modelId="{510C05F1-969C-4A5C-8F96-24AFA4C9B2E9}" type="pres">
      <dgm:prSet presAssocID="{D86C51C4-C540-4B2D-85D9-3DEC837D5E4A}" presName="ChildText" presStyleLbl="revTx" presStyleIdx="1" presStyleCnt="4">
        <dgm:presLayoutVars>
          <dgm:chMax val="0"/>
          <dgm:chPref val="0"/>
          <dgm:bulletEnabled val="1"/>
        </dgm:presLayoutVars>
      </dgm:prSet>
      <dgm:spPr/>
    </dgm:pt>
    <dgm:pt modelId="{ECE510E7-58E1-4809-A72A-889452797835}" type="pres">
      <dgm:prSet presAssocID="{5F9D86FA-97AB-4A98-B626-A43E8FE77B03}" presName="sibTrans" presStyleCnt="0"/>
      <dgm:spPr/>
    </dgm:pt>
    <dgm:pt modelId="{FCBC5A4A-574E-4B5D-A8A8-FC2883301EE7}" type="pres">
      <dgm:prSet presAssocID="{3C573994-0945-4588-8B21-2D0F2561716F}" presName="composite" presStyleCnt="0"/>
      <dgm:spPr/>
    </dgm:pt>
    <dgm:pt modelId="{69310325-A22F-4048-A283-D4D3B661966F}" type="pres">
      <dgm:prSet presAssocID="{3C573994-0945-4588-8B21-2D0F2561716F}" presName="bentUpArrow1" presStyleLbl="alignImgPlace1" presStyleIdx="2" presStyleCnt="4"/>
      <dgm:spPr/>
    </dgm:pt>
    <dgm:pt modelId="{9292E900-5B47-4062-8405-1449D557494C}" type="pres">
      <dgm:prSet presAssocID="{3C573994-0945-4588-8B21-2D0F2561716F}" presName="ParentText" presStyleLbl="node1" presStyleIdx="2" presStyleCnt="5">
        <dgm:presLayoutVars>
          <dgm:chMax val="1"/>
          <dgm:chPref val="1"/>
          <dgm:bulletEnabled val="1"/>
        </dgm:presLayoutVars>
      </dgm:prSet>
      <dgm:spPr/>
    </dgm:pt>
    <dgm:pt modelId="{F14E0CB4-9666-46C2-B692-4564E825D8DD}" type="pres">
      <dgm:prSet presAssocID="{3C573994-0945-4588-8B21-2D0F2561716F}" presName="ChildText" presStyleLbl="revTx" presStyleIdx="2" presStyleCnt="4">
        <dgm:presLayoutVars>
          <dgm:chMax val="0"/>
          <dgm:chPref val="0"/>
          <dgm:bulletEnabled val="1"/>
        </dgm:presLayoutVars>
      </dgm:prSet>
      <dgm:spPr/>
    </dgm:pt>
    <dgm:pt modelId="{0BC3923B-155B-42D9-92E2-D8E5580E6B37}" type="pres">
      <dgm:prSet presAssocID="{3503B15B-8C01-4E1C-9DFB-5234A93A322A}" presName="sibTrans" presStyleCnt="0"/>
      <dgm:spPr/>
    </dgm:pt>
    <dgm:pt modelId="{8D69B7D6-EC4B-4C32-AA53-4841B77495FB}" type="pres">
      <dgm:prSet presAssocID="{5F175B55-0E86-4CB2-885D-B36303A4439D}" presName="composite" presStyleCnt="0"/>
      <dgm:spPr/>
    </dgm:pt>
    <dgm:pt modelId="{92A9A092-3D05-46B0-8A7A-3ED00BE13EEA}" type="pres">
      <dgm:prSet presAssocID="{5F175B55-0E86-4CB2-885D-B36303A4439D}" presName="bentUpArrow1" presStyleLbl="alignImgPlace1" presStyleIdx="3" presStyleCnt="4"/>
      <dgm:spPr/>
    </dgm:pt>
    <dgm:pt modelId="{630FFBF0-1AB5-4F71-8BBB-39DA49276F74}" type="pres">
      <dgm:prSet presAssocID="{5F175B55-0E86-4CB2-885D-B36303A4439D}" presName="ParentText" presStyleLbl="node1" presStyleIdx="3" presStyleCnt="5">
        <dgm:presLayoutVars>
          <dgm:chMax val="1"/>
          <dgm:chPref val="1"/>
          <dgm:bulletEnabled val="1"/>
        </dgm:presLayoutVars>
      </dgm:prSet>
      <dgm:spPr/>
    </dgm:pt>
    <dgm:pt modelId="{A53B0B2D-03E9-4DEE-BCD9-22686ED7772A}" type="pres">
      <dgm:prSet presAssocID="{5F175B55-0E86-4CB2-885D-B36303A4439D}" presName="ChildText" presStyleLbl="revTx" presStyleIdx="3" presStyleCnt="4">
        <dgm:presLayoutVars>
          <dgm:chMax val="0"/>
          <dgm:chPref val="0"/>
          <dgm:bulletEnabled val="1"/>
        </dgm:presLayoutVars>
      </dgm:prSet>
      <dgm:spPr/>
    </dgm:pt>
    <dgm:pt modelId="{66919629-A107-4A8E-BD61-BC84949706F3}" type="pres">
      <dgm:prSet presAssocID="{5DB5105F-236E-4F58-87C1-63EEDB8B7246}" presName="sibTrans" presStyleCnt="0"/>
      <dgm:spPr/>
    </dgm:pt>
    <dgm:pt modelId="{B730488C-734C-45B7-A930-01FB637E557F}" type="pres">
      <dgm:prSet presAssocID="{5E4341E4-2A95-4F9C-8688-3A115477D5F5}" presName="composite" presStyleCnt="0"/>
      <dgm:spPr/>
    </dgm:pt>
    <dgm:pt modelId="{476BB6F7-0278-4AD2-B675-505F81157535}" type="pres">
      <dgm:prSet presAssocID="{5E4341E4-2A95-4F9C-8688-3A115477D5F5}" presName="ParentText" presStyleLbl="node1" presStyleIdx="4" presStyleCnt="5">
        <dgm:presLayoutVars>
          <dgm:chMax val="1"/>
          <dgm:chPref val="1"/>
          <dgm:bulletEnabled val="1"/>
        </dgm:presLayoutVars>
      </dgm:prSet>
      <dgm:spPr/>
    </dgm:pt>
  </dgm:ptLst>
  <dgm:cxnLst>
    <dgm:cxn modelId="{181ADA0C-7C9E-4380-A30F-DCB5842DBB52}" srcId="{4E2DEB50-A7B9-48A8-AE35-CB4E329C074F}" destId="{5F175B55-0E86-4CB2-885D-B36303A4439D}" srcOrd="3" destOrd="0" parTransId="{A2FB1C6F-9884-4E35-BF91-315A14EACCCA}" sibTransId="{5DB5105F-236E-4F58-87C1-63EEDB8B7246}"/>
    <dgm:cxn modelId="{4CD46629-865B-42AB-9339-F48D9187768B}" type="presOf" srcId="{D86C51C4-C540-4B2D-85D9-3DEC837D5E4A}" destId="{76896DFC-6885-4C36-990C-953FD9176894}" srcOrd="0" destOrd="0" presId="urn:microsoft.com/office/officeart/2005/8/layout/StepDownProcess"/>
    <dgm:cxn modelId="{9CAC6030-5AC4-45E7-A590-FE950998778B}" srcId="{4E2DEB50-A7B9-48A8-AE35-CB4E329C074F}" destId="{EC8E7987-D88A-4C4E-B2BE-688EC940063D}" srcOrd="0" destOrd="0" parTransId="{6DA33B89-9EEB-44AB-84C2-E1A3FAA93B8B}" sibTransId="{A6D7AA5D-D2BE-40DB-AD3F-AF438B79EEB2}"/>
    <dgm:cxn modelId="{16F4C65F-ABC5-4C21-9387-ADFCB2683E5E}" srcId="{4E2DEB50-A7B9-48A8-AE35-CB4E329C074F}" destId="{3C573994-0945-4588-8B21-2D0F2561716F}" srcOrd="2" destOrd="0" parTransId="{E3637F0F-40EA-4B3B-9E12-71212700F367}" sibTransId="{3503B15B-8C01-4E1C-9DFB-5234A93A322A}"/>
    <dgm:cxn modelId="{F6215741-396E-4223-BE4A-A914C2DE6007}" type="presOf" srcId="{EC8E7987-D88A-4C4E-B2BE-688EC940063D}" destId="{95520FEC-EABA-4541-B76D-6F47F1AD6D82}" srcOrd="0" destOrd="0" presId="urn:microsoft.com/office/officeart/2005/8/layout/StepDownProcess"/>
    <dgm:cxn modelId="{38D89A63-0E77-4A39-9D5E-9455A69D72A2}" type="presOf" srcId="{5F175B55-0E86-4CB2-885D-B36303A4439D}" destId="{630FFBF0-1AB5-4F71-8BBB-39DA49276F74}" srcOrd="0" destOrd="0" presId="urn:microsoft.com/office/officeart/2005/8/layout/StepDownProcess"/>
    <dgm:cxn modelId="{C304D569-841F-49BA-B1DA-57CDA163F2F2}" type="presOf" srcId="{3C573994-0945-4588-8B21-2D0F2561716F}" destId="{9292E900-5B47-4062-8405-1449D557494C}" srcOrd="0" destOrd="0" presId="urn:microsoft.com/office/officeart/2005/8/layout/StepDownProcess"/>
    <dgm:cxn modelId="{9835C355-8055-4FF9-B505-6EE4B535A89A}" srcId="{4E2DEB50-A7B9-48A8-AE35-CB4E329C074F}" destId="{D86C51C4-C540-4B2D-85D9-3DEC837D5E4A}" srcOrd="1" destOrd="0" parTransId="{C241871E-08B4-4A2B-AC50-14815AAE4C2C}" sibTransId="{5F9D86FA-97AB-4A98-B626-A43E8FE77B03}"/>
    <dgm:cxn modelId="{FAECBF99-CA75-4BD8-B92C-45FA7B20FA2C}" type="presOf" srcId="{5E4341E4-2A95-4F9C-8688-3A115477D5F5}" destId="{476BB6F7-0278-4AD2-B675-505F81157535}" srcOrd="0" destOrd="0" presId="urn:microsoft.com/office/officeart/2005/8/layout/StepDownProcess"/>
    <dgm:cxn modelId="{9347119D-27A1-431A-B2CF-7A15C3C4951C}" srcId="{4E2DEB50-A7B9-48A8-AE35-CB4E329C074F}" destId="{5E4341E4-2A95-4F9C-8688-3A115477D5F5}" srcOrd="4" destOrd="0" parTransId="{1E1F4E26-3065-46A2-B1C9-B7156BD1C602}" sibTransId="{FD3C544D-71D8-4234-8616-32859CFAB44F}"/>
    <dgm:cxn modelId="{11D32EEC-BE49-4BA4-846F-EAE39DB5A8AB}" type="presOf" srcId="{4E2DEB50-A7B9-48A8-AE35-CB4E329C074F}" destId="{FAEE0CA6-0106-480D-AEC6-C57BAB4715D9}" srcOrd="0" destOrd="0" presId="urn:microsoft.com/office/officeart/2005/8/layout/StepDownProcess"/>
    <dgm:cxn modelId="{19CABEF1-4FBE-4E55-BA6B-1FCDD99DA568}" type="presParOf" srcId="{FAEE0CA6-0106-480D-AEC6-C57BAB4715D9}" destId="{0AC42CCD-C83F-4940-ACDD-493607B13D96}" srcOrd="0" destOrd="0" presId="urn:microsoft.com/office/officeart/2005/8/layout/StepDownProcess"/>
    <dgm:cxn modelId="{6DCA7605-0B06-40CB-9A48-4463E70BA49F}" type="presParOf" srcId="{0AC42CCD-C83F-4940-ACDD-493607B13D96}" destId="{DB1CFB8F-8192-4327-9C2E-C36F83C12839}" srcOrd="0" destOrd="0" presId="urn:microsoft.com/office/officeart/2005/8/layout/StepDownProcess"/>
    <dgm:cxn modelId="{9B603E05-8580-43E1-8180-D7D9F70357CD}" type="presParOf" srcId="{0AC42CCD-C83F-4940-ACDD-493607B13D96}" destId="{95520FEC-EABA-4541-B76D-6F47F1AD6D82}" srcOrd="1" destOrd="0" presId="urn:microsoft.com/office/officeart/2005/8/layout/StepDownProcess"/>
    <dgm:cxn modelId="{9365370A-B44F-47D3-931A-64C2F9897AB8}" type="presParOf" srcId="{0AC42CCD-C83F-4940-ACDD-493607B13D96}" destId="{BB07E5E1-A044-4FE6-AAD7-0C240A18ADBE}" srcOrd="2" destOrd="0" presId="urn:microsoft.com/office/officeart/2005/8/layout/StepDownProcess"/>
    <dgm:cxn modelId="{2A559B08-7888-4402-B297-0EDDE0B562E6}" type="presParOf" srcId="{FAEE0CA6-0106-480D-AEC6-C57BAB4715D9}" destId="{70105699-68A6-475B-BE1E-5FF2DA18C44C}" srcOrd="1" destOrd="0" presId="urn:microsoft.com/office/officeart/2005/8/layout/StepDownProcess"/>
    <dgm:cxn modelId="{519BBCF8-FCFD-4A11-ABC8-7B60B69D941A}" type="presParOf" srcId="{FAEE0CA6-0106-480D-AEC6-C57BAB4715D9}" destId="{497AA5CE-03EB-44F2-AA11-D65D0DB346B7}" srcOrd="2" destOrd="0" presId="urn:microsoft.com/office/officeart/2005/8/layout/StepDownProcess"/>
    <dgm:cxn modelId="{BC942F67-029C-4018-A11A-ED8419BE2AB7}" type="presParOf" srcId="{497AA5CE-03EB-44F2-AA11-D65D0DB346B7}" destId="{F06440DA-20E1-43B1-9D1E-27C39B1F8FEE}" srcOrd="0" destOrd="0" presId="urn:microsoft.com/office/officeart/2005/8/layout/StepDownProcess"/>
    <dgm:cxn modelId="{7BA61E57-F8BC-4321-B65D-B7807696167C}" type="presParOf" srcId="{497AA5CE-03EB-44F2-AA11-D65D0DB346B7}" destId="{76896DFC-6885-4C36-990C-953FD9176894}" srcOrd="1" destOrd="0" presId="urn:microsoft.com/office/officeart/2005/8/layout/StepDownProcess"/>
    <dgm:cxn modelId="{30DAB203-3B49-4585-8FC9-FD7148200BE2}" type="presParOf" srcId="{497AA5CE-03EB-44F2-AA11-D65D0DB346B7}" destId="{510C05F1-969C-4A5C-8F96-24AFA4C9B2E9}" srcOrd="2" destOrd="0" presId="urn:microsoft.com/office/officeart/2005/8/layout/StepDownProcess"/>
    <dgm:cxn modelId="{E8AFF0D2-E05D-43EC-BBC3-9232F81EE75A}" type="presParOf" srcId="{FAEE0CA6-0106-480D-AEC6-C57BAB4715D9}" destId="{ECE510E7-58E1-4809-A72A-889452797835}" srcOrd="3" destOrd="0" presId="urn:microsoft.com/office/officeart/2005/8/layout/StepDownProcess"/>
    <dgm:cxn modelId="{CF6B8814-6015-444D-BDC3-B0F3943B33F9}" type="presParOf" srcId="{FAEE0CA6-0106-480D-AEC6-C57BAB4715D9}" destId="{FCBC5A4A-574E-4B5D-A8A8-FC2883301EE7}" srcOrd="4" destOrd="0" presId="urn:microsoft.com/office/officeart/2005/8/layout/StepDownProcess"/>
    <dgm:cxn modelId="{34EBBE5E-1FC7-49A4-B135-976B91D49D1A}" type="presParOf" srcId="{FCBC5A4A-574E-4B5D-A8A8-FC2883301EE7}" destId="{69310325-A22F-4048-A283-D4D3B661966F}" srcOrd="0" destOrd="0" presId="urn:microsoft.com/office/officeart/2005/8/layout/StepDownProcess"/>
    <dgm:cxn modelId="{49D985D5-D24C-4FB3-9E51-9DEF6FE370B2}" type="presParOf" srcId="{FCBC5A4A-574E-4B5D-A8A8-FC2883301EE7}" destId="{9292E900-5B47-4062-8405-1449D557494C}" srcOrd="1" destOrd="0" presId="urn:microsoft.com/office/officeart/2005/8/layout/StepDownProcess"/>
    <dgm:cxn modelId="{4B63A1C7-3030-4A35-AD35-1AFE13986F37}" type="presParOf" srcId="{FCBC5A4A-574E-4B5D-A8A8-FC2883301EE7}" destId="{F14E0CB4-9666-46C2-B692-4564E825D8DD}" srcOrd="2" destOrd="0" presId="urn:microsoft.com/office/officeart/2005/8/layout/StepDownProcess"/>
    <dgm:cxn modelId="{A9938A0A-8F27-461C-9E3F-3EB69BA57B82}" type="presParOf" srcId="{FAEE0CA6-0106-480D-AEC6-C57BAB4715D9}" destId="{0BC3923B-155B-42D9-92E2-D8E5580E6B37}" srcOrd="5" destOrd="0" presId="urn:microsoft.com/office/officeart/2005/8/layout/StepDownProcess"/>
    <dgm:cxn modelId="{46A2018A-A47D-45C6-8726-B010AF577090}" type="presParOf" srcId="{FAEE0CA6-0106-480D-AEC6-C57BAB4715D9}" destId="{8D69B7D6-EC4B-4C32-AA53-4841B77495FB}" srcOrd="6" destOrd="0" presId="urn:microsoft.com/office/officeart/2005/8/layout/StepDownProcess"/>
    <dgm:cxn modelId="{362F2A39-B7C0-4BA3-A212-9B9271438279}" type="presParOf" srcId="{8D69B7D6-EC4B-4C32-AA53-4841B77495FB}" destId="{92A9A092-3D05-46B0-8A7A-3ED00BE13EEA}" srcOrd="0" destOrd="0" presId="urn:microsoft.com/office/officeart/2005/8/layout/StepDownProcess"/>
    <dgm:cxn modelId="{D59BE5AB-F606-4752-A63F-3ECDD8E00C13}" type="presParOf" srcId="{8D69B7D6-EC4B-4C32-AA53-4841B77495FB}" destId="{630FFBF0-1AB5-4F71-8BBB-39DA49276F74}" srcOrd="1" destOrd="0" presId="urn:microsoft.com/office/officeart/2005/8/layout/StepDownProcess"/>
    <dgm:cxn modelId="{3B8D6C78-52F3-45F7-96D4-585EC9D79950}" type="presParOf" srcId="{8D69B7D6-EC4B-4C32-AA53-4841B77495FB}" destId="{A53B0B2D-03E9-4DEE-BCD9-22686ED7772A}" srcOrd="2" destOrd="0" presId="urn:microsoft.com/office/officeart/2005/8/layout/StepDownProcess"/>
    <dgm:cxn modelId="{4D4963B7-D880-42E0-8ECA-D458976E94CA}" type="presParOf" srcId="{FAEE0CA6-0106-480D-AEC6-C57BAB4715D9}" destId="{66919629-A107-4A8E-BD61-BC84949706F3}" srcOrd="7" destOrd="0" presId="urn:microsoft.com/office/officeart/2005/8/layout/StepDownProcess"/>
    <dgm:cxn modelId="{57D8C7F5-167C-4432-BA6C-FFE5A4A92101}" type="presParOf" srcId="{FAEE0CA6-0106-480D-AEC6-C57BAB4715D9}" destId="{B730488C-734C-45B7-A930-01FB637E557F}" srcOrd="8" destOrd="0" presId="urn:microsoft.com/office/officeart/2005/8/layout/StepDownProcess"/>
    <dgm:cxn modelId="{09E0AB45-6470-4B51-BF45-14A009B031ED}" type="presParOf" srcId="{B730488C-734C-45B7-A930-01FB637E557F}" destId="{476BB6F7-0278-4AD2-B675-505F81157535}"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669543-E43F-4007-90EF-5B23BF000785}" type="doc">
      <dgm:prSet loTypeId="urn:microsoft.com/office/officeart/2005/8/layout/cycle3" loCatId="cycle" qsTypeId="urn:microsoft.com/office/officeart/2005/8/quickstyle/simple5" qsCatId="simple" csTypeId="urn:microsoft.com/office/officeart/2005/8/colors/accent0_1" csCatId="mainScheme"/>
      <dgm:spPr/>
      <dgm:t>
        <a:bodyPr/>
        <a:lstStyle/>
        <a:p>
          <a:endParaRPr lang="en-US"/>
        </a:p>
      </dgm:t>
    </dgm:pt>
    <dgm:pt modelId="{D95FE59D-441D-43E4-A8A4-E3535C332E5A}">
      <dgm:prSet/>
      <dgm:spPr/>
      <dgm:t>
        <a:bodyPr/>
        <a:lstStyle/>
        <a:p>
          <a:r>
            <a:rPr lang="en-US"/>
            <a:t>Needs Assessment</a:t>
          </a:r>
        </a:p>
      </dgm:t>
    </dgm:pt>
    <dgm:pt modelId="{1F201242-9FEB-4FA9-94C4-512CD3A521F7}" type="parTrans" cxnId="{4C92132B-1862-480C-8E6C-B8D49F520F99}">
      <dgm:prSet/>
      <dgm:spPr/>
      <dgm:t>
        <a:bodyPr/>
        <a:lstStyle/>
        <a:p>
          <a:endParaRPr lang="en-US"/>
        </a:p>
      </dgm:t>
    </dgm:pt>
    <dgm:pt modelId="{2CEE899E-8FB5-49E3-8064-C348D6487642}" type="sibTrans" cxnId="{4C92132B-1862-480C-8E6C-B8D49F520F99}">
      <dgm:prSet/>
      <dgm:spPr/>
      <dgm:t>
        <a:bodyPr/>
        <a:lstStyle/>
        <a:p>
          <a:endParaRPr lang="en-US"/>
        </a:p>
      </dgm:t>
    </dgm:pt>
    <dgm:pt modelId="{8943DD29-D582-465C-A16C-8AD16411F953}">
      <dgm:prSet/>
      <dgm:spPr/>
      <dgm:t>
        <a:bodyPr/>
        <a:lstStyle/>
        <a:p>
          <a:r>
            <a:rPr lang="en-US" dirty="0"/>
            <a:t>Requirements Management</a:t>
          </a:r>
        </a:p>
      </dgm:t>
    </dgm:pt>
    <dgm:pt modelId="{97138F41-106B-4C04-B970-A2CD7DDB19D3}" type="parTrans" cxnId="{BA97DE33-9E88-4BE1-9B29-BA7821AA3380}">
      <dgm:prSet/>
      <dgm:spPr/>
      <dgm:t>
        <a:bodyPr/>
        <a:lstStyle/>
        <a:p>
          <a:endParaRPr lang="en-US"/>
        </a:p>
      </dgm:t>
    </dgm:pt>
    <dgm:pt modelId="{4F6C5488-6D87-4F16-8D8D-2E33B0229A28}" type="sibTrans" cxnId="{BA97DE33-9E88-4BE1-9B29-BA7821AA3380}">
      <dgm:prSet/>
      <dgm:spPr/>
      <dgm:t>
        <a:bodyPr/>
        <a:lstStyle/>
        <a:p>
          <a:endParaRPr lang="en-US"/>
        </a:p>
      </dgm:t>
    </dgm:pt>
    <dgm:pt modelId="{95C768D6-E03B-4C0A-9ABB-1F1DE0E7F688}">
      <dgm:prSet/>
      <dgm:spPr/>
      <dgm:t>
        <a:bodyPr/>
        <a:lstStyle/>
        <a:p>
          <a:r>
            <a:rPr lang="en-US"/>
            <a:t>Requirements Elicitation</a:t>
          </a:r>
        </a:p>
      </dgm:t>
    </dgm:pt>
    <dgm:pt modelId="{E99D5458-1615-4693-A3F1-9377CA13E0B7}" type="parTrans" cxnId="{62FD58F4-FFA5-4DAE-9A1C-1CD49C5A1A35}">
      <dgm:prSet/>
      <dgm:spPr/>
      <dgm:t>
        <a:bodyPr/>
        <a:lstStyle/>
        <a:p>
          <a:endParaRPr lang="en-US"/>
        </a:p>
      </dgm:t>
    </dgm:pt>
    <dgm:pt modelId="{97E7091C-802D-47B6-BFF4-941593CCF29F}" type="sibTrans" cxnId="{62FD58F4-FFA5-4DAE-9A1C-1CD49C5A1A35}">
      <dgm:prSet/>
      <dgm:spPr/>
      <dgm:t>
        <a:bodyPr/>
        <a:lstStyle/>
        <a:p>
          <a:endParaRPr lang="en-US"/>
        </a:p>
      </dgm:t>
    </dgm:pt>
    <dgm:pt modelId="{54ECA447-7AF7-4D33-B308-72D0BC56767C}">
      <dgm:prSet/>
      <dgm:spPr/>
      <dgm:t>
        <a:bodyPr/>
        <a:lstStyle/>
        <a:p>
          <a:r>
            <a:rPr lang="en-US"/>
            <a:t>Requirements Analysis</a:t>
          </a:r>
        </a:p>
      </dgm:t>
    </dgm:pt>
    <dgm:pt modelId="{3268ACB3-E951-41B0-A889-EEDE9F568C07}" type="parTrans" cxnId="{C61C8DEB-9024-4D62-AB9D-0A41DCA292AD}">
      <dgm:prSet/>
      <dgm:spPr/>
      <dgm:t>
        <a:bodyPr/>
        <a:lstStyle/>
        <a:p>
          <a:endParaRPr lang="en-US"/>
        </a:p>
      </dgm:t>
    </dgm:pt>
    <dgm:pt modelId="{56FFC726-836F-4DCB-9171-2880BA20C59E}" type="sibTrans" cxnId="{C61C8DEB-9024-4D62-AB9D-0A41DCA292AD}">
      <dgm:prSet/>
      <dgm:spPr/>
      <dgm:t>
        <a:bodyPr/>
        <a:lstStyle/>
        <a:p>
          <a:endParaRPr lang="en-US"/>
        </a:p>
      </dgm:t>
    </dgm:pt>
    <dgm:pt modelId="{73FE7881-77DB-4F6C-AB56-708589595E09}">
      <dgm:prSet/>
      <dgm:spPr/>
      <dgm:t>
        <a:bodyPr/>
        <a:lstStyle/>
        <a:p>
          <a:r>
            <a:rPr lang="en-US"/>
            <a:t>Requirements Monitoring </a:t>
          </a:r>
        </a:p>
      </dgm:t>
    </dgm:pt>
    <dgm:pt modelId="{5DDEADD2-17EE-4845-A118-F9AB9AB99FDC}" type="parTrans" cxnId="{A2A560B5-DB14-4131-B785-C70737660E53}">
      <dgm:prSet/>
      <dgm:spPr/>
      <dgm:t>
        <a:bodyPr/>
        <a:lstStyle/>
        <a:p>
          <a:endParaRPr lang="en-US"/>
        </a:p>
      </dgm:t>
    </dgm:pt>
    <dgm:pt modelId="{3D416059-CA8A-4AF6-BE78-737E37D8D8D3}" type="sibTrans" cxnId="{A2A560B5-DB14-4131-B785-C70737660E53}">
      <dgm:prSet/>
      <dgm:spPr/>
      <dgm:t>
        <a:bodyPr/>
        <a:lstStyle/>
        <a:p>
          <a:endParaRPr lang="en-US"/>
        </a:p>
      </dgm:t>
    </dgm:pt>
    <dgm:pt modelId="{E13A079F-E1FD-44C2-B440-A431425C4FA6}">
      <dgm:prSet/>
      <dgm:spPr/>
      <dgm:t>
        <a:bodyPr/>
        <a:lstStyle/>
        <a:p>
          <a:r>
            <a:rPr lang="en-US"/>
            <a:t>Solution Evaluation </a:t>
          </a:r>
        </a:p>
      </dgm:t>
    </dgm:pt>
    <dgm:pt modelId="{9D43118A-2B28-4957-9176-97424824B70C}" type="parTrans" cxnId="{14DB65B2-6ACB-434D-9FFE-B4FAA719C83A}">
      <dgm:prSet/>
      <dgm:spPr/>
      <dgm:t>
        <a:bodyPr/>
        <a:lstStyle/>
        <a:p>
          <a:endParaRPr lang="en-US"/>
        </a:p>
      </dgm:t>
    </dgm:pt>
    <dgm:pt modelId="{5D6C5283-311C-458A-84AD-A4391BD8A529}" type="sibTrans" cxnId="{14DB65B2-6ACB-434D-9FFE-B4FAA719C83A}">
      <dgm:prSet/>
      <dgm:spPr/>
      <dgm:t>
        <a:bodyPr/>
        <a:lstStyle/>
        <a:p>
          <a:endParaRPr lang="en-US"/>
        </a:p>
      </dgm:t>
    </dgm:pt>
    <dgm:pt modelId="{D9CCDE68-ED1F-4FE6-BBEA-A48B80270DA4}" type="pres">
      <dgm:prSet presAssocID="{9D669543-E43F-4007-90EF-5B23BF000785}" presName="Name0" presStyleCnt="0">
        <dgm:presLayoutVars>
          <dgm:dir/>
          <dgm:resizeHandles val="exact"/>
        </dgm:presLayoutVars>
      </dgm:prSet>
      <dgm:spPr/>
    </dgm:pt>
    <dgm:pt modelId="{C268D4E7-4598-4AD5-9AE5-43A92C12C517}" type="pres">
      <dgm:prSet presAssocID="{9D669543-E43F-4007-90EF-5B23BF000785}" presName="cycle" presStyleCnt="0"/>
      <dgm:spPr/>
    </dgm:pt>
    <dgm:pt modelId="{91EFC84E-0C0A-4C53-BF3E-1FAA379D65FF}" type="pres">
      <dgm:prSet presAssocID="{D95FE59D-441D-43E4-A8A4-E3535C332E5A}" presName="nodeFirstNode" presStyleLbl="node1" presStyleIdx="0" presStyleCnt="6">
        <dgm:presLayoutVars>
          <dgm:bulletEnabled val="1"/>
        </dgm:presLayoutVars>
      </dgm:prSet>
      <dgm:spPr/>
    </dgm:pt>
    <dgm:pt modelId="{AC281DFA-0919-4BDF-AB34-24D1F3A1AC3B}" type="pres">
      <dgm:prSet presAssocID="{2CEE899E-8FB5-49E3-8064-C348D6487642}" presName="sibTransFirstNode" presStyleLbl="bgShp" presStyleIdx="0" presStyleCnt="1"/>
      <dgm:spPr/>
    </dgm:pt>
    <dgm:pt modelId="{63D09BC8-EDCE-4176-AF72-B8DC097C190C}" type="pres">
      <dgm:prSet presAssocID="{8943DD29-D582-465C-A16C-8AD16411F953}" presName="nodeFollowingNodes" presStyleLbl="node1" presStyleIdx="1" presStyleCnt="6">
        <dgm:presLayoutVars>
          <dgm:bulletEnabled val="1"/>
        </dgm:presLayoutVars>
      </dgm:prSet>
      <dgm:spPr/>
    </dgm:pt>
    <dgm:pt modelId="{DB95CCBB-6DA1-4E0D-9F23-76AC9373095F}" type="pres">
      <dgm:prSet presAssocID="{95C768D6-E03B-4C0A-9ABB-1F1DE0E7F688}" presName="nodeFollowingNodes" presStyleLbl="node1" presStyleIdx="2" presStyleCnt="6">
        <dgm:presLayoutVars>
          <dgm:bulletEnabled val="1"/>
        </dgm:presLayoutVars>
      </dgm:prSet>
      <dgm:spPr/>
    </dgm:pt>
    <dgm:pt modelId="{D01481BF-1AE7-4879-A78A-60058CE7F308}" type="pres">
      <dgm:prSet presAssocID="{54ECA447-7AF7-4D33-B308-72D0BC56767C}" presName="nodeFollowingNodes" presStyleLbl="node1" presStyleIdx="3" presStyleCnt="6">
        <dgm:presLayoutVars>
          <dgm:bulletEnabled val="1"/>
        </dgm:presLayoutVars>
      </dgm:prSet>
      <dgm:spPr/>
    </dgm:pt>
    <dgm:pt modelId="{407A2F0F-4F41-4404-A993-D2EE388A3F03}" type="pres">
      <dgm:prSet presAssocID="{73FE7881-77DB-4F6C-AB56-708589595E09}" presName="nodeFollowingNodes" presStyleLbl="node1" presStyleIdx="4" presStyleCnt="6">
        <dgm:presLayoutVars>
          <dgm:bulletEnabled val="1"/>
        </dgm:presLayoutVars>
      </dgm:prSet>
      <dgm:spPr/>
    </dgm:pt>
    <dgm:pt modelId="{B4005759-B5FB-4F56-893C-CB5E2118CA10}" type="pres">
      <dgm:prSet presAssocID="{E13A079F-E1FD-44C2-B440-A431425C4FA6}" presName="nodeFollowingNodes" presStyleLbl="node1" presStyleIdx="5" presStyleCnt="6">
        <dgm:presLayoutVars>
          <dgm:bulletEnabled val="1"/>
        </dgm:presLayoutVars>
      </dgm:prSet>
      <dgm:spPr/>
    </dgm:pt>
  </dgm:ptLst>
  <dgm:cxnLst>
    <dgm:cxn modelId="{A2A7281E-A88D-4584-A586-A9B37D9C1126}" type="presOf" srcId="{E13A079F-E1FD-44C2-B440-A431425C4FA6}" destId="{B4005759-B5FB-4F56-893C-CB5E2118CA10}" srcOrd="0" destOrd="0" presId="urn:microsoft.com/office/officeart/2005/8/layout/cycle3"/>
    <dgm:cxn modelId="{E2CB9223-24B6-4D37-AD7F-9F5A42E080BD}" type="presOf" srcId="{73FE7881-77DB-4F6C-AB56-708589595E09}" destId="{407A2F0F-4F41-4404-A993-D2EE388A3F03}" srcOrd="0" destOrd="0" presId="urn:microsoft.com/office/officeart/2005/8/layout/cycle3"/>
    <dgm:cxn modelId="{4C92132B-1862-480C-8E6C-B8D49F520F99}" srcId="{9D669543-E43F-4007-90EF-5B23BF000785}" destId="{D95FE59D-441D-43E4-A8A4-E3535C332E5A}" srcOrd="0" destOrd="0" parTransId="{1F201242-9FEB-4FA9-94C4-512CD3A521F7}" sibTransId="{2CEE899E-8FB5-49E3-8064-C348D6487642}"/>
    <dgm:cxn modelId="{BA97DE33-9E88-4BE1-9B29-BA7821AA3380}" srcId="{9D669543-E43F-4007-90EF-5B23BF000785}" destId="{8943DD29-D582-465C-A16C-8AD16411F953}" srcOrd="1" destOrd="0" parTransId="{97138F41-106B-4C04-B970-A2CD7DDB19D3}" sibTransId="{4F6C5488-6D87-4F16-8D8D-2E33B0229A28}"/>
    <dgm:cxn modelId="{59D0EF5E-2D18-4C61-9060-00F4E5645A62}" type="presOf" srcId="{95C768D6-E03B-4C0A-9ABB-1F1DE0E7F688}" destId="{DB95CCBB-6DA1-4E0D-9F23-76AC9373095F}" srcOrd="0" destOrd="0" presId="urn:microsoft.com/office/officeart/2005/8/layout/cycle3"/>
    <dgm:cxn modelId="{F6D2B54C-3724-435D-B414-9A26DA9DBC72}" type="presOf" srcId="{D95FE59D-441D-43E4-A8A4-E3535C332E5A}" destId="{91EFC84E-0C0A-4C53-BF3E-1FAA379D65FF}" srcOrd="0" destOrd="0" presId="urn:microsoft.com/office/officeart/2005/8/layout/cycle3"/>
    <dgm:cxn modelId="{2B0EBDAD-1DAD-459B-8FC3-EB33A7C116A4}" type="presOf" srcId="{9D669543-E43F-4007-90EF-5B23BF000785}" destId="{D9CCDE68-ED1F-4FE6-BBEA-A48B80270DA4}" srcOrd="0" destOrd="0" presId="urn:microsoft.com/office/officeart/2005/8/layout/cycle3"/>
    <dgm:cxn modelId="{D4A79BAE-32FC-4BE3-B9DE-1974187AFFD0}" type="presOf" srcId="{8943DD29-D582-465C-A16C-8AD16411F953}" destId="{63D09BC8-EDCE-4176-AF72-B8DC097C190C}" srcOrd="0" destOrd="0" presId="urn:microsoft.com/office/officeart/2005/8/layout/cycle3"/>
    <dgm:cxn modelId="{14DB65B2-6ACB-434D-9FFE-B4FAA719C83A}" srcId="{9D669543-E43F-4007-90EF-5B23BF000785}" destId="{E13A079F-E1FD-44C2-B440-A431425C4FA6}" srcOrd="5" destOrd="0" parTransId="{9D43118A-2B28-4957-9176-97424824B70C}" sibTransId="{5D6C5283-311C-458A-84AD-A4391BD8A529}"/>
    <dgm:cxn modelId="{A2A560B5-DB14-4131-B785-C70737660E53}" srcId="{9D669543-E43F-4007-90EF-5B23BF000785}" destId="{73FE7881-77DB-4F6C-AB56-708589595E09}" srcOrd="4" destOrd="0" parTransId="{5DDEADD2-17EE-4845-A118-F9AB9AB99FDC}" sibTransId="{3D416059-CA8A-4AF6-BE78-737E37D8D8D3}"/>
    <dgm:cxn modelId="{E1EBFCB7-66DB-4575-89FA-DBE13D15FF5B}" type="presOf" srcId="{2CEE899E-8FB5-49E3-8064-C348D6487642}" destId="{AC281DFA-0919-4BDF-AB34-24D1F3A1AC3B}" srcOrd="0" destOrd="0" presId="urn:microsoft.com/office/officeart/2005/8/layout/cycle3"/>
    <dgm:cxn modelId="{1DC975C1-309E-43A0-9B2B-476D70582205}" type="presOf" srcId="{54ECA447-7AF7-4D33-B308-72D0BC56767C}" destId="{D01481BF-1AE7-4879-A78A-60058CE7F308}" srcOrd="0" destOrd="0" presId="urn:microsoft.com/office/officeart/2005/8/layout/cycle3"/>
    <dgm:cxn modelId="{C61C8DEB-9024-4D62-AB9D-0A41DCA292AD}" srcId="{9D669543-E43F-4007-90EF-5B23BF000785}" destId="{54ECA447-7AF7-4D33-B308-72D0BC56767C}" srcOrd="3" destOrd="0" parTransId="{3268ACB3-E951-41B0-A889-EEDE9F568C07}" sibTransId="{56FFC726-836F-4DCB-9171-2880BA20C59E}"/>
    <dgm:cxn modelId="{62FD58F4-FFA5-4DAE-9A1C-1CD49C5A1A35}" srcId="{9D669543-E43F-4007-90EF-5B23BF000785}" destId="{95C768D6-E03B-4C0A-9ABB-1F1DE0E7F688}" srcOrd="2" destOrd="0" parTransId="{E99D5458-1615-4693-A3F1-9377CA13E0B7}" sibTransId="{97E7091C-802D-47B6-BFF4-941593CCF29F}"/>
    <dgm:cxn modelId="{6E90B109-BC22-4F40-9A5A-EE1C7256DEE5}" type="presParOf" srcId="{D9CCDE68-ED1F-4FE6-BBEA-A48B80270DA4}" destId="{C268D4E7-4598-4AD5-9AE5-43A92C12C517}" srcOrd="0" destOrd="0" presId="urn:microsoft.com/office/officeart/2005/8/layout/cycle3"/>
    <dgm:cxn modelId="{15D914D5-FB9B-4AF0-B7B1-B56F0B940A0E}" type="presParOf" srcId="{C268D4E7-4598-4AD5-9AE5-43A92C12C517}" destId="{91EFC84E-0C0A-4C53-BF3E-1FAA379D65FF}" srcOrd="0" destOrd="0" presId="urn:microsoft.com/office/officeart/2005/8/layout/cycle3"/>
    <dgm:cxn modelId="{C71BDA14-8CAE-4D2F-B9AC-7F7A926A094D}" type="presParOf" srcId="{C268D4E7-4598-4AD5-9AE5-43A92C12C517}" destId="{AC281DFA-0919-4BDF-AB34-24D1F3A1AC3B}" srcOrd="1" destOrd="0" presId="urn:microsoft.com/office/officeart/2005/8/layout/cycle3"/>
    <dgm:cxn modelId="{7893C653-6D11-4A22-A851-783697225BC0}" type="presParOf" srcId="{C268D4E7-4598-4AD5-9AE5-43A92C12C517}" destId="{63D09BC8-EDCE-4176-AF72-B8DC097C190C}" srcOrd="2" destOrd="0" presId="urn:microsoft.com/office/officeart/2005/8/layout/cycle3"/>
    <dgm:cxn modelId="{931B6911-1D8E-47F8-860E-7C3F2E4F11F3}" type="presParOf" srcId="{C268D4E7-4598-4AD5-9AE5-43A92C12C517}" destId="{DB95CCBB-6DA1-4E0D-9F23-76AC9373095F}" srcOrd="3" destOrd="0" presId="urn:microsoft.com/office/officeart/2005/8/layout/cycle3"/>
    <dgm:cxn modelId="{627023B0-383A-4011-83FB-8029AB617318}" type="presParOf" srcId="{C268D4E7-4598-4AD5-9AE5-43A92C12C517}" destId="{D01481BF-1AE7-4879-A78A-60058CE7F308}" srcOrd="4" destOrd="0" presId="urn:microsoft.com/office/officeart/2005/8/layout/cycle3"/>
    <dgm:cxn modelId="{476EB9F3-198C-47E8-90A5-2C5895FFD737}" type="presParOf" srcId="{C268D4E7-4598-4AD5-9AE5-43A92C12C517}" destId="{407A2F0F-4F41-4404-A993-D2EE388A3F03}" srcOrd="5" destOrd="0" presId="urn:microsoft.com/office/officeart/2005/8/layout/cycle3"/>
    <dgm:cxn modelId="{9D3CF710-B8BA-4F7D-A550-078A2241F445}" type="presParOf" srcId="{C268D4E7-4598-4AD5-9AE5-43A92C12C517}" destId="{B4005759-B5FB-4F56-893C-CB5E2118CA1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6D75-A00D-47D4-9F3B-F050AB17C081}">
      <dsp:nvSpPr>
        <dsp:cNvPr id="0" name=""/>
        <dsp:cNvSpPr/>
      </dsp:nvSpPr>
      <dsp:spPr>
        <a:xfrm>
          <a:off x="2565947" y="30714"/>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Education</a:t>
          </a:r>
        </a:p>
      </dsp:txBody>
      <dsp:txXfrm>
        <a:off x="2750234" y="245715"/>
        <a:ext cx="1228578" cy="506788"/>
      </dsp:txXfrm>
    </dsp:sp>
    <dsp:sp modelId="{E7D021E4-9F65-479D-88C0-5E0074A5D2E4}">
      <dsp:nvSpPr>
        <dsp:cNvPr id="0" name=""/>
        <dsp:cNvSpPr/>
      </dsp:nvSpPr>
      <dsp:spPr>
        <a:xfrm>
          <a:off x="3272380" y="737147"/>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Work Experience</a:t>
          </a:r>
        </a:p>
      </dsp:txBody>
      <dsp:txXfrm>
        <a:off x="4132385" y="921433"/>
        <a:ext cx="614289" cy="1228578"/>
      </dsp:txXfrm>
    </dsp:sp>
    <dsp:sp modelId="{78DC202F-7BB7-4912-A966-BABC50AA245D}">
      <dsp:nvSpPr>
        <dsp:cNvPr id="0" name=""/>
        <dsp:cNvSpPr/>
      </dsp:nvSpPr>
      <dsp:spPr>
        <a:xfrm>
          <a:off x="2565947" y="1443579"/>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Training &amp; Certification</a:t>
          </a:r>
        </a:p>
      </dsp:txBody>
      <dsp:txXfrm>
        <a:off x="2750234" y="2318941"/>
        <a:ext cx="1228578" cy="506788"/>
      </dsp:txXfrm>
    </dsp:sp>
    <dsp:sp modelId="{218C1AC1-6ACB-4485-AD42-ED41C0824EFD}">
      <dsp:nvSpPr>
        <dsp:cNvPr id="0" name=""/>
        <dsp:cNvSpPr/>
      </dsp:nvSpPr>
      <dsp:spPr>
        <a:xfrm>
          <a:off x="1859514" y="737147"/>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dirty="0"/>
            <a:t>Teaching &amp; Training</a:t>
          </a:r>
        </a:p>
      </dsp:txBody>
      <dsp:txXfrm>
        <a:off x="1982372" y="921433"/>
        <a:ext cx="614289" cy="1228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6A7B-B488-4C32-B64A-0668D463B6DB}">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CA620-BFCE-4E01-B64F-94BD888536CF}">
      <dsp:nvSpPr>
        <dsp:cNvPr id="0" name=""/>
        <dsp:cNvSpPr/>
      </dsp:nvSpPr>
      <dsp:spPr>
        <a:xfrm>
          <a:off x="1544" y="0"/>
          <a:ext cx="274991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Review of Agile Best Practices</a:t>
          </a:r>
        </a:p>
      </dsp:txBody>
      <dsp:txXfrm>
        <a:off x="1544" y="0"/>
        <a:ext cx="2749912" cy="1740535"/>
      </dsp:txXfrm>
    </dsp:sp>
    <dsp:sp modelId="{7B025C4C-7C8C-4387-9494-A5F75AAC9164}">
      <dsp:nvSpPr>
        <dsp:cNvPr id="0" name=""/>
        <dsp:cNvSpPr/>
      </dsp:nvSpPr>
      <dsp:spPr>
        <a:xfrm>
          <a:off x="115893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D110E-E224-46D6-8967-44FF1981170E}">
      <dsp:nvSpPr>
        <dsp:cNvPr id="0" name=""/>
        <dsp:cNvSpPr/>
      </dsp:nvSpPr>
      <dsp:spPr>
        <a:xfrm>
          <a:off x="2867446" y="2610802"/>
          <a:ext cx="4159260"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Planning Board in </a:t>
          </a:r>
          <a:br>
            <a:rPr lang="en-US" sz="2000" kern="1200" dirty="0"/>
          </a:br>
          <a:r>
            <a:rPr lang="en-US" sz="2000" kern="1200" dirty="0"/>
            <a:t>SpiraTeam</a:t>
          </a:r>
          <a:r>
            <a:rPr lang="en-US" sz="2000" kern="1200" baseline="30000" dirty="0"/>
            <a:t>®</a:t>
          </a:r>
          <a:r>
            <a:rPr lang="en-US" sz="2000" kern="1200" dirty="0"/>
            <a:t> / </a:t>
          </a:r>
          <a:r>
            <a:rPr lang="en-US" sz="2000" kern="1200" dirty="0" err="1"/>
            <a:t>SpiraPlan</a:t>
          </a:r>
          <a:r>
            <a:rPr lang="en-US" sz="2000" kern="1200" baseline="30000" dirty="0"/>
            <a:t>®</a:t>
          </a:r>
          <a:endParaRPr lang="en-US" sz="2000" kern="1200" dirty="0"/>
        </a:p>
      </dsp:txBody>
      <dsp:txXfrm>
        <a:off x="2867446" y="2610802"/>
        <a:ext cx="4159260" cy="1740535"/>
      </dsp:txXfrm>
    </dsp:sp>
    <dsp:sp modelId="{89729628-6E6D-40EC-BC04-2A2131228376}">
      <dsp:nvSpPr>
        <dsp:cNvPr id="0" name=""/>
        <dsp:cNvSpPr/>
      </dsp:nvSpPr>
      <dsp:spPr>
        <a:xfrm>
          <a:off x="4729510"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26624-6C53-4DA1-A8BB-AD9C140645C6}">
      <dsp:nvSpPr>
        <dsp:cNvPr id="0" name=""/>
        <dsp:cNvSpPr/>
      </dsp:nvSpPr>
      <dsp:spPr>
        <a:xfrm>
          <a:off x="7142696" y="0"/>
          <a:ext cx="23197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Summarize with </a:t>
          </a:r>
          <a:br>
            <a:rPr lang="en-US" sz="2000" kern="1200" dirty="0"/>
          </a:br>
          <a:r>
            <a:rPr lang="en-US" sz="2000" kern="1200" dirty="0"/>
            <a:t>Q &amp; A</a:t>
          </a:r>
        </a:p>
      </dsp:txBody>
      <dsp:txXfrm>
        <a:off x="7142696" y="0"/>
        <a:ext cx="2319798" cy="1740535"/>
      </dsp:txXfrm>
    </dsp:sp>
    <dsp:sp modelId="{1C3162B0-282E-462F-A823-EE43D215FCEA}">
      <dsp:nvSpPr>
        <dsp:cNvPr id="0" name=""/>
        <dsp:cNvSpPr/>
      </dsp:nvSpPr>
      <dsp:spPr>
        <a:xfrm>
          <a:off x="808502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CFB8F-8192-4327-9C2E-C36F83C12839}">
      <dsp:nvSpPr>
        <dsp:cNvPr id="0" name=""/>
        <dsp:cNvSpPr/>
      </dsp:nvSpPr>
      <dsp:spPr>
        <a:xfrm rot="5400000">
          <a:off x="586272" y="776588"/>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20FEC-EABA-4541-B76D-6F47F1AD6D82}">
      <dsp:nvSpPr>
        <dsp:cNvPr id="0" name=""/>
        <dsp:cNvSpPr/>
      </dsp:nvSpPr>
      <dsp:spPr>
        <a:xfrm>
          <a:off x="407212" y="27391"/>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Customer Value Add</a:t>
          </a:r>
        </a:p>
      </dsp:txBody>
      <dsp:txXfrm>
        <a:off x="446095" y="66274"/>
        <a:ext cx="1059973" cy="718614"/>
      </dsp:txXfrm>
    </dsp:sp>
    <dsp:sp modelId="{BB07E5E1-A044-4FE6-AAD7-0C240A18ADBE}">
      <dsp:nvSpPr>
        <dsp:cNvPr id="0" name=""/>
        <dsp:cNvSpPr/>
      </dsp:nvSpPr>
      <dsp:spPr>
        <a:xfrm>
          <a:off x="1544951" y="103344"/>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F06440DA-20E1-43B1-9D1E-27C39B1F8FEE}">
      <dsp:nvSpPr>
        <dsp:cNvPr id="0" name=""/>
        <dsp:cNvSpPr/>
      </dsp:nvSpPr>
      <dsp:spPr>
        <a:xfrm rot="5400000">
          <a:off x="1529579" y="1671186"/>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96DFC-6885-4C36-990C-953FD9176894}">
      <dsp:nvSpPr>
        <dsp:cNvPr id="0" name=""/>
        <dsp:cNvSpPr/>
      </dsp:nvSpPr>
      <dsp:spPr>
        <a:xfrm>
          <a:off x="1350519" y="921989"/>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 Value Add</a:t>
          </a:r>
        </a:p>
      </dsp:txBody>
      <dsp:txXfrm>
        <a:off x="1389402" y="960872"/>
        <a:ext cx="1059973" cy="718614"/>
      </dsp:txXfrm>
    </dsp:sp>
    <dsp:sp modelId="{510C05F1-969C-4A5C-8F96-24AFA4C9B2E9}">
      <dsp:nvSpPr>
        <dsp:cNvPr id="0" name=""/>
        <dsp:cNvSpPr/>
      </dsp:nvSpPr>
      <dsp:spPr>
        <a:xfrm>
          <a:off x="2488258" y="997942"/>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69310325-A22F-4048-A283-D4D3B661966F}">
      <dsp:nvSpPr>
        <dsp:cNvPr id="0" name=""/>
        <dsp:cNvSpPr/>
      </dsp:nvSpPr>
      <dsp:spPr>
        <a:xfrm rot="5400000">
          <a:off x="2472886" y="2565785"/>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2E900-5B47-4062-8405-1449D557494C}">
      <dsp:nvSpPr>
        <dsp:cNvPr id="0" name=""/>
        <dsp:cNvSpPr/>
      </dsp:nvSpPr>
      <dsp:spPr>
        <a:xfrm>
          <a:off x="2293826" y="1816588"/>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Technical Value Add</a:t>
          </a:r>
        </a:p>
      </dsp:txBody>
      <dsp:txXfrm>
        <a:off x="2332709" y="1855471"/>
        <a:ext cx="1059973" cy="718614"/>
      </dsp:txXfrm>
    </dsp:sp>
    <dsp:sp modelId="{F14E0CB4-9666-46C2-B692-4564E825D8DD}">
      <dsp:nvSpPr>
        <dsp:cNvPr id="0" name=""/>
        <dsp:cNvSpPr/>
      </dsp:nvSpPr>
      <dsp:spPr>
        <a:xfrm>
          <a:off x="3431565" y="1892541"/>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92A9A092-3D05-46B0-8A7A-3ED00BE13EEA}">
      <dsp:nvSpPr>
        <dsp:cNvPr id="0" name=""/>
        <dsp:cNvSpPr/>
      </dsp:nvSpPr>
      <dsp:spPr>
        <a:xfrm rot="5400000">
          <a:off x="3416193" y="3460383"/>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FFBF0-1AB5-4F71-8BBB-39DA49276F74}">
      <dsp:nvSpPr>
        <dsp:cNvPr id="0" name=""/>
        <dsp:cNvSpPr/>
      </dsp:nvSpPr>
      <dsp:spPr>
        <a:xfrm>
          <a:off x="3237133" y="2711186"/>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 Value Add</a:t>
          </a:r>
        </a:p>
      </dsp:txBody>
      <dsp:txXfrm>
        <a:off x="3276016" y="2750069"/>
        <a:ext cx="1059973" cy="718614"/>
      </dsp:txXfrm>
    </dsp:sp>
    <dsp:sp modelId="{A53B0B2D-03E9-4DEE-BCD9-22686ED7772A}">
      <dsp:nvSpPr>
        <dsp:cNvPr id="0" name=""/>
        <dsp:cNvSpPr/>
      </dsp:nvSpPr>
      <dsp:spPr>
        <a:xfrm>
          <a:off x="4374872" y="2787139"/>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476BB6F7-0278-4AD2-B675-505F81157535}">
      <dsp:nvSpPr>
        <dsp:cNvPr id="0" name=""/>
        <dsp:cNvSpPr/>
      </dsp:nvSpPr>
      <dsp:spPr>
        <a:xfrm>
          <a:off x="4180440" y="3605784"/>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Non-Value Add</a:t>
          </a:r>
        </a:p>
      </dsp:txBody>
      <dsp:txXfrm>
        <a:off x="4219323" y="3644667"/>
        <a:ext cx="1059973" cy="718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81DFA-0919-4BDF-AB34-24D1F3A1AC3B}">
      <dsp:nvSpPr>
        <dsp:cNvPr id="0" name=""/>
        <dsp:cNvSpPr/>
      </dsp:nvSpPr>
      <dsp:spPr>
        <a:xfrm>
          <a:off x="3092889" y="-3028"/>
          <a:ext cx="4329820" cy="4329820"/>
        </a:xfrm>
        <a:prstGeom prst="circularArrow">
          <a:avLst>
            <a:gd name="adj1" fmla="val 5274"/>
            <a:gd name="adj2" fmla="val 312630"/>
            <a:gd name="adj3" fmla="val 14203897"/>
            <a:gd name="adj4" fmla="val 17141214"/>
            <a:gd name="adj5" fmla="val 5477"/>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EFC84E-0C0A-4C53-BF3E-1FAA379D65FF}">
      <dsp:nvSpPr>
        <dsp:cNvPr id="0" name=""/>
        <dsp:cNvSpPr/>
      </dsp:nvSpPr>
      <dsp:spPr>
        <a:xfrm>
          <a:off x="4423432" y="1965"/>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Needs Assessment</a:t>
          </a:r>
        </a:p>
      </dsp:txBody>
      <dsp:txXfrm>
        <a:off x="4464162" y="42695"/>
        <a:ext cx="1587275" cy="752907"/>
      </dsp:txXfrm>
    </dsp:sp>
    <dsp:sp modelId="{63D09BC8-EDCE-4176-AF72-B8DC097C190C}">
      <dsp:nvSpPr>
        <dsp:cNvPr id="0" name=""/>
        <dsp:cNvSpPr/>
      </dsp:nvSpPr>
      <dsp:spPr>
        <a:xfrm>
          <a:off x="5944622" y="880225"/>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Requirements Management</a:t>
          </a:r>
        </a:p>
      </dsp:txBody>
      <dsp:txXfrm>
        <a:off x="5985352" y="920955"/>
        <a:ext cx="1587275" cy="752907"/>
      </dsp:txXfrm>
    </dsp:sp>
    <dsp:sp modelId="{DB95CCBB-6DA1-4E0D-9F23-76AC9373095F}">
      <dsp:nvSpPr>
        <dsp:cNvPr id="0" name=""/>
        <dsp:cNvSpPr/>
      </dsp:nvSpPr>
      <dsp:spPr>
        <a:xfrm>
          <a:off x="5944622" y="2636744"/>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Requirements Elicitation</a:t>
          </a:r>
        </a:p>
      </dsp:txBody>
      <dsp:txXfrm>
        <a:off x="5985352" y="2677474"/>
        <a:ext cx="1587275" cy="752907"/>
      </dsp:txXfrm>
    </dsp:sp>
    <dsp:sp modelId="{D01481BF-1AE7-4879-A78A-60058CE7F308}">
      <dsp:nvSpPr>
        <dsp:cNvPr id="0" name=""/>
        <dsp:cNvSpPr/>
      </dsp:nvSpPr>
      <dsp:spPr>
        <a:xfrm>
          <a:off x="4423432" y="3515004"/>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Requirements Analysis</a:t>
          </a:r>
        </a:p>
      </dsp:txBody>
      <dsp:txXfrm>
        <a:off x="4464162" y="3555734"/>
        <a:ext cx="1587275" cy="752907"/>
      </dsp:txXfrm>
    </dsp:sp>
    <dsp:sp modelId="{407A2F0F-4F41-4404-A993-D2EE388A3F03}">
      <dsp:nvSpPr>
        <dsp:cNvPr id="0" name=""/>
        <dsp:cNvSpPr/>
      </dsp:nvSpPr>
      <dsp:spPr>
        <a:xfrm>
          <a:off x="2902241" y="2636744"/>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Requirements Monitoring </a:t>
          </a:r>
        </a:p>
      </dsp:txBody>
      <dsp:txXfrm>
        <a:off x="2942971" y="2677474"/>
        <a:ext cx="1587275" cy="752907"/>
      </dsp:txXfrm>
    </dsp:sp>
    <dsp:sp modelId="{B4005759-B5FB-4F56-893C-CB5E2118CA10}">
      <dsp:nvSpPr>
        <dsp:cNvPr id="0" name=""/>
        <dsp:cNvSpPr/>
      </dsp:nvSpPr>
      <dsp:spPr>
        <a:xfrm>
          <a:off x="2902241" y="880225"/>
          <a:ext cx="1668735" cy="83436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Solution Evaluation </a:t>
          </a:r>
        </a:p>
      </dsp:txBody>
      <dsp:txXfrm>
        <a:off x="2942971" y="920955"/>
        <a:ext cx="1587275" cy="7529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10</a:t>
            </a:fld>
            <a:endParaRPr lang="en-US"/>
          </a:p>
        </p:txBody>
      </p:sp>
    </p:spTree>
    <p:extLst>
      <p:ext uri="{BB962C8B-B14F-4D97-AF65-F5344CB8AC3E}">
        <p14:creationId xmlns:p14="http://schemas.microsoft.com/office/powerpoint/2010/main" val="33189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hasCustomPrompt="1"/>
          </p:nvPr>
        </p:nvSpPr>
        <p:spPr>
          <a:xfrm>
            <a:off x="518746" y="589086"/>
            <a:ext cx="9135208" cy="870438"/>
          </a:xfrm>
          <a:prstGeom prst="rect">
            <a:avLst/>
          </a:prstGeom>
        </p:spPr>
        <p:txBody>
          <a:bodyPr anchor="t"/>
          <a:lstStyle>
            <a:lvl1pPr algn="l">
              <a:defRPr sz="6000"/>
            </a:lvl1pPr>
          </a:lstStyle>
          <a:p>
            <a:r>
              <a:rPr lang="en-US" dirty="0"/>
              <a:t>Title summary</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hasCustomPrompt="1"/>
          </p:nvPr>
        </p:nvSpPr>
        <p:spPr>
          <a:xfrm>
            <a:off x="518746" y="1582618"/>
            <a:ext cx="7288823" cy="1655762"/>
          </a:xfrm>
          <a:prstGeom prst="rect">
            <a:avLst/>
          </a:prstGeom>
        </p:spPr>
        <p:txBody>
          <a:bodyPr>
            <a:noAutofit/>
          </a:bodyPr>
          <a:lstStyle>
            <a:lvl1pPr marL="0" indent="0" algn="l">
              <a:buNone/>
              <a:defRPr sz="6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detail</a:t>
            </a:r>
          </a:p>
        </p:txBody>
      </p:sp>
      <p:pic>
        <p:nvPicPr>
          <p:cNvPr id="6" name="Picture 5">
            <a:extLst>
              <a:ext uri="{FF2B5EF4-FFF2-40B4-BE49-F238E27FC236}">
                <a16:creationId xmlns:a16="http://schemas.microsoft.com/office/drawing/2014/main" id="{7BFB3F19-9FDE-4643-AEA8-76B016B0E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2576145"/>
            <a:ext cx="5769389" cy="4220308"/>
          </a:xfrm>
          <a:prstGeom prst="rect">
            <a:avLst/>
          </a:prstGeom>
        </p:spPr>
      </p:pic>
      <p:sp>
        <p:nvSpPr>
          <p:cNvPr id="7" name="Rectangle 6">
            <a:extLst>
              <a:ext uri="{FF2B5EF4-FFF2-40B4-BE49-F238E27FC236}">
                <a16:creationId xmlns:a16="http://schemas.microsoft.com/office/drawing/2014/main" id="{059B9237-2009-4998-B8A9-7239DBB853BA}"/>
              </a:ext>
            </a:extLst>
          </p:cNvPr>
          <p:cNvSpPr/>
          <p:nvPr userDrawn="1"/>
        </p:nvSpPr>
        <p:spPr>
          <a:xfrm>
            <a:off x="0" y="5213838"/>
            <a:ext cx="2400300" cy="16441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0018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88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50000"/>
              </a:lnSpc>
              <a:buFont typeface="Wingdings" panose="05000000000000000000" pitchFamily="2" charset="2"/>
              <a:buChar char="§"/>
              <a:defRPr>
                <a:solidFill>
                  <a:schemeClr val="tx1"/>
                </a:solidFill>
              </a:defRPr>
            </a:lvl1pPr>
            <a:lvl2pPr marL="685800" indent="-228600">
              <a:lnSpc>
                <a:spcPct val="150000"/>
              </a:lnSpc>
              <a:buFont typeface="Wingdings" panose="05000000000000000000" pitchFamily="2" charset="2"/>
              <a:buChar char="§"/>
              <a:defRPr>
                <a:solidFill>
                  <a:schemeClr val="tx1"/>
                </a:solidFill>
              </a:defRPr>
            </a:lvl2pPr>
            <a:lvl3pPr marL="1143000" indent="-228600">
              <a:lnSpc>
                <a:spcPct val="150000"/>
              </a:lnSpc>
              <a:buFont typeface="Wingdings" panose="05000000000000000000" pitchFamily="2" charset="2"/>
              <a:buChar char="§"/>
              <a:defRPr>
                <a:solidFill>
                  <a:schemeClr val="tx1"/>
                </a:solidFill>
              </a:defRPr>
            </a:lvl3pPr>
            <a:lvl4pPr marL="1600200" indent="-228600">
              <a:lnSpc>
                <a:spcPct val="150000"/>
              </a:lnSpc>
              <a:buFont typeface="Wingdings" panose="05000000000000000000" pitchFamily="2" charset="2"/>
              <a:buChar char="§"/>
              <a:defRPr>
                <a:solidFill>
                  <a:schemeClr val="tx1"/>
                </a:solidFill>
              </a:defRPr>
            </a:lvl4pPr>
            <a:lvl5pPr marL="2057400" indent="-228600">
              <a:lnSpc>
                <a:spcPct val="15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09" r:id="rId3"/>
    <p:sldLayoutId id="2147483663" r:id="rId4"/>
    <p:sldLayoutId id="2147483710" r:id="rId5"/>
    <p:sldLayoutId id="2147483711" r:id="rId6"/>
    <p:sldLayoutId id="2147483712" r:id="rId7"/>
    <p:sldLayoutId id="2147483654" r:id="rId8"/>
    <p:sldLayoutId id="2147483699" r:id="rId9"/>
    <p:sldLayoutId id="2147483713" r:id="rId10"/>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7.tmp"/></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sv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hyperlink" Target="https://commons.wikimedia.org/wiki/File:Thank-you-word-cloud.jp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B831DA-998C-402B-A2D3-0438A5EE550B}"/>
              </a:ext>
            </a:extLst>
          </p:cNvPr>
          <p:cNvSpPr>
            <a:spLocks noGrp="1"/>
          </p:cNvSpPr>
          <p:nvPr>
            <p:ph type="subTitle" idx="1"/>
          </p:nvPr>
        </p:nvSpPr>
        <p:spPr>
          <a:xfrm>
            <a:off x="518746" y="1582618"/>
            <a:ext cx="7288823" cy="1655762"/>
          </a:xfrm>
        </p:spPr>
        <p:txBody>
          <a:bodyPr/>
          <a:lstStyle/>
          <a:p>
            <a:endParaRPr lang="en-US" dirty="0"/>
          </a:p>
        </p:txBody>
      </p:sp>
      <p:sp>
        <p:nvSpPr>
          <p:cNvPr id="2" name="Title 1">
            <a:extLst>
              <a:ext uri="{FF2B5EF4-FFF2-40B4-BE49-F238E27FC236}">
                <a16:creationId xmlns:a16="http://schemas.microsoft.com/office/drawing/2014/main" id="{1A687D3A-9499-4897-B949-1BB2946588EF}"/>
              </a:ext>
            </a:extLst>
          </p:cNvPr>
          <p:cNvSpPr>
            <a:spLocks noGrp="1"/>
          </p:cNvSpPr>
          <p:nvPr>
            <p:ph type="ctrTitle"/>
          </p:nvPr>
        </p:nvSpPr>
        <p:spPr/>
        <p:txBody>
          <a:bodyPr>
            <a:normAutofit fontScale="90000"/>
          </a:bodyPr>
          <a:lstStyle/>
          <a:p>
            <a:r>
              <a:rPr lang="en-US" dirty="0"/>
              <a:t>Managing Agile Projects</a:t>
            </a:r>
          </a:p>
        </p:txBody>
      </p:sp>
      <p:grpSp>
        <p:nvGrpSpPr>
          <p:cNvPr id="4" name="Group 3">
            <a:extLst>
              <a:ext uri="{FF2B5EF4-FFF2-40B4-BE49-F238E27FC236}">
                <a16:creationId xmlns:a16="http://schemas.microsoft.com/office/drawing/2014/main" id="{BA867CC9-4D24-4415-8DA1-A0C14FC7D21A}"/>
              </a:ext>
            </a:extLst>
          </p:cNvPr>
          <p:cNvGrpSpPr/>
          <p:nvPr/>
        </p:nvGrpSpPr>
        <p:grpSpPr>
          <a:xfrm>
            <a:off x="694598" y="6096898"/>
            <a:ext cx="2890896" cy="344034"/>
            <a:chOff x="694598" y="6096898"/>
            <a:chExt cx="2890896" cy="344034"/>
          </a:xfrm>
        </p:grpSpPr>
        <p:sp>
          <p:nvSpPr>
            <p:cNvPr id="5" name="Subtitle 2">
              <a:extLst>
                <a:ext uri="{FF2B5EF4-FFF2-40B4-BE49-F238E27FC236}">
                  <a16:creationId xmlns:a16="http://schemas.microsoft.com/office/drawing/2014/main" id="{F3555E00-3D1A-4F84-A9C4-313BA3835B28}"/>
                </a:ext>
              </a:extLst>
            </p:cNvPr>
            <p:cNvSpPr txBox="1">
              <a:spLocks/>
            </p:cNvSpPr>
            <p:nvPr/>
          </p:nvSpPr>
          <p:spPr>
            <a:xfrm>
              <a:off x="870890" y="6096898"/>
              <a:ext cx="2714604" cy="34403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mj-lt"/>
                </a:rPr>
                <a:t>@Inflectra  |  #</a:t>
              </a:r>
              <a:r>
                <a:rPr lang="en-US" sz="1600" dirty="0" err="1">
                  <a:solidFill>
                    <a:prstClr val="black"/>
                  </a:solidFill>
                  <a:latin typeface="+mj-lt"/>
                </a:rPr>
                <a:t>InflectraCon</a:t>
              </a:r>
              <a:endParaRPr lang="en-US" sz="1600" dirty="0">
                <a:solidFill>
                  <a:prstClr val="black"/>
                </a:solidFill>
                <a:latin typeface="+mj-lt"/>
              </a:endParaRPr>
            </a:p>
          </p:txBody>
        </p:sp>
        <p:pic>
          <p:nvPicPr>
            <p:cNvPr id="6" name="Graphic 10">
              <a:extLst>
                <a:ext uri="{FF2B5EF4-FFF2-40B4-BE49-F238E27FC236}">
                  <a16:creationId xmlns:a16="http://schemas.microsoft.com/office/drawing/2014/main" id="{31341D7C-0423-4698-A581-4B87151AF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598" y="6182340"/>
              <a:ext cx="219420" cy="178462"/>
            </a:xfrm>
            <a:prstGeom prst="rect">
              <a:avLst/>
            </a:prstGeom>
          </p:spPr>
        </p:pic>
      </p:grpSp>
    </p:spTree>
    <p:custDataLst>
      <p:tags r:id="rId1"/>
    </p:custDataLst>
    <p:extLst>
      <p:ext uri="{BB962C8B-B14F-4D97-AF65-F5344CB8AC3E}">
        <p14:creationId xmlns:p14="http://schemas.microsoft.com/office/powerpoint/2010/main" val="267409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E60A-8663-4260-85EF-4F1D31162C7E}"/>
              </a:ext>
            </a:extLst>
          </p:cNvPr>
          <p:cNvSpPr>
            <a:spLocks noGrp="1"/>
          </p:cNvSpPr>
          <p:nvPr>
            <p:ph type="title"/>
          </p:nvPr>
        </p:nvSpPr>
        <p:spPr/>
        <p:txBody>
          <a:bodyPr/>
          <a:lstStyle/>
          <a:p>
            <a:r>
              <a:rPr lang="en-US" dirty="0"/>
              <a:t>Requirements Elicitation</a:t>
            </a:r>
          </a:p>
        </p:txBody>
      </p:sp>
      <p:graphicFrame>
        <p:nvGraphicFramePr>
          <p:cNvPr id="5" name="Content Placeholder 4">
            <a:extLst>
              <a:ext uri="{FF2B5EF4-FFF2-40B4-BE49-F238E27FC236}">
                <a16:creationId xmlns:a16="http://schemas.microsoft.com/office/drawing/2014/main" id="{07F2E259-26AA-4066-9FFD-D4BF53254F09}"/>
              </a:ext>
            </a:extLst>
          </p:cNvPr>
          <p:cNvGraphicFramePr>
            <a:graphicFrameLocks noGrp="1"/>
          </p:cNvGraphicFramePr>
          <p:nvPr>
            <p:ph idx="1"/>
          </p:nvPr>
        </p:nvGraphicFramePr>
        <p:xfrm>
          <a:off x="637310" y="1690688"/>
          <a:ext cx="5725392" cy="4429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544E85E4-326E-47BF-A16C-233CE832A2D5}"/>
              </a:ext>
            </a:extLst>
          </p:cNvPr>
          <p:cNvSpPr/>
          <p:nvPr/>
        </p:nvSpPr>
        <p:spPr>
          <a:xfrm>
            <a:off x="6262252" y="1540088"/>
            <a:ext cx="5600699" cy="6939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does the paying customer want?</a:t>
            </a:r>
          </a:p>
          <a:p>
            <a:pPr marL="342900" indent="-342900">
              <a:buFont typeface="+mj-lt"/>
              <a:buAutoNum type="arabicPeriod"/>
            </a:pPr>
            <a:r>
              <a:rPr lang="en-US" sz="1400" dirty="0">
                <a:solidFill>
                  <a:schemeClr val="bg1"/>
                </a:solidFill>
              </a:rPr>
              <a:t>What exciters can we add to keep the customer with us?</a:t>
            </a:r>
          </a:p>
        </p:txBody>
      </p:sp>
      <p:sp>
        <p:nvSpPr>
          <p:cNvPr id="6" name="Rectangle: Rounded Corners 5">
            <a:extLst>
              <a:ext uri="{FF2B5EF4-FFF2-40B4-BE49-F238E27FC236}">
                <a16:creationId xmlns:a16="http://schemas.microsoft.com/office/drawing/2014/main" id="{FC06FC9B-9832-4BBC-BC34-A23672CE946D}"/>
              </a:ext>
            </a:extLst>
          </p:cNvPr>
          <p:cNvSpPr/>
          <p:nvPr/>
        </p:nvSpPr>
        <p:spPr>
          <a:xfrm>
            <a:off x="6262251" y="2473758"/>
            <a:ext cx="5600699" cy="66646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types of documentation / training needed for users?</a:t>
            </a:r>
          </a:p>
          <a:p>
            <a:pPr marL="342900" indent="-342900">
              <a:buFont typeface="+mj-lt"/>
              <a:buAutoNum type="arabicPeriod"/>
            </a:pPr>
            <a:r>
              <a:rPr lang="en-US" sz="1400" dirty="0">
                <a:solidFill>
                  <a:schemeClr val="bg1"/>
                </a:solidFill>
              </a:rPr>
              <a:t>Are compliance documents needed to sustain business?</a:t>
            </a:r>
          </a:p>
        </p:txBody>
      </p:sp>
      <p:sp>
        <p:nvSpPr>
          <p:cNvPr id="7" name="Rectangle: Rounded Corners 6">
            <a:extLst>
              <a:ext uri="{FF2B5EF4-FFF2-40B4-BE49-F238E27FC236}">
                <a16:creationId xmlns:a16="http://schemas.microsoft.com/office/drawing/2014/main" id="{C7D59922-FB12-482D-8A14-416220DA272E}"/>
              </a:ext>
            </a:extLst>
          </p:cNvPr>
          <p:cNvSpPr/>
          <p:nvPr/>
        </p:nvSpPr>
        <p:spPr>
          <a:xfrm>
            <a:off x="6262250" y="3439137"/>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How to technology current to avoid risks from shelf-life?</a:t>
            </a:r>
          </a:p>
          <a:p>
            <a:pPr marL="342900" indent="-342900">
              <a:buFont typeface="+mj-lt"/>
              <a:buAutoNum type="arabicPeriod"/>
            </a:pPr>
            <a:r>
              <a:rPr lang="en-US" sz="1400" dirty="0">
                <a:solidFill>
                  <a:schemeClr val="bg1"/>
                </a:solidFill>
              </a:rPr>
              <a:t>How to avoid technical debt making platforms stable?</a:t>
            </a:r>
          </a:p>
        </p:txBody>
      </p:sp>
      <p:sp>
        <p:nvSpPr>
          <p:cNvPr id="8" name="Rectangle: Rounded Corners 7">
            <a:extLst>
              <a:ext uri="{FF2B5EF4-FFF2-40B4-BE49-F238E27FC236}">
                <a16:creationId xmlns:a16="http://schemas.microsoft.com/office/drawing/2014/main" id="{937C7AA6-DC1A-4DA3-BD6A-35C15F558156}"/>
              </a:ext>
            </a:extLst>
          </p:cNvPr>
          <p:cNvSpPr/>
          <p:nvPr/>
        </p:nvSpPr>
        <p:spPr>
          <a:xfrm>
            <a:off x="6262250" y="5402084"/>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types of elements to retire that add no-value?</a:t>
            </a:r>
          </a:p>
          <a:p>
            <a:pPr marL="342900" indent="-342900">
              <a:buFont typeface="+mj-lt"/>
              <a:buAutoNum type="arabicPeriod"/>
            </a:pPr>
            <a:r>
              <a:rPr lang="en-US" sz="1400" dirty="0">
                <a:solidFill>
                  <a:schemeClr val="bg1"/>
                </a:solidFill>
              </a:rPr>
              <a:t>What types of process and </a:t>
            </a:r>
            <a:r>
              <a:rPr lang="en-US" sz="1400">
                <a:solidFill>
                  <a:schemeClr val="bg1"/>
                </a:solidFill>
              </a:rPr>
              <a:t>procedure waste </a:t>
            </a:r>
            <a:r>
              <a:rPr lang="en-US" sz="1400" dirty="0">
                <a:solidFill>
                  <a:schemeClr val="bg1"/>
                </a:solidFill>
              </a:rPr>
              <a:t>to eliminate?</a:t>
            </a:r>
          </a:p>
        </p:txBody>
      </p:sp>
      <p:sp>
        <p:nvSpPr>
          <p:cNvPr id="9" name="Rectangle: Rounded Corners 8">
            <a:extLst>
              <a:ext uri="{FF2B5EF4-FFF2-40B4-BE49-F238E27FC236}">
                <a16:creationId xmlns:a16="http://schemas.microsoft.com/office/drawing/2014/main" id="{135BB3F0-D262-4642-BAF4-157A388A0CB6}"/>
              </a:ext>
            </a:extLst>
          </p:cNvPr>
          <p:cNvSpPr/>
          <p:nvPr/>
        </p:nvSpPr>
        <p:spPr>
          <a:xfrm>
            <a:off x="6262250" y="4370708"/>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How to increase effectiveness by operational excellence?</a:t>
            </a:r>
          </a:p>
          <a:p>
            <a:pPr marL="342900" indent="-342900">
              <a:buFont typeface="+mj-lt"/>
              <a:buAutoNum type="arabicPeriod"/>
            </a:pPr>
            <a:r>
              <a:rPr lang="en-US" sz="1400" dirty="0">
                <a:solidFill>
                  <a:schemeClr val="bg1"/>
                </a:solidFill>
              </a:rPr>
              <a:t>How to enhance efficiency by continuous improvement?</a:t>
            </a:r>
          </a:p>
        </p:txBody>
      </p:sp>
    </p:spTree>
    <p:custDataLst>
      <p:tags r:id="rId1"/>
    </p:custDataLst>
    <p:extLst>
      <p:ext uri="{BB962C8B-B14F-4D97-AF65-F5344CB8AC3E}">
        <p14:creationId xmlns:p14="http://schemas.microsoft.com/office/powerpoint/2010/main" val="14808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DB1CFB8F-8192-4327-9C2E-C36F83C12839}"/>
                                            </p:graphicEl>
                                          </p:spTgt>
                                        </p:tgtEl>
                                        <p:attrNameLst>
                                          <p:attrName>style.visibility</p:attrName>
                                        </p:attrNameLst>
                                      </p:cBhvr>
                                      <p:to>
                                        <p:strVal val="visible"/>
                                      </p:to>
                                    </p:set>
                                    <p:animEffect transition="in" filter="wheel(1)">
                                      <p:cBhvr>
                                        <p:cTn id="7" dur="2000"/>
                                        <p:tgtEl>
                                          <p:spTgt spid="5">
                                            <p:graphicEl>
                                              <a:dgm id="{DB1CFB8F-8192-4327-9C2E-C36F83C12839}"/>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graphicEl>
                                              <a:dgm id="{95520FEC-EABA-4541-B76D-6F47F1AD6D82}"/>
                                            </p:graphicEl>
                                          </p:spTgt>
                                        </p:tgtEl>
                                        <p:attrNameLst>
                                          <p:attrName>style.visibility</p:attrName>
                                        </p:attrNameLst>
                                      </p:cBhvr>
                                      <p:to>
                                        <p:strVal val="visible"/>
                                      </p:to>
                                    </p:set>
                                    <p:animEffect transition="in" filter="wheel(1)">
                                      <p:cBhvr>
                                        <p:cTn id="10" dur="2000"/>
                                        <p:tgtEl>
                                          <p:spTgt spid="5">
                                            <p:graphicEl>
                                              <a:dgm id="{95520FEC-EABA-4541-B76D-6F47F1AD6D8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graphicEl>
                                              <a:dgm id="{F06440DA-20E1-43B1-9D1E-27C39B1F8FEE}"/>
                                            </p:graphicEl>
                                          </p:spTgt>
                                        </p:tgtEl>
                                        <p:attrNameLst>
                                          <p:attrName>style.visibility</p:attrName>
                                        </p:attrNameLst>
                                      </p:cBhvr>
                                      <p:to>
                                        <p:strVal val="visible"/>
                                      </p:to>
                                    </p:set>
                                    <p:animEffect transition="in" filter="wheel(1)">
                                      <p:cBhvr>
                                        <p:cTn id="19" dur="2000"/>
                                        <p:tgtEl>
                                          <p:spTgt spid="5">
                                            <p:graphicEl>
                                              <a:dgm id="{F06440DA-20E1-43B1-9D1E-27C39B1F8FEE}"/>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graphicEl>
                                              <a:dgm id="{76896DFC-6885-4C36-990C-953FD9176894}"/>
                                            </p:graphicEl>
                                          </p:spTgt>
                                        </p:tgtEl>
                                        <p:attrNameLst>
                                          <p:attrName>style.visibility</p:attrName>
                                        </p:attrNameLst>
                                      </p:cBhvr>
                                      <p:to>
                                        <p:strVal val="visible"/>
                                      </p:to>
                                    </p:set>
                                    <p:animEffect transition="in" filter="wheel(1)">
                                      <p:cBhvr>
                                        <p:cTn id="22" dur="2000"/>
                                        <p:tgtEl>
                                          <p:spTgt spid="5">
                                            <p:graphicEl>
                                              <a:dgm id="{76896DFC-6885-4C36-990C-953FD91768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graphicEl>
                                              <a:dgm id="{69310325-A22F-4048-A283-D4D3B661966F}"/>
                                            </p:graphicEl>
                                          </p:spTgt>
                                        </p:tgtEl>
                                        <p:attrNameLst>
                                          <p:attrName>style.visibility</p:attrName>
                                        </p:attrNameLst>
                                      </p:cBhvr>
                                      <p:to>
                                        <p:strVal val="visible"/>
                                      </p:to>
                                    </p:set>
                                    <p:animEffect transition="in" filter="wheel(1)">
                                      <p:cBhvr>
                                        <p:cTn id="31" dur="2000"/>
                                        <p:tgtEl>
                                          <p:spTgt spid="5">
                                            <p:graphicEl>
                                              <a:dgm id="{69310325-A22F-4048-A283-D4D3B661966F}"/>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graphicEl>
                                              <a:dgm id="{9292E900-5B47-4062-8405-1449D557494C}"/>
                                            </p:graphicEl>
                                          </p:spTgt>
                                        </p:tgtEl>
                                        <p:attrNameLst>
                                          <p:attrName>style.visibility</p:attrName>
                                        </p:attrNameLst>
                                      </p:cBhvr>
                                      <p:to>
                                        <p:strVal val="visible"/>
                                      </p:to>
                                    </p:set>
                                    <p:animEffect transition="in" filter="wheel(1)">
                                      <p:cBhvr>
                                        <p:cTn id="34" dur="2000"/>
                                        <p:tgtEl>
                                          <p:spTgt spid="5">
                                            <p:graphicEl>
                                              <a:dgm id="{9292E900-5B47-4062-8405-1449D557494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graphicEl>
                                              <a:dgm id="{92A9A092-3D05-46B0-8A7A-3ED00BE13EEA}"/>
                                            </p:graphicEl>
                                          </p:spTgt>
                                        </p:tgtEl>
                                        <p:attrNameLst>
                                          <p:attrName>style.visibility</p:attrName>
                                        </p:attrNameLst>
                                      </p:cBhvr>
                                      <p:to>
                                        <p:strVal val="visible"/>
                                      </p:to>
                                    </p:set>
                                    <p:animEffect transition="in" filter="wheel(1)">
                                      <p:cBhvr>
                                        <p:cTn id="43" dur="2000"/>
                                        <p:tgtEl>
                                          <p:spTgt spid="5">
                                            <p:graphicEl>
                                              <a:dgm id="{92A9A092-3D05-46B0-8A7A-3ED00BE13EEA}"/>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
                                            <p:graphicEl>
                                              <a:dgm id="{630FFBF0-1AB5-4F71-8BBB-39DA49276F74}"/>
                                            </p:graphicEl>
                                          </p:spTgt>
                                        </p:tgtEl>
                                        <p:attrNameLst>
                                          <p:attrName>style.visibility</p:attrName>
                                        </p:attrNameLst>
                                      </p:cBhvr>
                                      <p:to>
                                        <p:strVal val="visible"/>
                                      </p:to>
                                    </p:set>
                                    <p:animEffect transition="in" filter="wheel(1)">
                                      <p:cBhvr>
                                        <p:cTn id="46" dur="2000"/>
                                        <p:tgtEl>
                                          <p:spTgt spid="5">
                                            <p:graphicEl>
                                              <a:dgm id="{630FFBF0-1AB5-4F71-8BBB-39DA49276F7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graphicEl>
                                              <a:dgm id="{476BB6F7-0278-4AD2-B675-505F81157535}"/>
                                            </p:graphicEl>
                                          </p:spTgt>
                                        </p:tgtEl>
                                        <p:attrNameLst>
                                          <p:attrName>style.visibility</p:attrName>
                                        </p:attrNameLst>
                                      </p:cBhvr>
                                      <p:to>
                                        <p:strVal val="visible"/>
                                      </p:to>
                                    </p:set>
                                    <p:animEffect transition="in" filter="wheel(1)">
                                      <p:cBhvr>
                                        <p:cTn id="55" dur="2000"/>
                                        <p:tgtEl>
                                          <p:spTgt spid="5">
                                            <p:graphicEl>
                                              <a:dgm id="{476BB6F7-0278-4AD2-B675-505F8115753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5">
                                            <p:graphicEl>
                                              <a:dgm id="{BB07E5E1-A044-4FE6-AAD7-0C240A18ADBE}"/>
                                            </p:graphicEl>
                                          </p:spTgt>
                                        </p:tgtEl>
                                        <p:attrNameLst>
                                          <p:attrName>style.visibility</p:attrName>
                                        </p:attrNameLst>
                                      </p:cBhvr>
                                      <p:to>
                                        <p:strVal val="visible"/>
                                      </p:to>
                                    </p:set>
                                    <p:animEffect transition="in" filter="wheel(1)">
                                      <p:cBhvr>
                                        <p:cTn id="60" dur="2000"/>
                                        <p:tgtEl>
                                          <p:spTgt spid="5">
                                            <p:graphicEl>
                                              <a:dgm id="{BB07E5E1-A044-4FE6-AAD7-0C240A18ADB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21" presetClass="entr" presetSubtype="1" fill="hold" grpId="0" nodeType="withEffect">
                                  <p:stCondLst>
                                    <p:cond delay="0"/>
                                  </p:stCondLst>
                                  <p:childTnLst>
                                    <p:set>
                                      <p:cBhvr>
                                        <p:cTn id="66" dur="1" fill="hold">
                                          <p:stCondLst>
                                            <p:cond delay="0"/>
                                          </p:stCondLst>
                                        </p:cTn>
                                        <p:tgtEl>
                                          <p:spTgt spid="5">
                                            <p:graphicEl>
                                              <a:dgm id="{510C05F1-969C-4A5C-8F96-24AFA4C9B2E9}"/>
                                            </p:graphicEl>
                                          </p:spTgt>
                                        </p:tgtEl>
                                        <p:attrNameLst>
                                          <p:attrName>style.visibility</p:attrName>
                                        </p:attrNameLst>
                                      </p:cBhvr>
                                      <p:to>
                                        <p:strVal val="visible"/>
                                      </p:to>
                                    </p:set>
                                    <p:animEffect transition="in" filter="wheel(1)">
                                      <p:cBhvr>
                                        <p:cTn id="67" dur="2000"/>
                                        <p:tgtEl>
                                          <p:spTgt spid="5">
                                            <p:graphicEl>
                                              <a:dgm id="{510C05F1-969C-4A5C-8F96-24AFA4C9B2E9}"/>
                                            </p:graphicEl>
                                          </p:spTgt>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
                                            <p:graphicEl>
                                              <a:dgm id="{F14E0CB4-9666-46C2-B692-4564E825D8DD}"/>
                                            </p:graphicEl>
                                          </p:spTgt>
                                        </p:tgtEl>
                                        <p:attrNameLst>
                                          <p:attrName>style.visibility</p:attrName>
                                        </p:attrNameLst>
                                      </p:cBhvr>
                                      <p:to>
                                        <p:strVal val="visible"/>
                                      </p:to>
                                    </p:set>
                                    <p:animEffect transition="in" filter="wheel(1)">
                                      <p:cBhvr>
                                        <p:cTn id="70" dur="2000"/>
                                        <p:tgtEl>
                                          <p:spTgt spid="5">
                                            <p:graphicEl>
                                              <a:dgm id="{F14E0CB4-9666-46C2-B692-4564E825D8DD}"/>
                                            </p:graphicEl>
                                          </p:spTgt>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5">
                                            <p:graphicEl>
                                              <a:dgm id="{A53B0B2D-03E9-4DEE-BCD9-22686ED7772A}"/>
                                            </p:graphicEl>
                                          </p:spTgt>
                                        </p:tgtEl>
                                        <p:attrNameLst>
                                          <p:attrName>style.visibility</p:attrName>
                                        </p:attrNameLst>
                                      </p:cBhvr>
                                      <p:to>
                                        <p:strVal val="visible"/>
                                      </p:to>
                                    </p:set>
                                    <p:animEffect transition="in" filter="wheel(1)">
                                      <p:cBhvr>
                                        <p:cTn id="73" dur="2000"/>
                                        <p:tgtEl>
                                          <p:spTgt spid="5">
                                            <p:graphicEl>
                                              <a:dgm id="{A53B0B2D-03E9-4DEE-BCD9-22686ED777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3"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Align functionality based on Strategic Value Alignment</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0B18CE81-6138-4619-AD71-4229E96BFD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2475" y="1825625"/>
            <a:ext cx="4307049" cy="4351338"/>
          </a:xfrm>
        </p:spPr>
      </p:pic>
      <p:sp>
        <p:nvSpPr>
          <p:cNvPr id="6" name="Right Brace 5">
            <a:extLst>
              <a:ext uri="{FF2B5EF4-FFF2-40B4-BE49-F238E27FC236}">
                <a16:creationId xmlns:a16="http://schemas.microsoft.com/office/drawing/2014/main" id="{26FBF9E4-E3CA-4BA6-979C-F82DC53C5725}"/>
              </a:ext>
            </a:extLst>
          </p:cNvPr>
          <p:cNvSpPr/>
          <p:nvPr/>
        </p:nvSpPr>
        <p:spPr>
          <a:xfrm rot="16200000">
            <a:off x="5856821" y="1378733"/>
            <a:ext cx="295564" cy="75884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A2589DB-21AB-4883-982E-11352D9BE6C3}"/>
              </a:ext>
            </a:extLst>
          </p:cNvPr>
          <p:cNvSpPr txBox="1"/>
          <p:nvPr/>
        </p:nvSpPr>
        <p:spPr>
          <a:xfrm>
            <a:off x="6727971" y="1690688"/>
            <a:ext cx="5181227" cy="369332"/>
          </a:xfrm>
          <a:prstGeom prst="rect">
            <a:avLst/>
          </a:prstGeom>
          <a:noFill/>
        </p:spPr>
        <p:txBody>
          <a:bodyPr wrap="none" rtlCol="0">
            <a:spAutoFit/>
          </a:bodyPr>
          <a:lstStyle/>
          <a:p>
            <a:r>
              <a:rPr lang="en-US" dirty="0"/>
              <a:t>Categorizing requirements by value alignment</a:t>
            </a:r>
          </a:p>
        </p:txBody>
      </p:sp>
    </p:spTree>
    <p:custDataLst>
      <p:tags r:id="rId1"/>
    </p:custDataLst>
    <p:extLst>
      <p:ext uri="{BB962C8B-B14F-4D97-AF65-F5344CB8AC3E}">
        <p14:creationId xmlns:p14="http://schemas.microsoft.com/office/powerpoint/2010/main" val="77801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55E3-7B71-461D-9EA2-5277BD24420C}"/>
              </a:ext>
            </a:extLst>
          </p:cNvPr>
          <p:cNvSpPr>
            <a:spLocks noGrp="1"/>
          </p:cNvSpPr>
          <p:nvPr>
            <p:ph type="title"/>
          </p:nvPr>
        </p:nvSpPr>
        <p:spPr/>
        <p:txBody>
          <a:bodyPr/>
          <a:lstStyle/>
          <a:p>
            <a:r>
              <a:rPr lang="en-US" dirty="0"/>
              <a:t>Requirements have a Lifecycle</a:t>
            </a:r>
          </a:p>
        </p:txBody>
      </p:sp>
      <p:graphicFrame>
        <p:nvGraphicFramePr>
          <p:cNvPr id="4" name="Content Placeholder 3">
            <a:extLst>
              <a:ext uri="{FF2B5EF4-FFF2-40B4-BE49-F238E27FC236}">
                <a16:creationId xmlns:a16="http://schemas.microsoft.com/office/drawing/2014/main" id="{56788579-B064-4D81-BCEE-8E544C04645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2343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1EFC84E-0C0A-4C53-BF3E-1FAA379D65FF}"/>
                                            </p:graphicEl>
                                          </p:spTgt>
                                        </p:tgtEl>
                                        <p:attrNameLst>
                                          <p:attrName>style.visibility</p:attrName>
                                        </p:attrNameLst>
                                      </p:cBhvr>
                                      <p:to>
                                        <p:strVal val="visible"/>
                                      </p:to>
                                    </p:set>
                                    <p:animEffect transition="in" filter="fade">
                                      <p:cBhvr>
                                        <p:cTn id="7" dur="500"/>
                                        <p:tgtEl>
                                          <p:spTgt spid="4">
                                            <p:graphicEl>
                                              <a:dgm id="{91EFC84E-0C0A-4C53-BF3E-1FAA379D65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C281DFA-0919-4BDF-AB34-24D1F3A1AC3B}"/>
                                            </p:graphicEl>
                                          </p:spTgt>
                                        </p:tgtEl>
                                        <p:attrNameLst>
                                          <p:attrName>style.visibility</p:attrName>
                                        </p:attrNameLst>
                                      </p:cBhvr>
                                      <p:to>
                                        <p:strVal val="visible"/>
                                      </p:to>
                                    </p:set>
                                    <p:animEffect transition="in" filter="fade">
                                      <p:cBhvr>
                                        <p:cTn id="12" dur="500"/>
                                        <p:tgtEl>
                                          <p:spTgt spid="4">
                                            <p:graphicEl>
                                              <a:dgm id="{AC281DFA-0919-4BDF-AB34-24D1F3A1AC3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3D09BC8-EDCE-4176-AF72-B8DC097C190C}"/>
                                            </p:graphicEl>
                                          </p:spTgt>
                                        </p:tgtEl>
                                        <p:attrNameLst>
                                          <p:attrName>style.visibility</p:attrName>
                                        </p:attrNameLst>
                                      </p:cBhvr>
                                      <p:to>
                                        <p:strVal val="visible"/>
                                      </p:to>
                                    </p:set>
                                    <p:animEffect transition="in" filter="fade">
                                      <p:cBhvr>
                                        <p:cTn id="15" dur="500"/>
                                        <p:tgtEl>
                                          <p:spTgt spid="4">
                                            <p:graphicEl>
                                              <a:dgm id="{63D09BC8-EDCE-4176-AF72-B8DC097C190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DB95CCBB-6DA1-4E0D-9F23-76AC9373095F}"/>
                                            </p:graphicEl>
                                          </p:spTgt>
                                        </p:tgtEl>
                                        <p:attrNameLst>
                                          <p:attrName>style.visibility</p:attrName>
                                        </p:attrNameLst>
                                      </p:cBhvr>
                                      <p:to>
                                        <p:strVal val="visible"/>
                                      </p:to>
                                    </p:set>
                                    <p:animEffect transition="in" filter="fade">
                                      <p:cBhvr>
                                        <p:cTn id="20" dur="500"/>
                                        <p:tgtEl>
                                          <p:spTgt spid="4">
                                            <p:graphicEl>
                                              <a:dgm id="{DB95CCBB-6DA1-4E0D-9F23-76AC9373095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D01481BF-1AE7-4879-A78A-60058CE7F308}"/>
                                            </p:graphicEl>
                                          </p:spTgt>
                                        </p:tgtEl>
                                        <p:attrNameLst>
                                          <p:attrName>style.visibility</p:attrName>
                                        </p:attrNameLst>
                                      </p:cBhvr>
                                      <p:to>
                                        <p:strVal val="visible"/>
                                      </p:to>
                                    </p:set>
                                    <p:animEffect transition="in" filter="fade">
                                      <p:cBhvr>
                                        <p:cTn id="25" dur="500"/>
                                        <p:tgtEl>
                                          <p:spTgt spid="4">
                                            <p:graphicEl>
                                              <a:dgm id="{D01481BF-1AE7-4879-A78A-60058CE7F30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407A2F0F-4F41-4404-A993-D2EE388A3F03}"/>
                                            </p:graphicEl>
                                          </p:spTgt>
                                        </p:tgtEl>
                                        <p:attrNameLst>
                                          <p:attrName>style.visibility</p:attrName>
                                        </p:attrNameLst>
                                      </p:cBhvr>
                                      <p:to>
                                        <p:strVal val="visible"/>
                                      </p:to>
                                    </p:set>
                                    <p:animEffect transition="in" filter="fade">
                                      <p:cBhvr>
                                        <p:cTn id="30" dur="500"/>
                                        <p:tgtEl>
                                          <p:spTgt spid="4">
                                            <p:graphicEl>
                                              <a:dgm id="{407A2F0F-4F41-4404-A993-D2EE388A3F0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B4005759-B5FB-4F56-893C-CB5E2118CA10}"/>
                                            </p:graphicEl>
                                          </p:spTgt>
                                        </p:tgtEl>
                                        <p:attrNameLst>
                                          <p:attrName>style.visibility</p:attrName>
                                        </p:attrNameLst>
                                      </p:cBhvr>
                                      <p:to>
                                        <p:strVal val="visible"/>
                                      </p:to>
                                    </p:set>
                                    <p:animEffect transition="in" filter="fade">
                                      <p:cBhvr>
                                        <p:cTn id="35" dur="500"/>
                                        <p:tgtEl>
                                          <p:spTgt spid="4">
                                            <p:graphicEl>
                                              <a:dgm id="{B4005759-B5FB-4F56-893C-CB5E2118CA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a:xfrm>
            <a:off x="318083" y="348347"/>
            <a:ext cx="10515600" cy="1325563"/>
          </a:xfrm>
        </p:spPr>
        <p:txBody>
          <a:bodyPr>
            <a:normAutofit/>
          </a:bodyPr>
          <a:lstStyle/>
          <a:p>
            <a:pPr marL="457200" lvl="1" algn="l"/>
            <a:r>
              <a:rPr lang="en-US" sz="2800" b="1" kern="1200" dirty="0">
                <a:solidFill>
                  <a:schemeClr val="tx1"/>
                </a:solidFill>
                <a:latin typeface="Josefin Sans" pitchFamily="2" charset="0"/>
                <a:ea typeface="+mj-ea"/>
                <a:cs typeface="+mj-cs"/>
              </a:rPr>
              <a:t>Prioritize and Groom Product Backlog for at least N+2 Sprints</a:t>
            </a:r>
          </a:p>
        </p:txBody>
      </p:sp>
      <p:pic>
        <p:nvPicPr>
          <p:cNvPr id="5" name="Content Placeholder 4" descr="A screenshot of a social media post&#10;&#10;Description automatically generated">
            <a:extLst>
              <a:ext uri="{FF2B5EF4-FFF2-40B4-BE49-F238E27FC236}">
                <a16:creationId xmlns:a16="http://schemas.microsoft.com/office/drawing/2014/main" id="{AE0B173C-6858-456C-B9A4-1A4284E398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592" y="1585257"/>
            <a:ext cx="9714815" cy="4351338"/>
          </a:xfrm>
        </p:spPr>
      </p:pic>
      <p:sp>
        <p:nvSpPr>
          <p:cNvPr id="6" name="Arrow: Right 5">
            <a:extLst>
              <a:ext uri="{FF2B5EF4-FFF2-40B4-BE49-F238E27FC236}">
                <a16:creationId xmlns:a16="http://schemas.microsoft.com/office/drawing/2014/main" id="{976EE137-9D75-4F1F-99D9-04C721888B7D}"/>
              </a:ext>
            </a:extLst>
          </p:cNvPr>
          <p:cNvSpPr/>
          <p:nvPr/>
        </p:nvSpPr>
        <p:spPr>
          <a:xfrm>
            <a:off x="679508" y="1606139"/>
            <a:ext cx="469784" cy="218114"/>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5647F83-B345-4BB7-BB0F-D6F6E5725D7C}"/>
              </a:ext>
            </a:extLst>
          </p:cNvPr>
          <p:cNvSpPr/>
          <p:nvPr/>
        </p:nvSpPr>
        <p:spPr>
          <a:xfrm rot="10800000">
            <a:off x="5360565" y="1606139"/>
            <a:ext cx="461395" cy="218114"/>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7077A381-A44E-4B85-9DC2-941A32199776}"/>
              </a:ext>
            </a:extLst>
          </p:cNvPr>
          <p:cNvSpPr/>
          <p:nvPr/>
        </p:nvSpPr>
        <p:spPr>
          <a:xfrm>
            <a:off x="7751428" y="2759978"/>
            <a:ext cx="184557" cy="108602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7EAEFD5-7E7F-4FAA-BE52-272EC9438704}"/>
              </a:ext>
            </a:extLst>
          </p:cNvPr>
          <p:cNvSpPr txBox="1"/>
          <p:nvPr/>
        </p:nvSpPr>
        <p:spPr>
          <a:xfrm>
            <a:off x="7935985" y="3120244"/>
            <a:ext cx="1944763" cy="369332"/>
          </a:xfrm>
          <a:prstGeom prst="rect">
            <a:avLst/>
          </a:prstGeom>
          <a:noFill/>
        </p:spPr>
        <p:txBody>
          <a:bodyPr wrap="none" rtlCol="0">
            <a:spAutoFit/>
          </a:bodyPr>
          <a:lstStyle/>
          <a:p>
            <a:r>
              <a:rPr lang="en-US" dirty="0">
                <a:solidFill>
                  <a:srgbClr val="FF0000"/>
                </a:solidFill>
              </a:rPr>
              <a:t>Current Iteration</a:t>
            </a:r>
          </a:p>
        </p:txBody>
      </p:sp>
      <p:sp>
        <p:nvSpPr>
          <p:cNvPr id="11" name="Right Brace 10">
            <a:extLst>
              <a:ext uri="{FF2B5EF4-FFF2-40B4-BE49-F238E27FC236}">
                <a16:creationId xmlns:a16="http://schemas.microsoft.com/office/drawing/2014/main" id="{7A502644-4CA0-462A-9B3E-E8012C69CC43}"/>
              </a:ext>
            </a:extLst>
          </p:cNvPr>
          <p:cNvSpPr/>
          <p:nvPr/>
        </p:nvSpPr>
        <p:spPr>
          <a:xfrm rot="5400000">
            <a:off x="5797617" y="1635951"/>
            <a:ext cx="363387" cy="878736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C7863932-5C1A-4775-8A16-F4859765D6A8}"/>
              </a:ext>
            </a:extLst>
          </p:cNvPr>
          <p:cNvSpPr txBox="1"/>
          <p:nvPr/>
        </p:nvSpPr>
        <p:spPr>
          <a:xfrm>
            <a:off x="1925156" y="5594587"/>
            <a:ext cx="8108310" cy="369332"/>
          </a:xfrm>
          <a:prstGeom prst="rect">
            <a:avLst/>
          </a:prstGeom>
          <a:noFill/>
          <a:ln>
            <a:solidFill>
              <a:srgbClr val="FF0000"/>
            </a:solidFill>
          </a:ln>
        </p:spPr>
        <p:txBody>
          <a:bodyPr wrap="none" rtlCol="0">
            <a:spAutoFit/>
          </a:bodyPr>
          <a:lstStyle/>
          <a:p>
            <a:r>
              <a:rPr lang="en-US" dirty="0">
                <a:solidFill>
                  <a:srgbClr val="FF0000"/>
                </a:solidFill>
              </a:rPr>
              <a:t>Forecasting what the team needs to work on for two upcoming iterations</a:t>
            </a:r>
          </a:p>
        </p:txBody>
      </p:sp>
    </p:spTree>
    <p:custDataLst>
      <p:tags r:id="rId1"/>
    </p:custDataLst>
    <p:extLst>
      <p:ext uri="{BB962C8B-B14F-4D97-AF65-F5344CB8AC3E}">
        <p14:creationId xmlns:p14="http://schemas.microsoft.com/office/powerpoint/2010/main" val="29274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6FCF-F6BF-43A0-A0F3-F122FF35B5BB}"/>
              </a:ext>
            </a:extLst>
          </p:cNvPr>
          <p:cNvSpPr>
            <a:spLocks noGrp="1"/>
          </p:cNvSpPr>
          <p:nvPr>
            <p:ph type="title"/>
          </p:nvPr>
        </p:nvSpPr>
        <p:spPr/>
        <p:txBody>
          <a:bodyPr>
            <a:normAutofit fontScale="90000"/>
          </a:bodyPr>
          <a:lstStyle/>
          <a:p>
            <a:r>
              <a:rPr lang="en-US" dirty="0"/>
              <a:t>Wait! We have a Workflow Support too!</a:t>
            </a:r>
          </a:p>
        </p:txBody>
      </p:sp>
      <p:pic>
        <p:nvPicPr>
          <p:cNvPr id="5" name="Content Placeholder 4" descr="A screenshot of a computer&#10;&#10;Description automatically generated">
            <a:extLst>
              <a:ext uri="{FF2B5EF4-FFF2-40B4-BE49-F238E27FC236}">
                <a16:creationId xmlns:a16="http://schemas.microsoft.com/office/drawing/2014/main" id="{6FACAF6A-25D2-4729-988A-9DE104FC55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2075" y="1825625"/>
            <a:ext cx="4747850" cy="4351338"/>
          </a:xfrm>
        </p:spPr>
      </p:pic>
      <p:sp>
        <p:nvSpPr>
          <p:cNvPr id="9" name="Speech Bubble: Oval 8">
            <a:extLst>
              <a:ext uri="{FF2B5EF4-FFF2-40B4-BE49-F238E27FC236}">
                <a16:creationId xmlns:a16="http://schemas.microsoft.com/office/drawing/2014/main" id="{88D124C0-5598-47F7-84AE-904AADB4D18C}"/>
              </a:ext>
            </a:extLst>
          </p:cNvPr>
          <p:cNvSpPr/>
          <p:nvPr/>
        </p:nvSpPr>
        <p:spPr>
          <a:xfrm>
            <a:off x="838200" y="2192323"/>
            <a:ext cx="2173447" cy="1431721"/>
          </a:xfrm>
          <a:prstGeom prst="wedgeEllipseCallout">
            <a:avLst>
              <a:gd name="adj1" fmla="val 74673"/>
              <a:gd name="adj2" fmla="val 6143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Customizable Workflow based on business needs</a:t>
            </a:r>
          </a:p>
        </p:txBody>
      </p:sp>
      <p:sp>
        <p:nvSpPr>
          <p:cNvPr id="10" name="Speech Bubble: Oval 9">
            <a:extLst>
              <a:ext uri="{FF2B5EF4-FFF2-40B4-BE49-F238E27FC236}">
                <a16:creationId xmlns:a16="http://schemas.microsoft.com/office/drawing/2014/main" id="{878E7359-6188-4155-B753-A3BB36BFDE12}"/>
              </a:ext>
            </a:extLst>
          </p:cNvPr>
          <p:cNvSpPr/>
          <p:nvPr/>
        </p:nvSpPr>
        <p:spPr>
          <a:xfrm>
            <a:off x="838199" y="4366470"/>
            <a:ext cx="2173447" cy="1431721"/>
          </a:xfrm>
          <a:prstGeom prst="wedgeEllipseCallout">
            <a:avLst>
              <a:gd name="adj1" fmla="val 77761"/>
              <a:gd name="adj2" fmla="val -3524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Multiple workflows based on requirement types</a:t>
            </a:r>
          </a:p>
        </p:txBody>
      </p:sp>
      <p:sp>
        <p:nvSpPr>
          <p:cNvPr id="11" name="Speech Bubble: Oval 10">
            <a:extLst>
              <a:ext uri="{FF2B5EF4-FFF2-40B4-BE49-F238E27FC236}">
                <a16:creationId xmlns:a16="http://schemas.microsoft.com/office/drawing/2014/main" id="{D1C5E114-6B5E-4E43-BEAD-608BB9CDB659}"/>
              </a:ext>
            </a:extLst>
          </p:cNvPr>
          <p:cNvSpPr/>
          <p:nvPr/>
        </p:nvSpPr>
        <p:spPr>
          <a:xfrm>
            <a:off x="8951751" y="2178341"/>
            <a:ext cx="2173447" cy="1431721"/>
          </a:xfrm>
          <a:prstGeom prst="wedgeEllipseCallout">
            <a:avLst>
              <a:gd name="adj1" fmla="val -60418"/>
              <a:gd name="adj2" fmla="val 661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Supports agile principles of transparency, inspection, and adaptation.</a:t>
            </a:r>
          </a:p>
        </p:txBody>
      </p:sp>
      <p:sp>
        <p:nvSpPr>
          <p:cNvPr id="12" name="Speech Bubble: Oval 11">
            <a:extLst>
              <a:ext uri="{FF2B5EF4-FFF2-40B4-BE49-F238E27FC236}">
                <a16:creationId xmlns:a16="http://schemas.microsoft.com/office/drawing/2014/main" id="{F53969CC-A9B5-4DF5-B5F9-36C45BC8F38B}"/>
              </a:ext>
            </a:extLst>
          </p:cNvPr>
          <p:cNvSpPr/>
          <p:nvPr/>
        </p:nvSpPr>
        <p:spPr>
          <a:xfrm>
            <a:off x="8951750" y="4469934"/>
            <a:ext cx="2173447" cy="1431721"/>
          </a:xfrm>
          <a:prstGeom prst="wedgeEllipseCallout">
            <a:avLst>
              <a:gd name="adj1" fmla="val -63506"/>
              <a:gd name="adj2" fmla="val -5868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Includes support for Digital Signature too!</a:t>
            </a:r>
          </a:p>
        </p:txBody>
      </p:sp>
    </p:spTree>
    <p:custDataLst>
      <p:tags r:id="rId1"/>
    </p:custDataLst>
    <p:extLst>
      <p:ext uri="{BB962C8B-B14F-4D97-AF65-F5344CB8AC3E}">
        <p14:creationId xmlns:p14="http://schemas.microsoft.com/office/powerpoint/2010/main" val="8811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D7-05F7-4178-A85F-0F1D29558370}"/>
              </a:ext>
            </a:extLst>
          </p:cNvPr>
          <p:cNvSpPr>
            <a:spLocks noGrp="1"/>
          </p:cNvSpPr>
          <p:nvPr>
            <p:ph type="title"/>
          </p:nvPr>
        </p:nvSpPr>
        <p:spPr/>
        <p:txBody>
          <a:bodyPr/>
          <a:lstStyle/>
          <a:p>
            <a:r>
              <a:rPr lang="en-US" dirty="0"/>
              <a:t>Estimate as a Team</a:t>
            </a:r>
          </a:p>
        </p:txBody>
      </p:sp>
      <p:sp>
        <p:nvSpPr>
          <p:cNvPr id="3" name="Text Placeholder 2">
            <a:extLst>
              <a:ext uri="{FF2B5EF4-FFF2-40B4-BE49-F238E27FC236}">
                <a16:creationId xmlns:a16="http://schemas.microsoft.com/office/drawing/2014/main" id="{29B7BC28-0D78-4E49-93BB-B5CC9734765A}"/>
              </a:ext>
            </a:extLst>
          </p:cNvPr>
          <p:cNvSpPr>
            <a:spLocks noGrp="1"/>
          </p:cNvSpPr>
          <p:nvPr>
            <p:ph type="body" idx="1"/>
          </p:nvPr>
        </p:nvSpPr>
        <p:spPr/>
        <p:txBody>
          <a:bodyPr/>
          <a:lstStyle/>
          <a:p>
            <a:r>
              <a:rPr lang="en-US" dirty="0"/>
              <a:t>How SpiraTeam/</a:t>
            </a:r>
            <a:r>
              <a:rPr lang="en-US" dirty="0" err="1"/>
              <a:t>SpiraPlan</a:t>
            </a:r>
            <a:r>
              <a:rPr lang="en-US" dirty="0"/>
              <a:t> supports this functionality</a:t>
            </a:r>
          </a:p>
        </p:txBody>
      </p:sp>
    </p:spTree>
    <p:custDataLst>
      <p:tags r:id="rId1"/>
    </p:custDataLst>
    <p:extLst>
      <p:ext uri="{BB962C8B-B14F-4D97-AF65-F5344CB8AC3E}">
        <p14:creationId xmlns:p14="http://schemas.microsoft.com/office/powerpoint/2010/main" val="76956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Increase backlog transparency to justify team estimates</a:t>
            </a:r>
            <a:endParaRPr lang="en-US" dirty="0"/>
          </a:p>
        </p:txBody>
      </p:sp>
      <p:pic>
        <p:nvPicPr>
          <p:cNvPr id="11" name="Picture 10" descr="A screenshot of a cell phone&#10;&#10;Description automatically generated">
            <a:extLst>
              <a:ext uri="{FF2B5EF4-FFF2-40B4-BE49-F238E27FC236}">
                <a16:creationId xmlns:a16="http://schemas.microsoft.com/office/drawing/2014/main" id="{F78A8D9F-7B7F-42F5-8613-C4BA0C17E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16008"/>
            <a:ext cx="2219635" cy="1143160"/>
          </a:xfrm>
          <a:prstGeom prst="rect">
            <a:avLst/>
          </a:prstGeom>
        </p:spPr>
      </p:pic>
      <p:grpSp>
        <p:nvGrpSpPr>
          <p:cNvPr id="18" name="Group 17">
            <a:extLst>
              <a:ext uri="{FF2B5EF4-FFF2-40B4-BE49-F238E27FC236}">
                <a16:creationId xmlns:a16="http://schemas.microsoft.com/office/drawing/2014/main" id="{CCE887F8-F0E8-4C08-A2D5-B220C27D1171}"/>
              </a:ext>
            </a:extLst>
          </p:cNvPr>
          <p:cNvGrpSpPr/>
          <p:nvPr/>
        </p:nvGrpSpPr>
        <p:grpSpPr>
          <a:xfrm>
            <a:off x="3296873" y="1232478"/>
            <a:ext cx="7013197" cy="5566929"/>
            <a:chOff x="3296873" y="1232478"/>
            <a:chExt cx="7013197" cy="5566929"/>
          </a:xfrm>
        </p:grpSpPr>
        <p:pic>
          <p:nvPicPr>
            <p:cNvPr id="13" name="Picture 12" descr="A screenshot of a social media post&#10;&#10;Description automatically generated">
              <a:extLst>
                <a:ext uri="{FF2B5EF4-FFF2-40B4-BE49-F238E27FC236}">
                  <a16:creationId xmlns:a16="http://schemas.microsoft.com/office/drawing/2014/main" id="{53E9641B-D8DD-4307-8D17-2F01F467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545" y="1232478"/>
              <a:ext cx="5991525" cy="5566929"/>
            </a:xfrm>
            <a:prstGeom prst="rect">
              <a:avLst/>
            </a:prstGeom>
          </p:spPr>
        </p:pic>
        <p:sp>
          <p:nvSpPr>
            <p:cNvPr id="14" name="Arrow: Left-Right 13">
              <a:extLst>
                <a:ext uri="{FF2B5EF4-FFF2-40B4-BE49-F238E27FC236}">
                  <a16:creationId xmlns:a16="http://schemas.microsoft.com/office/drawing/2014/main" id="{73120EDD-17B8-4052-A41E-86C310A2E2BE}"/>
                </a:ext>
              </a:extLst>
            </p:cNvPr>
            <p:cNvSpPr/>
            <p:nvPr/>
          </p:nvSpPr>
          <p:spPr>
            <a:xfrm>
              <a:off x="3296873" y="1904301"/>
              <a:ext cx="721454" cy="276837"/>
            </a:xfrm>
            <a:prstGeom prst="lef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peech Bubble: Oval 14">
            <a:extLst>
              <a:ext uri="{FF2B5EF4-FFF2-40B4-BE49-F238E27FC236}">
                <a16:creationId xmlns:a16="http://schemas.microsoft.com/office/drawing/2014/main" id="{C6533418-0E0D-4B7B-938C-328ED9BDA3DC}"/>
              </a:ext>
            </a:extLst>
          </p:cNvPr>
          <p:cNvSpPr/>
          <p:nvPr/>
        </p:nvSpPr>
        <p:spPr>
          <a:xfrm>
            <a:off x="1107347" y="3137484"/>
            <a:ext cx="2650921" cy="1325564"/>
          </a:xfrm>
          <a:prstGeom prst="wedgeEllipseCallout">
            <a:avLst>
              <a:gd name="adj1" fmla="val 51448"/>
              <a:gd name="adj2" fmla="val -45735"/>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Much of the collaboration is already happening without infringing on time commitments. </a:t>
            </a:r>
          </a:p>
        </p:txBody>
      </p:sp>
      <p:sp>
        <p:nvSpPr>
          <p:cNvPr id="16" name="Speech Bubble: Oval 15">
            <a:extLst>
              <a:ext uri="{FF2B5EF4-FFF2-40B4-BE49-F238E27FC236}">
                <a16:creationId xmlns:a16="http://schemas.microsoft.com/office/drawing/2014/main" id="{A5BFA123-7320-47FB-83B8-92479301D2FB}"/>
              </a:ext>
            </a:extLst>
          </p:cNvPr>
          <p:cNvSpPr/>
          <p:nvPr/>
        </p:nvSpPr>
        <p:spPr>
          <a:xfrm>
            <a:off x="8181014" y="3699337"/>
            <a:ext cx="2650921" cy="1325564"/>
          </a:xfrm>
          <a:prstGeom prst="wedgeEllipseCallout">
            <a:avLst>
              <a:gd name="adj1" fmla="val -63109"/>
              <a:gd name="adj2" fmla="val -4889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Planning sessions become more productive!</a:t>
            </a:r>
          </a:p>
        </p:txBody>
      </p:sp>
      <p:sp>
        <p:nvSpPr>
          <p:cNvPr id="17" name="Speech Bubble: Oval 16">
            <a:extLst>
              <a:ext uri="{FF2B5EF4-FFF2-40B4-BE49-F238E27FC236}">
                <a16:creationId xmlns:a16="http://schemas.microsoft.com/office/drawing/2014/main" id="{BE608A13-9380-4E06-9E7A-CC1AF5AD463B}"/>
              </a:ext>
            </a:extLst>
          </p:cNvPr>
          <p:cNvSpPr/>
          <p:nvPr/>
        </p:nvSpPr>
        <p:spPr>
          <a:xfrm>
            <a:off x="1189669" y="4909012"/>
            <a:ext cx="2650921" cy="1325564"/>
          </a:xfrm>
          <a:prstGeom prst="wedgeEllipseCallout">
            <a:avLst>
              <a:gd name="adj1" fmla="val 51448"/>
              <a:gd name="adj2" fmla="val -45735"/>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Auditable requirements making it easy for the team to commit story point estimates. </a:t>
            </a:r>
          </a:p>
        </p:txBody>
      </p:sp>
      <p:sp>
        <p:nvSpPr>
          <p:cNvPr id="19" name="Speech Bubble: Oval 18">
            <a:extLst>
              <a:ext uri="{FF2B5EF4-FFF2-40B4-BE49-F238E27FC236}">
                <a16:creationId xmlns:a16="http://schemas.microsoft.com/office/drawing/2014/main" id="{F24012C5-0F1C-47A7-96A1-3041CF32311C}"/>
              </a:ext>
            </a:extLst>
          </p:cNvPr>
          <p:cNvSpPr/>
          <p:nvPr/>
        </p:nvSpPr>
        <p:spPr>
          <a:xfrm>
            <a:off x="8219426" y="5167311"/>
            <a:ext cx="2650921" cy="1325564"/>
          </a:xfrm>
          <a:prstGeom prst="wedgeEllipseCallout">
            <a:avLst>
              <a:gd name="adj1" fmla="val -63109"/>
              <a:gd name="adj2" fmla="val -4889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Facilitates remote, distributed, and virtual team collaboration.</a:t>
            </a:r>
          </a:p>
        </p:txBody>
      </p:sp>
    </p:spTree>
    <p:custDataLst>
      <p:tags r:id="rId1"/>
    </p:custDataLst>
    <p:extLst>
      <p:ext uri="{BB962C8B-B14F-4D97-AF65-F5344CB8AC3E}">
        <p14:creationId xmlns:p14="http://schemas.microsoft.com/office/powerpoint/2010/main" val="292437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Use Themes as main goals</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BDDBF31A-2576-45BD-83A7-7AE3E80E20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94951"/>
            <a:ext cx="10515600" cy="3212686"/>
          </a:xfrm>
        </p:spPr>
      </p:pic>
      <p:sp>
        <p:nvSpPr>
          <p:cNvPr id="6" name="Arrow: Down 5">
            <a:extLst>
              <a:ext uri="{FF2B5EF4-FFF2-40B4-BE49-F238E27FC236}">
                <a16:creationId xmlns:a16="http://schemas.microsoft.com/office/drawing/2014/main" id="{F64480A4-62C1-44B3-9F60-15266796CC6C}"/>
              </a:ext>
            </a:extLst>
          </p:cNvPr>
          <p:cNvSpPr/>
          <p:nvPr/>
        </p:nvSpPr>
        <p:spPr>
          <a:xfrm>
            <a:off x="3549361" y="2108623"/>
            <a:ext cx="249382" cy="286328"/>
          </a:xfrm>
          <a:prstGeom prst="down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6">
            <a:extLst>
              <a:ext uri="{FF2B5EF4-FFF2-40B4-BE49-F238E27FC236}">
                <a16:creationId xmlns:a16="http://schemas.microsoft.com/office/drawing/2014/main" id="{D5E8DD24-C8A2-46A2-973F-36257D602617}"/>
              </a:ext>
            </a:extLst>
          </p:cNvPr>
          <p:cNvSpPr/>
          <p:nvPr/>
        </p:nvSpPr>
        <p:spPr>
          <a:xfrm>
            <a:off x="5050172" y="1250364"/>
            <a:ext cx="3397541" cy="1396702"/>
          </a:xfrm>
          <a:prstGeom prst="wedgeEllipseCallout">
            <a:avLst>
              <a:gd name="adj1" fmla="val -53672"/>
              <a:gd name="adj2" fmla="val 4207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Aligns with the strategic product roadmap by mapping themes (components) in product backlog</a:t>
            </a:r>
          </a:p>
        </p:txBody>
      </p:sp>
      <p:sp>
        <p:nvSpPr>
          <p:cNvPr id="8" name="Speech Bubble: Oval 7">
            <a:extLst>
              <a:ext uri="{FF2B5EF4-FFF2-40B4-BE49-F238E27FC236}">
                <a16:creationId xmlns:a16="http://schemas.microsoft.com/office/drawing/2014/main" id="{FF6A3628-A78C-4B01-8C41-E252AFE7ADCD}"/>
              </a:ext>
            </a:extLst>
          </p:cNvPr>
          <p:cNvSpPr/>
          <p:nvPr/>
        </p:nvSpPr>
        <p:spPr>
          <a:xfrm>
            <a:off x="8682605" y="1362854"/>
            <a:ext cx="3087149" cy="1032097"/>
          </a:xfrm>
          <a:prstGeom prst="wedgeEllipseCallout">
            <a:avLst>
              <a:gd name="adj1" fmla="val -21105"/>
              <a:gd name="adj2" fmla="val 7225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Keep team engaged with releases and iterations</a:t>
            </a:r>
          </a:p>
        </p:txBody>
      </p:sp>
    </p:spTree>
    <p:custDataLst>
      <p:tags r:id="rId1"/>
    </p:custDataLst>
    <p:extLst>
      <p:ext uri="{BB962C8B-B14F-4D97-AF65-F5344CB8AC3E}">
        <p14:creationId xmlns:p14="http://schemas.microsoft.com/office/powerpoint/2010/main" val="25337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Plan for risk in Estimates by limiting hours/day for iteration</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2194DEAB-B5FE-468F-8903-C8095A1C39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4987" y="1904904"/>
            <a:ext cx="6610885" cy="3327878"/>
          </a:xfrm>
        </p:spPr>
      </p:pic>
      <p:grpSp>
        <p:nvGrpSpPr>
          <p:cNvPr id="10" name="Group 9">
            <a:extLst>
              <a:ext uri="{FF2B5EF4-FFF2-40B4-BE49-F238E27FC236}">
                <a16:creationId xmlns:a16="http://schemas.microsoft.com/office/drawing/2014/main" id="{FEC634DE-FC0E-48A1-B34D-79AEB7386084}"/>
              </a:ext>
            </a:extLst>
          </p:cNvPr>
          <p:cNvGrpSpPr/>
          <p:nvPr/>
        </p:nvGrpSpPr>
        <p:grpSpPr>
          <a:xfrm>
            <a:off x="3179428" y="2919369"/>
            <a:ext cx="3798290" cy="1835195"/>
            <a:chOff x="3179428" y="2919369"/>
            <a:chExt cx="3798290" cy="1835195"/>
          </a:xfrm>
        </p:grpSpPr>
        <p:sp>
          <p:nvSpPr>
            <p:cNvPr id="6" name="Arrow: Right 5">
              <a:extLst>
                <a:ext uri="{FF2B5EF4-FFF2-40B4-BE49-F238E27FC236}">
                  <a16:creationId xmlns:a16="http://schemas.microsoft.com/office/drawing/2014/main" id="{FE8EE3B1-F983-411C-B701-EEB693C889EE}"/>
                </a:ext>
              </a:extLst>
            </p:cNvPr>
            <p:cNvSpPr/>
            <p:nvPr/>
          </p:nvSpPr>
          <p:spPr>
            <a:xfrm rot="8802527">
              <a:off x="3179428" y="2919369"/>
              <a:ext cx="620785" cy="293615"/>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8">
              <a:extLst>
                <a:ext uri="{FF2B5EF4-FFF2-40B4-BE49-F238E27FC236}">
                  <a16:creationId xmlns:a16="http://schemas.microsoft.com/office/drawing/2014/main" id="{3CAC4DCD-2C63-416B-A9C8-A614DCF47E6C}"/>
                </a:ext>
              </a:extLst>
            </p:cNvPr>
            <p:cNvSpPr/>
            <p:nvPr/>
          </p:nvSpPr>
          <p:spPr>
            <a:xfrm>
              <a:off x="4326797" y="3429000"/>
              <a:ext cx="2650921" cy="1325564"/>
            </a:xfrm>
            <a:prstGeom prst="wedgeEllipseCallout">
              <a:avLst>
                <a:gd name="adj1" fmla="val -63531"/>
                <a:gd name="adj2" fmla="val -2633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Life comes in the way! Whether it is company meetings or issues within the iteration, allowing for flex time mitigates risk. </a:t>
              </a:r>
            </a:p>
          </p:txBody>
        </p:sp>
      </p:grpSp>
    </p:spTree>
    <p:custDataLst>
      <p:tags r:id="rId1"/>
    </p:custDataLst>
    <p:extLst>
      <p:ext uri="{BB962C8B-B14F-4D97-AF65-F5344CB8AC3E}">
        <p14:creationId xmlns:p14="http://schemas.microsoft.com/office/powerpoint/2010/main" val="215788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D7-05F7-4178-A85F-0F1D29558370}"/>
              </a:ext>
            </a:extLst>
          </p:cNvPr>
          <p:cNvSpPr>
            <a:spLocks noGrp="1"/>
          </p:cNvSpPr>
          <p:nvPr>
            <p:ph type="title"/>
          </p:nvPr>
        </p:nvSpPr>
        <p:spPr/>
        <p:txBody>
          <a:bodyPr/>
          <a:lstStyle/>
          <a:p>
            <a:r>
              <a:rPr lang="en-US" dirty="0"/>
              <a:t>Manage the Agile Process</a:t>
            </a:r>
          </a:p>
        </p:txBody>
      </p:sp>
      <p:sp>
        <p:nvSpPr>
          <p:cNvPr id="3" name="Text Placeholder 2">
            <a:extLst>
              <a:ext uri="{FF2B5EF4-FFF2-40B4-BE49-F238E27FC236}">
                <a16:creationId xmlns:a16="http://schemas.microsoft.com/office/drawing/2014/main" id="{29B7BC28-0D78-4E49-93BB-B5CC9734765A}"/>
              </a:ext>
            </a:extLst>
          </p:cNvPr>
          <p:cNvSpPr>
            <a:spLocks noGrp="1"/>
          </p:cNvSpPr>
          <p:nvPr>
            <p:ph type="body" idx="1"/>
          </p:nvPr>
        </p:nvSpPr>
        <p:spPr/>
        <p:txBody>
          <a:bodyPr/>
          <a:lstStyle/>
          <a:p>
            <a:r>
              <a:rPr lang="en-US" dirty="0"/>
              <a:t>How SpiraTeam/</a:t>
            </a:r>
            <a:r>
              <a:rPr lang="en-US" dirty="0" err="1"/>
              <a:t>SpiraPlan</a:t>
            </a:r>
            <a:r>
              <a:rPr lang="en-US" dirty="0"/>
              <a:t> supports this functionality</a:t>
            </a:r>
          </a:p>
        </p:txBody>
      </p:sp>
    </p:spTree>
    <p:custDataLst>
      <p:tags r:id="rId1"/>
    </p:custDataLst>
    <p:extLst>
      <p:ext uri="{BB962C8B-B14F-4D97-AF65-F5344CB8AC3E}">
        <p14:creationId xmlns:p14="http://schemas.microsoft.com/office/powerpoint/2010/main" val="234757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05A2-3736-41EB-B6B2-53190C010700}"/>
              </a:ext>
            </a:extLst>
          </p:cNvPr>
          <p:cNvSpPr>
            <a:spLocks noGrp="1"/>
          </p:cNvSpPr>
          <p:nvPr>
            <p:ph type="title"/>
          </p:nvPr>
        </p:nvSpPr>
        <p:spPr/>
        <p:txBody>
          <a:bodyPr/>
          <a:lstStyle/>
          <a:p>
            <a:r>
              <a:rPr lang="en-US" dirty="0"/>
              <a:t>Dr. Sriram Rajagopalan</a:t>
            </a:r>
          </a:p>
        </p:txBody>
      </p:sp>
      <p:graphicFrame>
        <p:nvGraphicFramePr>
          <p:cNvPr id="12" name="Content Placeholder 3">
            <a:extLst>
              <a:ext uri="{FF2B5EF4-FFF2-40B4-BE49-F238E27FC236}">
                <a16:creationId xmlns:a16="http://schemas.microsoft.com/office/drawing/2014/main" id="{070AB5EA-0876-4109-AEC9-538117353760}"/>
              </a:ext>
            </a:extLst>
          </p:cNvPr>
          <p:cNvGraphicFramePr>
            <a:graphicFrameLocks/>
          </p:cNvGraphicFramePr>
          <p:nvPr/>
        </p:nvGraphicFramePr>
        <p:xfrm>
          <a:off x="1045090" y="1782308"/>
          <a:ext cx="6729047" cy="307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Callout 2">
            <a:extLst>
              <a:ext uri="{FF2B5EF4-FFF2-40B4-BE49-F238E27FC236}">
                <a16:creationId xmlns:a16="http://schemas.microsoft.com/office/drawing/2014/main" id="{671FAD18-629D-4215-9362-5AE8B26CDB55}"/>
              </a:ext>
            </a:extLst>
          </p:cNvPr>
          <p:cNvSpPr/>
          <p:nvPr/>
        </p:nvSpPr>
        <p:spPr>
          <a:xfrm>
            <a:off x="5497208" y="1356357"/>
            <a:ext cx="2442702" cy="918732"/>
          </a:xfrm>
          <a:prstGeom prst="wedgeEllipseCallout">
            <a:avLst>
              <a:gd name="adj1" fmla="val -54712"/>
              <a:gd name="adj2" fmla="val 583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PhD, MBA, MS, BE</a:t>
            </a:r>
          </a:p>
        </p:txBody>
      </p:sp>
      <p:sp>
        <p:nvSpPr>
          <p:cNvPr id="14" name="Oval Callout 6">
            <a:extLst>
              <a:ext uri="{FF2B5EF4-FFF2-40B4-BE49-F238E27FC236}">
                <a16:creationId xmlns:a16="http://schemas.microsoft.com/office/drawing/2014/main" id="{1D942D05-4E71-4DAF-9177-256366D260CA}"/>
              </a:ext>
            </a:extLst>
          </p:cNvPr>
          <p:cNvSpPr/>
          <p:nvPr/>
        </p:nvSpPr>
        <p:spPr>
          <a:xfrm>
            <a:off x="266856" y="3721569"/>
            <a:ext cx="2951997" cy="1905000"/>
          </a:xfrm>
          <a:prstGeom prst="wedgeEllipseCallout">
            <a:avLst>
              <a:gd name="adj1" fmla="val 61985"/>
              <a:gd name="adj2" fmla="val -170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PfMP</a:t>
            </a:r>
            <a:r>
              <a:rPr lang="en-US" sz="1400" dirty="0">
                <a:solidFill>
                  <a:schemeClr val="tx1"/>
                </a:solidFill>
              </a:rPr>
              <a:t>, </a:t>
            </a:r>
            <a:r>
              <a:rPr lang="en-US" sz="1400" dirty="0" err="1">
                <a:solidFill>
                  <a:schemeClr val="tx1"/>
                </a:solidFill>
              </a:rPr>
              <a:t>PgMP</a:t>
            </a:r>
            <a:r>
              <a:rPr lang="en-US" sz="1400" dirty="0">
                <a:solidFill>
                  <a:schemeClr val="tx1"/>
                </a:solidFill>
              </a:rPr>
              <a:t>, PMP, SP, RMP, ACP, CSM, CSPO, ACC, CSD, SCT, CSOXP, SSBB, Instructional Designer, Speaker, Writer, and Author</a:t>
            </a:r>
          </a:p>
        </p:txBody>
      </p:sp>
      <p:sp>
        <p:nvSpPr>
          <p:cNvPr id="15" name="Oval Callout 7">
            <a:extLst>
              <a:ext uri="{FF2B5EF4-FFF2-40B4-BE49-F238E27FC236}">
                <a16:creationId xmlns:a16="http://schemas.microsoft.com/office/drawing/2014/main" id="{43E65B1C-0ABC-4B97-ABEA-06573F3CD13A}"/>
              </a:ext>
            </a:extLst>
          </p:cNvPr>
          <p:cNvSpPr/>
          <p:nvPr/>
        </p:nvSpPr>
        <p:spPr>
          <a:xfrm>
            <a:off x="5392616" y="4287220"/>
            <a:ext cx="2662960" cy="1905000"/>
          </a:xfrm>
          <a:prstGeom prst="wedgeEllipseCallout">
            <a:avLst>
              <a:gd name="adj1" fmla="val -48024"/>
              <a:gd name="adj2" fmla="val -5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Software Engineer, Team Leader, Business Analyst, Project Manager, Scrum Master, Agile Coach, Director, Vice President</a:t>
            </a:r>
          </a:p>
        </p:txBody>
      </p:sp>
      <p:sp>
        <p:nvSpPr>
          <p:cNvPr id="16" name="Oval Callout 8">
            <a:extLst>
              <a:ext uri="{FF2B5EF4-FFF2-40B4-BE49-F238E27FC236}">
                <a16:creationId xmlns:a16="http://schemas.microsoft.com/office/drawing/2014/main" id="{9DCBBE8C-0DEF-4B35-8A90-659EDC760384}"/>
              </a:ext>
            </a:extLst>
          </p:cNvPr>
          <p:cNvSpPr/>
          <p:nvPr/>
        </p:nvSpPr>
        <p:spPr>
          <a:xfrm>
            <a:off x="533400" y="1718883"/>
            <a:ext cx="2055182" cy="1112412"/>
          </a:xfrm>
          <a:prstGeom prst="wedgeEllipseCallout">
            <a:avLst>
              <a:gd name="adj1" fmla="val 65096"/>
              <a:gd name="adj2" fmla="val 44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 Canada, India, Vietnam, Belgium, Ireland, Greece, &amp; Switzerland</a:t>
            </a:r>
          </a:p>
        </p:txBody>
      </p:sp>
      <p:pic>
        <p:nvPicPr>
          <p:cNvPr id="10" name="Picture 9">
            <a:extLst>
              <a:ext uri="{FF2B5EF4-FFF2-40B4-BE49-F238E27FC236}">
                <a16:creationId xmlns:a16="http://schemas.microsoft.com/office/drawing/2014/main" id="{5A74F8C7-6B8E-4131-BEC2-9A7588A5C6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5682" y="2960222"/>
            <a:ext cx="2857500" cy="2857500"/>
          </a:xfrm>
          <a:prstGeom prst="rect">
            <a:avLst/>
          </a:prstGeom>
        </p:spPr>
      </p:pic>
      <p:sp>
        <p:nvSpPr>
          <p:cNvPr id="9" name="Subtitle 2">
            <a:extLst>
              <a:ext uri="{FF2B5EF4-FFF2-40B4-BE49-F238E27FC236}">
                <a16:creationId xmlns:a16="http://schemas.microsoft.com/office/drawing/2014/main" id="{19EE9F7A-CCA2-47D9-B42D-1005284A27C2}"/>
              </a:ext>
            </a:extLst>
          </p:cNvPr>
          <p:cNvSpPr txBox="1">
            <a:spLocks/>
          </p:cNvSpPr>
          <p:nvPr/>
        </p:nvSpPr>
        <p:spPr>
          <a:xfrm>
            <a:off x="9012219" y="5869465"/>
            <a:ext cx="2714604" cy="3440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tx1"/>
                </a:solidFill>
                <a:latin typeface="+mj-lt"/>
                <a:ea typeface="+mn-ea"/>
                <a:cs typeface="Kanit" panose="00000500000000000000"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Kanit" panose="00000500000000000000" pitchFamily="2" charset="-34"/>
                <a:ea typeface="+mn-ea"/>
                <a:cs typeface="Kanit" panose="00000500000000000000"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Kanit" panose="00000500000000000000" pitchFamily="2" charset="-34"/>
                <a:ea typeface="+mn-ea"/>
                <a:cs typeface="Kanit" panose="00000500000000000000"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a:t>
            </a:r>
            <a:r>
              <a:rPr lang="en-US" sz="1600" dirty="0" err="1"/>
              <a:t>agilesriram</a:t>
            </a:r>
            <a:endParaRPr lang="en-US" sz="1600" dirty="0"/>
          </a:p>
        </p:txBody>
      </p:sp>
      <p:pic>
        <p:nvPicPr>
          <p:cNvPr id="11" name="Graphic 10">
            <a:extLst>
              <a:ext uri="{FF2B5EF4-FFF2-40B4-BE49-F238E27FC236}">
                <a16:creationId xmlns:a16="http://schemas.microsoft.com/office/drawing/2014/main" id="{9E79CCF1-016A-4762-BB45-6E098BC9012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2509" y="5952251"/>
            <a:ext cx="219420" cy="178462"/>
          </a:xfrm>
          <a:prstGeom prst="rect">
            <a:avLst/>
          </a:prstGeom>
        </p:spPr>
      </p:pic>
    </p:spTree>
    <p:custDataLst>
      <p:tags r:id="rId1"/>
    </p:custDataLst>
    <p:extLst>
      <p:ext uri="{BB962C8B-B14F-4D97-AF65-F5344CB8AC3E}">
        <p14:creationId xmlns:p14="http://schemas.microsoft.com/office/powerpoint/2010/main" val="130142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fontScale="90000"/>
          </a:bodyPr>
          <a:lstStyle/>
          <a:p>
            <a:r>
              <a:rPr lang="en-US" dirty="0"/>
              <a:t>Manage flow and predictable team velocity</a:t>
            </a:r>
          </a:p>
        </p:txBody>
      </p:sp>
      <p:sp>
        <p:nvSpPr>
          <p:cNvPr id="6" name="Speech Bubble: Oval 5">
            <a:extLst>
              <a:ext uri="{FF2B5EF4-FFF2-40B4-BE49-F238E27FC236}">
                <a16:creationId xmlns:a16="http://schemas.microsoft.com/office/drawing/2014/main" id="{BEEFC90B-6940-467C-8523-524ED9FD1C6F}"/>
              </a:ext>
            </a:extLst>
          </p:cNvPr>
          <p:cNvSpPr/>
          <p:nvPr/>
        </p:nvSpPr>
        <p:spPr>
          <a:xfrm>
            <a:off x="1668431" y="1422342"/>
            <a:ext cx="3742468" cy="1442907"/>
          </a:xfrm>
          <a:prstGeom prst="wedgeEllipseCallout">
            <a:avLst>
              <a:gd name="adj1" fmla="val 54389"/>
              <a:gd name="adj2" fmla="val 59593"/>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Managing flow using Kanban views identifies impediments to commitments and streamlines operations</a:t>
            </a:r>
          </a:p>
        </p:txBody>
      </p:sp>
      <p:pic>
        <p:nvPicPr>
          <p:cNvPr id="8" name="Content Placeholder 7" descr="A screenshot of a social media post&#10;&#10;Description automatically generated">
            <a:extLst>
              <a:ext uri="{FF2B5EF4-FFF2-40B4-BE49-F238E27FC236}">
                <a16:creationId xmlns:a16="http://schemas.microsoft.com/office/drawing/2014/main" id="{BCA3EB3B-CAAB-435C-8DC9-B386D41B7E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2818" y="3204594"/>
            <a:ext cx="10250981" cy="1635622"/>
          </a:xfrm>
        </p:spPr>
      </p:pic>
      <p:sp>
        <p:nvSpPr>
          <p:cNvPr id="9" name="Speech Bubble: Oval 8">
            <a:extLst>
              <a:ext uri="{FF2B5EF4-FFF2-40B4-BE49-F238E27FC236}">
                <a16:creationId xmlns:a16="http://schemas.microsoft.com/office/drawing/2014/main" id="{86990D24-8F79-4DC3-AD20-1F3F5E062926}"/>
              </a:ext>
            </a:extLst>
          </p:cNvPr>
          <p:cNvSpPr/>
          <p:nvPr/>
        </p:nvSpPr>
        <p:spPr>
          <a:xfrm>
            <a:off x="7097506" y="5071298"/>
            <a:ext cx="3742468" cy="1442907"/>
          </a:xfrm>
          <a:prstGeom prst="wedgeEllipseCallout">
            <a:avLst>
              <a:gd name="adj1" fmla="val -50740"/>
              <a:gd name="adj2" fmla="val -5784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Late Start and Late Finish tasks can be unearthed to reinforce team’s commitments serving as seeds during retrospectives</a:t>
            </a:r>
          </a:p>
        </p:txBody>
      </p:sp>
    </p:spTree>
    <p:custDataLst>
      <p:tags r:id="rId1"/>
    </p:custDataLst>
    <p:extLst>
      <p:ext uri="{BB962C8B-B14F-4D97-AF65-F5344CB8AC3E}">
        <p14:creationId xmlns:p14="http://schemas.microsoft.com/office/powerpoint/2010/main" val="348396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fontScale="90000"/>
          </a:bodyPr>
          <a:lstStyle/>
          <a:p>
            <a:r>
              <a:rPr lang="en-US" dirty="0"/>
              <a:t>Manage flow and predictable team velocity</a:t>
            </a:r>
          </a:p>
        </p:txBody>
      </p:sp>
      <p:pic>
        <p:nvPicPr>
          <p:cNvPr id="5" name="Content Placeholder 4" descr="A screenshot of a cell phone&#10;&#10;Description automatically generated">
            <a:extLst>
              <a:ext uri="{FF2B5EF4-FFF2-40B4-BE49-F238E27FC236}">
                <a16:creationId xmlns:a16="http://schemas.microsoft.com/office/drawing/2014/main" id="{2028B849-0BFB-4E2D-9EA0-A0BF9BABE1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6701" y="1690688"/>
            <a:ext cx="7801667" cy="3952730"/>
          </a:xfrm>
          <a:prstGeom prst="rect">
            <a:avLst/>
          </a:prstGeom>
          <a:ln>
            <a:noFill/>
          </a:ln>
          <a:effectLst>
            <a:outerShdw blurRad="190500" algn="tl" rotWithShape="0">
              <a:srgbClr val="000000">
                <a:alpha val="70000"/>
              </a:srgbClr>
            </a:outerShdw>
          </a:effectLst>
        </p:spPr>
      </p:pic>
      <p:sp>
        <p:nvSpPr>
          <p:cNvPr id="6" name="Speech Bubble: Oval 5">
            <a:extLst>
              <a:ext uri="{FF2B5EF4-FFF2-40B4-BE49-F238E27FC236}">
                <a16:creationId xmlns:a16="http://schemas.microsoft.com/office/drawing/2014/main" id="{BEEFC90B-6940-467C-8523-524ED9FD1C6F}"/>
              </a:ext>
            </a:extLst>
          </p:cNvPr>
          <p:cNvSpPr/>
          <p:nvPr/>
        </p:nvSpPr>
        <p:spPr>
          <a:xfrm>
            <a:off x="8077620" y="1573344"/>
            <a:ext cx="3742468" cy="1442907"/>
          </a:xfrm>
          <a:prstGeom prst="wedgeEllipseCallout">
            <a:avLst>
              <a:gd name="adj1" fmla="val -68449"/>
              <a:gd name="adj2" fmla="val 34012"/>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Based on previous work completed, a recommended hours/point is provided to manage team velocity commitments!</a:t>
            </a:r>
          </a:p>
        </p:txBody>
      </p:sp>
    </p:spTree>
    <p:custDataLst>
      <p:tags r:id="rId1"/>
    </p:custDataLst>
    <p:extLst>
      <p:ext uri="{BB962C8B-B14F-4D97-AF65-F5344CB8AC3E}">
        <p14:creationId xmlns:p14="http://schemas.microsoft.com/office/powerpoint/2010/main" val="268345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Centralize task and testing transparency</a:t>
            </a: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11D43BA5-5CE4-4A85-BF8C-544D94986E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7108" y="2300959"/>
            <a:ext cx="4380555" cy="2256081"/>
          </a:xfrm>
          <a:prstGeom prst="rect">
            <a:avLst/>
          </a:prstGeom>
        </p:spPr>
      </p:pic>
      <p:sp>
        <p:nvSpPr>
          <p:cNvPr id="6" name="Speech Bubble: Oval 5">
            <a:extLst>
              <a:ext uri="{FF2B5EF4-FFF2-40B4-BE49-F238E27FC236}">
                <a16:creationId xmlns:a16="http://schemas.microsoft.com/office/drawing/2014/main" id="{889E62E0-FC6E-4810-B660-D9D4AB0AA55F}"/>
              </a:ext>
            </a:extLst>
          </p:cNvPr>
          <p:cNvSpPr/>
          <p:nvPr/>
        </p:nvSpPr>
        <p:spPr>
          <a:xfrm>
            <a:off x="6667920" y="1916970"/>
            <a:ext cx="3742468" cy="1442907"/>
          </a:xfrm>
          <a:prstGeom prst="wedgeEllipseCallout">
            <a:avLst>
              <a:gd name="adj1" fmla="val -72267"/>
              <a:gd name="adj2" fmla="val 84182"/>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Number of tasks (4) the team has identified to address this requirement</a:t>
            </a:r>
          </a:p>
        </p:txBody>
      </p:sp>
      <p:sp>
        <p:nvSpPr>
          <p:cNvPr id="7" name="Speech Bubble: Oval 6">
            <a:extLst>
              <a:ext uri="{FF2B5EF4-FFF2-40B4-BE49-F238E27FC236}">
                <a16:creationId xmlns:a16="http://schemas.microsoft.com/office/drawing/2014/main" id="{9FEDD1FB-BFCD-4DCF-9264-6EF000B58C7F}"/>
              </a:ext>
            </a:extLst>
          </p:cNvPr>
          <p:cNvSpPr/>
          <p:nvPr/>
        </p:nvSpPr>
        <p:spPr>
          <a:xfrm>
            <a:off x="6667920" y="4307745"/>
            <a:ext cx="3742468" cy="1442907"/>
          </a:xfrm>
          <a:prstGeom prst="wedgeEllipseCallout">
            <a:avLst>
              <a:gd name="adj1" fmla="val -73031"/>
              <a:gd name="adj2" fmla="val -511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Number of test cases (4) the team has identified for acceptance testing.</a:t>
            </a:r>
          </a:p>
        </p:txBody>
      </p:sp>
      <p:sp>
        <p:nvSpPr>
          <p:cNvPr id="8" name="Arrow: Left-Right 7">
            <a:extLst>
              <a:ext uri="{FF2B5EF4-FFF2-40B4-BE49-F238E27FC236}">
                <a16:creationId xmlns:a16="http://schemas.microsoft.com/office/drawing/2014/main" id="{00560E3B-52D8-42C9-B13E-38DF5F76E393}"/>
              </a:ext>
            </a:extLst>
          </p:cNvPr>
          <p:cNvSpPr/>
          <p:nvPr/>
        </p:nvSpPr>
        <p:spPr>
          <a:xfrm rot="5400000">
            <a:off x="8101003" y="3586169"/>
            <a:ext cx="876301" cy="495283"/>
          </a:xfrm>
          <a:prstGeom prst="lef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17062A-0711-401A-AF7D-E54B6E51C16B}"/>
              </a:ext>
            </a:extLst>
          </p:cNvPr>
          <p:cNvSpPr txBox="1"/>
          <p:nvPr/>
        </p:nvSpPr>
        <p:spPr>
          <a:xfrm>
            <a:off x="8958245" y="3572200"/>
            <a:ext cx="2567005" cy="523220"/>
          </a:xfrm>
          <a:prstGeom prst="rect">
            <a:avLst/>
          </a:prstGeom>
          <a:noFill/>
        </p:spPr>
        <p:txBody>
          <a:bodyPr wrap="square" rtlCol="0">
            <a:spAutoFit/>
          </a:bodyPr>
          <a:lstStyle/>
          <a:p>
            <a:r>
              <a:rPr lang="en-US" sz="1400" i="1" dirty="0">
                <a:solidFill>
                  <a:srgbClr val="FF0000"/>
                </a:solidFill>
              </a:rPr>
              <a:t>Visibility to fewer tasks and test cases mean trouble!</a:t>
            </a:r>
          </a:p>
        </p:txBody>
      </p:sp>
    </p:spTree>
    <p:custDataLst>
      <p:tags r:id="rId1"/>
    </p:custDataLst>
    <p:extLst>
      <p:ext uri="{BB962C8B-B14F-4D97-AF65-F5344CB8AC3E}">
        <p14:creationId xmlns:p14="http://schemas.microsoft.com/office/powerpoint/2010/main" val="233165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79F2-1EF0-4BC6-8107-97306DF48DCB}"/>
              </a:ext>
            </a:extLst>
          </p:cNvPr>
          <p:cNvSpPr>
            <a:spLocks noGrp="1"/>
          </p:cNvSpPr>
          <p:nvPr>
            <p:ph type="title"/>
          </p:nvPr>
        </p:nvSpPr>
        <p:spPr/>
        <p:txBody>
          <a:bodyPr/>
          <a:lstStyle/>
          <a:p>
            <a:r>
              <a:rPr lang="en-US" dirty="0"/>
              <a:t>One STOP to More Traceability</a:t>
            </a:r>
          </a:p>
        </p:txBody>
      </p:sp>
      <p:pic>
        <p:nvPicPr>
          <p:cNvPr id="5" name="Content Placeholder 4" descr="A screenshot of a computer&#10;&#10;Description automatically generated">
            <a:extLst>
              <a:ext uri="{FF2B5EF4-FFF2-40B4-BE49-F238E27FC236}">
                <a16:creationId xmlns:a16="http://schemas.microsoft.com/office/drawing/2014/main" id="{91B03611-ABFB-4E78-AEA3-B1DEEDA228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486" y="2109084"/>
            <a:ext cx="10542314" cy="3410870"/>
          </a:xfrm>
          <a:ln>
            <a:noFill/>
          </a:ln>
        </p:spPr>
      </p:pic>
      <p:sp>
        <p:nvSpPr>
          <p:cNvPr id="7" name="Left Brace 6">
            <a:extLst>
              <a:ext uri="{FF2B5EF4-FFF2-40B4-BE49-F238E27FC236}">
                <a16:creationId xmlns:a16="http://schemas.microsoft.com/office/drawing/2014/main" id="{EDB317A9-BF4C-4B23-9BBB-533F35D1C721}"/>
              </a:ext>
            </a:extLst>
          </p:cNvPr>
          <p:cNvSpPr/>
          <p:nvPr/>
        </p:nvSpPr>
        <p:spPr>
          <a:xfrm rot="5400000">
            <a:off x="2999064" y="373310"/>
            <a:ext cx="184558" cy="479011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42D522E8-4328-4ECE-A0A7-6582D3890E84}"/>
              </a:ext>
            </a:extLst>
          </p:cNvPr>
          <p:cNvSpPr/>
          <p:nvPr/>
        </p:nvSpPr>
        <p:spPr>
          <a:xfrm rot="5400000">
            <a:off x="2999064" y="777175"/>
            <a:ext cx="184558" cy="4790115"/>
          </a:xfrm>
          <a:prstGeom prst="rightBrace">
            <a:avLst/>
          </a:prstGeom>
          <a:solidFill>
            <a:schemeClr val="bg2"/>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697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Automate creating agile charts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7E54358-C8B3-4028-8464-B18343D143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403" y="1648190"/>
            <a:ext cx="5689230" cy="4351338"/>
          </a:xfrm>
        </p:spPr>
      </p:pic>
      <p:sp>
        <p:nvSpPr>
          <p:cNvPr id="6" name="Speech Bubble: Oval 5">
            <a:extLst>
              <a:ext uri="{FF2B5EF4-FFF2-40B4-BE49-F238E27FC236}">
                <a16:creationId xmlns:a16="http://schemas.microsoft.com/office/drawing/2014/main" id="{AFBEDA4C-08EC-40C5-B5B5-86EA3E2674BE}"/>
              </a:ext>
            </a:extLst>
          </p:cNvPr>
          <p:cNvSpPr/>
          <p:nvPr/>
        </p:nvSpPr>
        <p:spPr>
          <a:xfrm>
            <a:off x="8801535" y="1952744"/>
            <a:ext cx="2466363" cy="1048622"/>
          </a:xfrm>
          <a:prstGeom prst="wedgeEllipseCallout">
            <a:avLst>
              <a:gd name="adj1" fmla="val -45663"/>
              <a:gd name="adj2" fmla="val 527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Several widgets available</a:t>
            </a:r>
          </a:p>
        </p:txBody>
      </p:sp>
      <p:sp>
        <p:nvSpPr>
          <p:cNvPr id="7" name="Speech Bubble: Oval 6">
            <a:extLst>
              <a:ext uri="{FF2B5EF4-FFF2-40B4-BE49-F238E27FC236}">
                <a16:creationId xmlns:a16="http://schemas.microsoft.com/office/drawing/2014/main" id="{9C6B6726-6D39-4B51-8A43-E34A6C3756DC}"/>
              </a:ext>
            </a:extLst>
          </p:cNvPr>
          <p:cNvSpPr/>
          <p:nvPr/>
        </p:nvSpPr>
        <p:spPr>
          <a:xfrm>
            <a:off x="8910592" y="4072311"/>
            <a:ext cx="2641048" cy="1472266"/>
          </a:xfrm>
          <a:prstGeom prst="wedgeEllipseCallout">
            <a:avLst>
              <a:gd name="adj1" fmla="val -54507"/>
              <a:gd name="adj2" fmla="val -43256"/>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Export data grid or image for additional discussions</a:t>
            </a:r>
          </a:p>
        </p:txBody>
      </p:sp>
      <p:sp>
        <p:nvSpPr>
          <p:cNvPr id="8" name="Speech Bubble: Oval 7">
            <a:extLst>
              <a:ext uri="{FF2B5EF4-FFF2-40B4-BE49-F238E27FC236}">
                <a16:creationId xmlns:a16="http://schemas.microsoft.com/office/drawing/2014/main" id="{A2CE960F-73C3-493D-8209-2EE91AC288FA}"/>
              </a:ext>
            </a:extLst>
          </p:cNvPr>
          <p:cNvSpPr/>
          <p:nvPr/>
        </p:nvSpPr>
        <p:spPr>
          <a:xfrm>
            <a:off x="474138" y="1814274"/>
            <a:ext cx="2552265" cy="1325562"/>
          </a:xfrm>
          <a:prstGeom prst="wedgeEllipseCallout">
            <a:avLst>
              <a:gd name="adj1" fmla="val 53997"/>
              <a:gd name="adj2" fmla="val 463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View burndown, burnup, velocity, or coverage quickly!</a:t>
            </a:r>
          </a:p>
        </p:txBody>
      </p:sp>
      <p:sp>
        <p:nvSpPr>
          <p:cNvPr id="9" name="Speech Bubble: Oval 8">
            <a:extLst>
              <a:ext uri="{FF2B5EF4-FFF2-40B4-BE49-F238E27FC236}">
                <a16:creationId xmlns:a16="http://schemas.microsoft.com/office/drawing/2014/main" id="{299FFB45-A8DF-4293-BB3B-EBF1C1A24B13}"/>
              </a:ext>
            </a:extLst>
          </p:cNvPr>
          <p:cNvSpPr/>
          <p:nvPr/>
        </p:nvSpPr>
        <p:spPr>
          <a:xfrm>
            <a:off x="474138" y="4072311"/>
            <a:ext cx="2552265" cy="1325562"/>
          </a:xfrm>
          <a:prstGeom prst="wedgeEllipseCallout">
            <a:avLst>
              <a:gd name="adj1" fmla="val 53997"/>
              <a:gd name="adj2" fmla="val 463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View coverage on more artifacts!</a:t>
            </a:r>
          </a:p>
        </p:txBody>
      </p:sp>
    </p:spTree>
    <p:custDataLst>
      <p:tags r:id="rId1"/>
    </p:custDataLst>
    <p:extLst>
      <p:ext uri="{BB962C8B-B14F-4D97-AF65-F5344CB8AC3E}">
        <p14:creationId xmlns:p14="http://schemas.microsoft.com/office/powerpoint/2010/main" val="288144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Triage defects without breaking iteration commitments</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43CF3FA1-22D6-4632-BE61-21AE7BCEC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869" y="1387459"/>
            <a:ext cx="10515600" cy="4284417"/>
          </a:xfrm>
        </p:spPr>
      </p:pic>
      <p:grpSp>
        <p:nvGrpSpPr>
          <p:cNvPr id="12" name="Group 11">
            <a:extLst>
              <a:ext uri="{FF2B5EF4-FFF2-40B4-BE49-F238E27FC236}">
                <a16:creationId xmlns:a16="http://schemas.microsoft.com/office/drawing/2014/main" id="{6B9EC0A2-0EB6-4B64-A257-2D6A6CFA948A}"/>
              </a:ext>
            </a:extLst>
          </p:cNvPr>
          <p:cNvGrpSpPr/>
          <p:nvPr/>
        </p:nvGrpSpPr>
        <p:grpSpPr>
          <a:xfrm>
            <a:off x="787867" y="2374084"/>
            <a:ext cx="11069271" cy="2223082"/>
            <a:chOff x="787867" y="2374084"/>
            <a:chExt cx="11069271" cy="2223082"/>
          </a:xfrm>
        </p:grpSpPr>
        <p:sp>
          <p:nvSpPr>
            <p:cNvPr id="3" name="Right Brace 2">
              <a:extLst>
                <a:ext uri="{FF2B5EF4-FFF2-40B4-BE49-F238E27FC236}">
                  <a16:creationId xmlns:a16="http://schemas.microsoft.com/office/drawing/2014/main" id="{5ED997E0-EE06-4032-801C-876A1DED3500}"/>
                </a:ext>
              </a:extLst>
            </p:cNvPr>
            <p:cNvSpPr/>
            <p:nvPr/>
          </p:nvSpPr>
          <p:spPr>
            <a:xfrm>
              <a:off x="11555136" y="2374084"/>
              <a:ext cx="302002" cy="190430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644EE9D2-E24A-4800-8FE3-D258C2D122D4}"/>
                </a:ext>
              </a:extLst>
            </p:cNvPr>
            <p:cNvSpPr/>
            <p:nvPr/>
          </p:nvSpPr>
          <p:spPr>
            <a:xfrm rot="10800000">
              <a:off x="787867" y="2476848"/>
              <a:ext cx="302002" cy="212031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DE435392-C43D-405D-98E8-73A7B1A03E74}"/>
              </a:ext>
            </a:extLst>
          </p:cNvPr>
          <p:cNvSpPr/>
          <p:nvPr/>
        </p:nvSpPr>
        <p:spPr>
          <a:xfrm>
            <a:off x="1795243" y="2514600"/>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 all defects identified need to be solved in that iteration unless the team finds it critical to story completion.</a:t>
            </a:r>
          </a:p>
        </p:txBody>
      </p:sp>
      <p:sp>
        <p:nvSpPr>
          <p:cNvPr id="8" name="Rectangle: Rounded Corners 7">
            <a:extLst>
              <a:ext uri="{FF2B5EF4-FFF2-40B4-BE49-F238E27FC236}">
                <a16:creationId xmlns:a16="http://schemas.microsoft.com/office/drawing/2014/main" id="{A09CAFAC-50BD-4622-BE2C-84998524145D}"/>
              </a:ext>
            </a:extLst>
          </p:cNvPr>
          <p:cNvSpPr/>
          <p:nvPr/>
        </p:nvSpPr>
        <p:spPr>
          <a:xfrm>
            <a:off x="1795243" y="3719700"/>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Defects are uniquely identified so that these can be addressed during the Daily Sprint or prioritized during Sprint planning.</a:t>
            </a:r>
          </a:p>
        </p:txBody>
      </p:sp>
      <p:sp>
        <p:nvSpPr>
          <p:cNvPr id="9" name="Rectangle: Rounded Corners 8">
            <a:extLst>
              <a:ext uri="{FF2B5EF4-FFF2-40B4-BE49-F238E27FC236}">
                <a16:creationId xmlns:a16="http://schemas.microsoft.com/office/drawing/2014/main" id="{D3633479-3681-4F16-8496-1E700B232544}"/>
              </a:ext>
            </a:extLst>
          </p:cNvPr>
          <p:cNvSpPr/>
          <p:nvPr/>
        </p:nvSpPr>
        <p:spPr>
          <a:xfrm>
            <a:off x="1795242" y="5013341"/>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Defects go through a separate customizable triage workflow as they are evaluated for the severity of impact.</a:t>
            </a:r>
          </a:p>
        </p:txBody>
      </p:sp>
    </p:spTree>
    <p:custDataLst>
      <p:tags r:id="rId1"/>
    </p:custDataLst>
    <p:extLst>
      <p:ext uri="{BB962C8B-B14F-4D97-AF65-F5344CB8AC3E}">
        <p14:creationId xmlns:p14="http://schemas.microsoft.com/office/powerpoint/2010/main" val="117759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5097-96DE-48FF-AE49-52A37115981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4B0B3CA-AE42-4703-8464-80F839C3980A}"/>
              </a:ext>
            </a:extLst>
          </p:cNvPr>
          <p:cNvSpPr>
            <a:spLocks noGrp="1"/>
          </p:cNvSpPr>
          <p:nvPr>
            <p:ph sz="half" idx="1"/>
          </p:nvPr>
        </p:nvSpPr>
        <p:spPr/>
        <p:txBody>
          <a:bodyPr>
            <a:normAutofit fontScale="92500" lnSpcReduction="20000"/>
          </a:bodyPr>
          <a:lstStyle/>
          <a:p>
            <a:r>
              <a:rPr lang="en-US" dirty="0"/>
              <a:t>Agile is a framework with a set of philosophies</a:t>
            </a:r>
          </a:p>
          <a:p>
            <a:r>
              <a:rPr lang="en-US" dirty="0"/>
              <a:t>Focus on agility by adopting practices that suit your needs</a:t>
            </a:r>
          </a:p>
          <a:p>
            <a:r>
              <a:rPr lang="en-US" dirty="0"/>
              <a:t>Focus on people, process, technology, and organizational needs</a:t>
            </a:r>
          </a:p>
        </p:txBody>
      </p:sp>
      <p:pic>
        <p:nvPicPr>
          <p:cNvPr id="6" name="Content Placeholder 5" descr="A close up of a sign&#10;&#10;Description automatically generated">
            <a:extLst>
              <a:ext uri="{FF2B5EF4-FFF2-40B4-BE49-F238E27FC236}">
                <a16:creationId xmlns:a16="http://schemas.microsoft.com/office/drawing/2014/main" id="{1E4D5CFE-5D6F-4968-B859-135F4B520C4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25084" y="2250832"/>
            <a:ext cx="5833516" cy="3149012"/>
          </a:xfrm>
        </p:spPr>
      </p:pic>
    </p:spTree>
    <p:custDataLst>
      <p:tags r:id="rId1"/>
    </p:custDataLst>
    <p:extLst>
      <p:ext uri="{BB962C8B-B14F-4D97-AF65-F5344CB8AC3E}">
        <p14:creationId xmlns:p14="http://schemas.microsoft.com/office/powerpoint/2010/main" val="23216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7E2E-8DF6-425A-8142-7998C6D7A4BF}"/>
              </a:ext>
            </a:extLst>
          </p:cNvPr>
          <p:cNvSpPr>
            <a:spLocks noGrp="1"/>
          </p:cNvSpPr>
          <p:nvPr>
            <p:ph type="title"/>
          </p:nvPr>
        </p:nvSpPr>
        <p:spPr/>
        <p:txBody>
          <a:bodyPr/>
          <a:lstStyle/>
          <a:p>
            <a:r>
              <a:rPr lang="en-US" dirty="0"/>
              <a:t>Our Time Today</a:t>
            </a:r>
          </a:p>
        </p:txBody>
      </p:sp>
      <p:graphicFrame>
        <p:nvGraphicFramePr>
          <p:cNvPr id="4" name="Content Placeholder 3">
            <a:extLst>
              <a:ext uri="{FF2B5EF4-FFF2-40B4-BE49-F238E27FC236}">
                <a16:creationId xmlns:a16="http://schemas.microsoft.com/office/drawing/2014/main" id="{A06EF4F9-DD3A-435E-B5C5-32A1C1BDF7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5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F837-6799-48A1-A461-BC21A431820B}"/>
              </a:ext>
            </a:extLst>
          </p:cNvPr>
          <p:cNvSpPr>
            <a:spLocks noGrp="1"/>
          </p:cNvSpPr>
          <p:nvPr>
            <p:ph type="title"/>
          </p:nvPr>
        </p:nvSpPr>
        <p:spPr/>
        <p:txBody>
          <a:bodyPr/>
          <a:lstStyle/>
          <a:p>
            <a:r>
              <a:rPr lang="en-US" dirty="0"/>
              <a:t>Measuring Agile Initiatives</a:t>
            </a:r>
          </a:p>
        </p:txBody>
      </p:sp>
      <p:grpSp>
        <p:nvGrpSpPr>
          <p:cNvPr id="7" name="Group 6">
            <a:extLst>
              <a:ext uri="{FF2B5EF4-FFF2-40B4-BE49-F238E27FC236}">
                <a16:creationId xmlns:a16="http://schemas.microsoft.com/office/drawing/2014/main" id="{A88D15DF-25F2-4F61-9F95-5D4B38E1C5F5}"/>
              </a:ext>
            </a:extLst>
          </p:cNvPr>
          <p:cNvGrpSpPr/>
          <p:nvPr/>
        </p:nvGrpSpPr>
        <p:grpSpPr>
          <a:xfrm>
            <a:off x="1400962" y="1333850"/>
            <a:ext cx="6546209" cy="4504368"/>
            <a:chOff x="1400962" y="1333850"/>
            <a:chExt cx="6546209" cy="4504368"/>
          </a:xfrm>
        </p:grpSpPr>
        <p:sp>
          <p:nvSpPr>
            <p:cNvPr id="4" name="Rectangle 3">
              <a:extLst>
                <a:ext uri="{FF2B5EF4-FFF2-40B4-BE49-F238E27FC236}">
                  <a16:creationId xmlns:a16="http://schemas.microsoft.com/office/drawing/2014/main" id="{E0E51589-4564-4D68-814F-0DA240DAD1DE}"/>
                </a:ext>
              </a:extLst>
            </p:cNvPr>
            <p:cNvSpPr/>
            <p:nvPr/>
          </p:nvSpPr>
          <p:spPr>
            <a:xfrm>
              <a:off x="1400962" y="1825625"/>
              <a:ext cx="2843868" cy="4012593"/>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Oval 4">
              <a:extLst>
                <a:ext uri="{FF2B5EF4-FFF2-40B4-BE49-F238E27FC236}">
                  <a16:creationId xmlns:a16="http://schemas.microsoft.com/office/drawing/2014/main" id="{A7518D29-772F-4349-AA9A-728DADBDC8B4}"/>
                </a:ext>
              </a:extLst>
            </p:cNvPr>
            <p:cNvSpPr/>
            <p:nvPr/>
          </p:nvSpPr>
          <p:spPr>
            <a:xfrm>
              <a:off x="4681056" y="1333850"/>
              <a:ext cx="3266115" cy="989900"/>
            </a:xfrm>
            <a:prstGeom prst="wedgeEllipseCallout">
              <a:avLst>
                <a:gd name="adj1" fmla="val -59373"/>
                <a:gd name="adj2" fmla="val 3524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Measure of success has remained flat (considering # of respondents between 2018 and 2019)</a:t>
              </a:r>
            </a:p>
          </p:txBody>
        </p:sp>
      </p:grpSp>
      <p:grpSp>
        <p:nvGrpSpPr>
          <p:cNvPr id="11" name="Group 10">
            <a:extLst>
              <a:ext uri="{FF2B5EF4-FFF2-40B4-BE49-F238E27FC236}">
                <a16:creationId xmlns:a16="http://schemas.microsoft.com/office/drawing/2014/main" id="{50ED066C-6956-4C8F-95F7-A39948CA9C61}"/>
              </a:ext>
            </a:extLst>
          </p:cNvPr>
          <p:cNvGrpSpPr/>
          <p:nvPr/>
        </p:nvGrpSpPr>
        <p:grpSpPr>
          <a:xfrm>
            <a:off x="5368954" y="1551963"/>
            <a:ext cx="5612235" cy="4286255"/>
            <a:chOff x="5368954" y="1551963"/>
            <a:chExt cx="5612235" cy="4286255"/>
          </a:xfrm>
        </p:grpSpPr>
        <p:sp>
          <p:nvSpPr>
            <p:cNvPr id="8" name="Rectangle 7">
              <a:extLst>
                <a:ext uri="{FF2B5EF4-FFF2-40B4-BE49-F238E27FC236}">
                  <a16:creationId xmlns:a16="http://schemas.microsoft.com/office/drawing/2014/main" id="{249A56E4-E29E-42F5-AD3C-E7B303F81630}"/>
                </a:ext>
              </a:extLst>
            </p:cNvPr>
            <p:cNvSpPr/>
            <p:nvPr/>
          </p:nvSpPr>
          <p:spPr>
            <a:xfrm>
              <a:off x="5368954" y="3137483"/>
              <a:ext cx="3942826" cy="2700735"/>
            </a:xfrm>
            <a:prstGeom prst="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Oval 9">
              <a:extLst>
                <a:ext uri="{FF2B5EF4-FFF2-40B4-BE49-F238E27FC236}">
                  <a16:creationId xmlns:a16="http://schemas.microsoft.com/office/drawing/2014/main" id="{5B04EB04-016D-4817-B55A-C59F22C9A9B2}"/>
                </a:ext>
              </a:extLst>
            </p:cNvPr>
            <p:cNvSpPr/>
            <p:nvPr/>
          </p:nvSpPr>
          <p:spPr>
            <a:xfrm>
              <a:off x="8531604" y="1551963"/>
              <a:ext cx="2449585" cy="1090570"/>
            </a:xfrm>
            <a:prstGeom prst="wedgeEllipseCallout">
              <a:avLst>
                <a:gd name="adj1" fmla="val -26655"/>
                <a:gd name="adj2" fmla="val 71731"/>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Notable increasing needs that tools should support</a:t>
              </a:r>
            </a:p>
          </p:txBody>
        </p:sp>
      </p:grpSp>
      <p:graphicFrame>
        <p:nvGraphicFramePr>
          <p:cNvPr id="6" name="Content Placeholder 5">
            <a:extLst>
              <a:ext uri="{FF2B5EF4-FFF2-40B4-BE49-F238E27FC236}">
                <a16:creationId xmlns:a16="http://schemas.microsoft.com/office/drawing/2014/main" id="{4F53CED0-7DDE-4D94-8432-3BF415EE3C2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505E1F6-22F5-4997-86B1-516C2E5508A0}"/>
              </a:ext>
            </a:extLst>
          </p:cNvPr>
          <p:cNvSpPr txBox="1"/>
          <p:nvPr/>
        </p:nvSpPr>
        <p:spPr>
          <a:xfrm>
            <a:off x="2020845" y="6215876"/>
            <a:ext cx="4075155" cy="276999"/>
          </a:xfrm>
          <a:prstGeom prst="rect">
            <a:avLst/>
          </a:prstGeom>
          <a:noFill/>
        </p:spPr>
        <p:txBody>
          <a:bodyPr wrap="none" rtlCol="0">
            <a:spAutoFit/>
          </a:bodyPr>
          <a:lstStyle/>
          <a:p>
            <a:r>
              <a:rPr lang="en-US" sz="1200" dirty="0"/>
              <a:t>Source: State of Agile Survey, Version One, 2018, 2019</a:t>
            </a:r>
          </a:p>
        </p:txBody>
      </p:sp>
    </p:spTree>
    <p:custDataLst>
      <p:tags r:id="rId1"/>
    </p:custDataLst>
    <p:extLst>
      <p:ext uri="{BB962C8B-B14F-4D97-AF65-F5344CB8AC3E}">
        <p14:creationId xmlns:p14="http://schemas.microsoft.com/office/powerpoint/2010/main" val="3821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5A1A-0FA0-4EF4-AF69-B131CAB61D74}"/>
              </a:ext>
            </a:extLst>
          </p:cNvPr>
          <p:cNvSpPr>
            <a:spLocks noGrp="1"/>
          </p:cNvSpPr>
          <p:nvPr>
            <p:ph type="title"/>
          </p:nvPr>
        </p:nvSpPr>
        <p:spPr/>
        <p:txBody>
          <a:bodyPr/>
          <a:lstStyle/>
          <a:p>
            <a:r>
              <a:rPr lang="en-US" dirty="0"/>
              <a:t>Ten Commandments</a:t>
            </a:r>
          </a:p>
        </p:txBody>
      </p:sp>
      <p:sp>
        <p:nvSpPr>
          <p:cNvPr id="3" name="Content Placeholder 2">
            <a:extLst>
              <a:ext uri="{FF2B5EF4-FFF2-40B4-BE49-F238E27FC236}">
                <a16:creationId xmlns:a16="http://schemas.microsoft.com/office/drawing/2014/main" id="{D8EAA4DA-4393-449D-9FA3-2849BF32BAFF}"/>
              </a:ext>
            </a:extLst>
          </p:cNvPr>
          <p:cNvSpPr>
            <a:spLocks noGrp="1"/>
          </p:cNvSpPr>
          <p:nvPr>
            <p:ph idx="1"/>
          </p:nvPr>
        </p:nvSpPr>
        <p:spPr>
          <a:xfrm>
            <a:off x="3045274" y="1422240"/>
            <a:ext cx="8011486" cy="4550721"/>
          </a:xfrm>
        </p:spPr>
        <p:txBody>
          <a:bodyPr>
            <a:normAutofit fontScale="70000" lnSpcReduction="20000"/>
          </a:bodyPr>
          <a:lstStyle/>
          <a:p>
            <a:pPr marL="514350" indent="-514350">
              <a:buFont typeface="+mj-lt"/>
              <a:buAutoNum type="alphaUcPeriod"/>
            </a:pPr>
            <a:r>
              <a:rPr lang="en-US" sz="2000" dirty="0"/>
              <a:t>Establish Product Roadmap</a:t>
            </a:r>
          </a:p>
          <a:p>
            <a:pPr marL="914400" lvl="1" indent="-457200">
              <a:buFont typeface="+mj-lt"/>
              <a:buAutoNum type="arabicPeriod"/>
            </a:pPr>
            <a:r>
              <a:rPr lang="en-US" sz="1800" dirty="0"/>
              <a:t>Engage with Stakeholders gathering &amp; reviewing Requirements</a:t>
            </a:r>
          </a:p>
          <a:p>
            <a:pPr marL="914400" lvl="1" indent="-457200">
              <a:buFont typeface="+mj-lt"/>
              <a:buAutoNum type="arabicPeriod"/>
            </a:pPr>
            <a:r>
              <a:rPr lang="en-US" sz="1800" dirty="0"/>
              <a:t>Align functionality based on Strategic Value Alignment</a:t>
            </a:r>
          </a:p>
          <a:p>
            <a:pPr marL="914400" lvl="1" indent="-457200">
              <a:buFont typeface="+mj-lt"/>
              <a:buAutoNum type="arabicPeriod"/>
            </a:pPr>
            <a:r>
              <a:rPr lang="en-US" sz="1800" dirty="0"/>
              <a:t>Prioritize and Groom Product Backlog for at least N+2 iterations</a:t>
            </a:r>
          </a:p>
          <a:p>
            <a:pPr marL="457200" indent="-457200">
              <a:buFont typeface="+mj-lt"/>
              <a:buAutoNum type="alphaUcPeriod"/>
            </a:pPr>
            <a:r>
              <a:rPr lang="en-US" sz="2000" dirty="0"/>
              <a:t>Estimate as a team</a:t>
            </a:r>
          </a:p>
          <a:p>
            <a:pPr marL="914400" lvl="1" indent="-457200">
              <a:buFont typeface="+mj-lt"/>
              <a:buAutoNum type="arabicPeriod"/>
            </a:pPr>
            <a:r>
              <a:rPr lang="en-US" sz="1800" dirty="0"/>
              <a:t>Increase backlog transparency to justify team-estimates</a:t>
            </a:r>
          </a:p>
          <a:p>
            <a:pPr marL="914400" lvl="1" indent="-457200">
              <a:buFont typeface="+mj-lt"/>
              <a:buAutoNum type="arabicPeriod"/>
            </a:pPr>
            <a:r>
              <a:rPr lang="en-US" sz="1800" dirty="0"/>
              <a:t>Use Themes as main goals</a:t>
            </a:r>
          </a:p>
          <a:p>
            <a:pPr marL="914400" lvl="1" indent="-457200">
              <a:buFont typeface="+mj-lt"/>
              <a:buAutoNum type="arabicPeriod"/>
            </a:pPr>
            <a:r>
              <a:rPr lang="en-US" sz="1800" dirty="0"/>
              <a:t>Plan for risk in Estimates by limiting hours/day for iteration</a:t>
            </a:r>
          </a:p>
          <a:p>
            <a:pPr marL="457200" indent="-457200">
              <a:buFont typeface="+mj-lt"/>
              <a:buAutoNum type="alphaUcPeriod"/>
            </a:pPr>
            <a:r>
              <a:rPr lang="en-US" sz="2000" dirty="0"/>
              <a:t>Manage the Agile Process</a:t>
            </a:r>
          </a:p>
          <a:p>
            <a:pPr marL="914400" lvl="1" indent="-457200">
              <a:buFont typeface="+mj-lt"/>
              <a:buAutoNum type="arabicPeriod"/>
            </a:pPr>
            <a:r>
              <a:rPr lang="en-US" sz="1800" dirty="0"/>
              <a:t>Manage flow and predictable team velocity commitments</a:t>
            </a:r>
          </a:p>
          <a:p>
            <a:pPr marL="914400" lvl="1" indent="-457200">
              <a:buFont typeface="+mj-lt"/>
              <a:buAutoNum type="arabicPeriod"/>
            </a:pPr>
            <a:r>
              <a:rPr lang="en-US" sz="1800" dirty="0"/>
              <a:t>Centralize and Accelerate task and testing transparency</a:t>
            </a:r>
          </a:p>
          <a:p>
            <a:pPr marL="914400" lvl="1" indent="-457200">
              <a:buFont typeface="+mj-lt"/>
              <a:buAutoNum type="arabicPeriod"/>
            </a:pPr>
            <a:r>
              <a:rPr lang="en-US" sz="1800" dirty="0"/>
              <a:t>Automate creating agile charts</a:t>
            </a:r>
          </a:p>
          <a:p>
            <a:pPr marL="914400" lvl="1" indent="-457200">
              <a:buFont typeface="+mj-lt"/>
              <a:buAutoNum type="arabicPeriod"/>
            </a:pPr>
            <a:r>
              <a:rPr lang="en-US" sz="1800" dirty="0"/>
              <a:t>Triage defects without breaking iteration commitments</a:t>
            </a:r>
          </a:p>
          <a:p>
            <a:pPr marL="914400" lvl="1" indent="-457200">
              <a:buFont typeface="+mj-lt"/>
              <a:buAutoNum type="arabicPeriod"/>
            </a:pPr>
            <a:endParaRPr lang="en-US" sz="2000" dirty="0"/>
          </a:p>
          <a:p>
            <a:endParaRPr lang="en-US" sz="2400" dirty="0"/>
          </a:p>
        </p:txBody>
      </p:sp>
      <p:pic>
        <p:nvPicPr>
          <p:cNvPr id="6" name="Picture 5" descr="A close up of a sign&#10;&#10;Description automatically generated">
            <a:extLst>
              <a:ext uri="{FF2B5EF4-FFF2-40B4-BE49-F238E27FC236}">
                <a16:creationId xmlns:a16="http://schemas.microsoft.com/office/drawing/2014/main" id="{4CE77452-0788-4E7B-A0B6-D7C1C7BF8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2145">
            <a:off x="388220" y="2012045"/>
            <a:ext cx="2491507" cy="2563048"/>
          </a:xfrm>
          <a:prstGeom prst="rect">
            <a:avLst/>
          </a:prstGeom>
        </p:spPr>
      </p:pic>
    </p:spTree>
    <p:custDataLst>
      <p:tags r:id="rId1"/>
    </p:custDataLst>
    <p:extLst>
      <p:ext uri="{BB962C8B-B14F-4D97-AF65-F5344CB8AC3E}">
        <p14:creationId xmlns:p14="http://schemas.microsoft.com/office/powerpoint/2010/main" val="216311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D7-05F7-4178-A85F-0F1D29558370}"/>
              </a:ext>
            </a:extLst>
          </p:cNvPr>
          <p:cNvSpPr>
            <a:spLocks noGrp="1"/>
          </p:cNvSpPr>
          <p:nvPr>
            <p:ph type="title"/>
          </p:nvPr>
        </p:nvSpPr>
        <p:spPr/>
        <p:txBody>
          <a:bodyPr/>
          <a:lstStyle/>
          <a:p>
            <a:r>
              <a:rPr lang="en-US" dirty="0"/>
              <a:t>Establish Product Roadmap</a:t>
            </a:r>
          </a:p>
        </p:txBody>
      </p:sp>
      <p:sp>
        <p:nvSpPr>
          <p:cNvPr id="3" name="Text Placeholder 2">
            <a:extLst>
              <a:ext uri="{FF2B5EF4-FFF2-40B4-BE49-F238E27FC236}">
                <a16:creationId xmlns:a16="http://schemas.microsoft.com/office/drawing/2014/main" id="{29B7BC28-0D78-4E49-93BB-B5CC9734765A}"/>
              </a:ext>
            </a:extLst>
          </p:cNvPr>
          <p:cNvSpPr>
            <a:spLocks noGrp="1"/>
          </p:cNvSpPr>
          <p:nvPr>
            <p:ph type="body" idx="1"/>
          </p:nvPr>
        </p:nvSpPr>
        <p:spPr/>
        <p:txBody>
          <a:bodyPr/>
          <a:lstStyle/>
          <a:p>
            <a:r>
              <a:rPr lang="en-US" dirty="0"/>
              <a:t>How SpiraTeam/</a:t>
            </a:r>
            <a:r>
              <a:rPr lang="en-US" dirty="0" err="1"/>
              <a:t>SpiraPlan</a:t>
            </a:r>
            <a:r>
              <a:rPr lang="en-US" dirty="0"/>
              <a:t> supports this functionality</a:t>
            </a:r>
          </a:p>
        </p:txBody>
      </p:sp>
    </p:spTree>
    <p:custDataLst>
      <p:tags r:id="rId1"/>
    </p:custDataLst>
    <p:extLst>
      <p:ext uri="{BB962C8B-B14F-4D97-AF65-F5344CB8AC3E}">
        <p14:creationId xmlns:p14="http://schemas.microsoft.com/office/powerpoint/2010/main" val="412231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6295-3808-4721-BD0B-A832184D4A63}"/>
              </a:ext>
            </a:extLst>
          </p:cNvPr>
          <p:cNvSpPr>
            <a:spLocks noGrp="1"/>
          </p:cNvSpPr>
          <p:nvPr>
            <p:ph type="title"/>
          </p:nvPr>
        </p:nvSpPr>
        <p:spPr/>
        <p:txBody>
          <a:bodyPr/>
          <a:lstStyle/>
          <a:p>
            <a:r>
              <a:rPr lang="en-US" dirty="0"/>
              <a:t>Requirements: Simple or Complex?</a:t>
            </a:r>
          </a:p>
        </p:txBody>
      </p:sp>
      <p:graphicFrame>
        <p:nvGraphicFramePr>
          <p:cNvPr id="7" name="Content Placeholder 6">
            <a:extLst>
              <a:ext uri="{FF2B5EF4-FFF2-40B4-BE49-F238E27FC236}">
                <a16:creationId xmlns:a16="http://schemas.microsoft.com/office/drawing/2014/main" id="{0DCF7D81-D158-4894-9884-5FC2DC979352}"/>
              </a:ext>
            </a:extLst>
          </p:cNvPr>
          <p:cNvGraphicFramePr>
            <a:graphicFrameLocks noGrp="1"/>
          </p:cNvGraphicFramePr>
          <p:nvPr>
            <p:ph idx="1"/>
          </p:nvPr>
        </p:nvGraphicFramePr>
        <p:xfrm>
          <a:off x="969596" y="2348346"/>
          <a:ext cx="10252807" cy="39886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1D7E439-6318-4E67-AEFE-D3BD4273C32B}"/>
              </a:ext>
            </a:extLst>
          </p:cNvPr>
          <p:cNvSpPr txBox="1"/>
          <p:nvPr/>
        </p:nvSpPr>
        <p:spPr>
          <a:xfrm>
            <a:off x="838200" y="1690688"/>
            <a:ext cx="10761356" cy="338554"/>
          </a:xfrm>
          <a:prstGeom prst="rect">
            <a:avLst/>
          </a:prstGeom>
          <a:noFill/>
        </p:spPr>
        <p:txBody>
          <a:bodyPr wrap="square" rtlCol="0">
            <a:spAutoFit/>
          </a:bodyPr>
          <a:lstStyle/>
          <a:p>
            <a:r>
              <a:rPr lang="en-US" sz="1600" dirty="0"/>
              <a:t>PMI claims the number of projects with increasing complexity raised from 35% in 2013 to 41% in 2018. </a:t>
            </a:r>
          </a:p>
        </p:txBody>
      </p:sp>
    </p:spTree>
    <p:custDataLst>
      <p:tags r:id="rId1"/>
    </p:custDataLst>
    <p:extLst>
      <p:ext uri="{BB962C8B-B14F-4D97-AF65-F5344CB8AC3E}">
        <p14:creationId xmlns:p14="http://schemas.microsoft.com/office/powerpoint/2010/main" val="40148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6A13-8A3F-4647-BC7A-3AF2C9B1E100}"/>
              </a:ext>
            </a:extLst>
          </p:cNvPr>
          <p:cNvSpPr>
            <a:spLocks noGrp="1"/>
          </p:cNvSpPr>
          <p:nvPr>
            <p:ph type="title"/>
          </p:nvPr>
        </p:nvSpPr>
        <p:spPr/>
        <p:txBody>
          <a:bodyPr/>
          <a:lstStyle/>
          <a:p>
            <a:r>
              <a:rPr lang="en-US" dirty="0"/>
              <a:t>Requirements</a:t>
            </a:r>
          </a:p>
        </p:txBody>
      </p:sp>
      <p:pic>
        <p:nvPicPr>
          <p:cNvPr id="7" name="Graphic 6" descr="Lecturer">
            <a:extLst>
              <a:ext uri="{FF2B5EF4-FFF2-40B4-BE49-F238E27FC236}">
                <a16:creationId xmlns:a16="http://schemas.microsoft.com/office/drawing/2014/main" id="{4C9E3774-E83B-49D4-B6D1-C1EC4475B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289" y="1359297"/>
            <a:ext cx="3688645" cy="4276693"/>
          </a:xfrm>
          <a:prstGeom prst="rect">
            <a:avLst/>
          </a:prstGeom>
        </p:spPr>
      </p:pic>
      <p:sp>
        <p:nvSpPr>
          <p:cNvPr id="8" name="Speech Bubble: Oval 7">
            <a:extLst>
              <a:ext uri="{FF2B5EF4-FFF2-40B4-BE49-F238E27FC236}">
                <a16:creationId xmlns:a16="http://schemas.microsoft.com/office/drawing/2014/main" id="{9E4294F5-331F-4B5B-BCDC-D904EED03B08}"/>
              </a:ext>
            </a:extLst>
          </p:cNvPr>
          <p:cNvSpPr/>
          <p:nvPr/>
        </p:nvSpPr>
        <p:spPr>
          <a:xfrm>
            <a:off x="4095429" y="1027906"/>
            <a:ext cx="7704282" cy="4276693"/>
          </a:xfrm>
          <a:prstGeom prst="wedgeEllipseCallout">
            <a:avLst>
              <a:gd name="adj1" fmla="val -59963"/>
              <a:gd name="adj2" fmla="val 4202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properly implemented and supported, the critical competency of developing and managing requirements enables the organization to meet stakeholder expectations, improve project performance, meet organizational benefits, and achieve tangible business outcomes.</a:t>
            </a:r>
          </a:p>
          <a:p>
            <a:pPr algn="ctr"/>
            <a:endParaRPr lang="en-US" dirty="0"/>
          </a:p>
          <a:p>
            <a:pPr algn="ctr"/>
            <a:r>
              <a:rPr lang="en-US" dirty="0"/>
              <a:t>(PMI, 2016, pg. 2)</a:t>
            </a:r>
          </a:p>
          <a:p>
            <a:pPr algn="ctr"/>
            <a:endParaRPr lang="en-US" dirty="0"/>
          </a:p>
        </p:txBody>
      </p:sp>
      <p:sp>
        <p:nvSpPr>
          <p:cNvPr id="9" name="TextBox 8">
            <a:extLst>
              <a:ext uri="{FF2B5EF4-FFF2-40B4-BE49-F238E27FC236}">
                <a16:creationId xmlns:a16="http://schemas.microsoft.com/office/drawing/2014/main" id="{2B229B0E-A4A2-4866-A49C-1EA946E03827}"/>
              </a:ext>
            </a:extLst>
          </p:cNvPr>
          <p:cNvSpPr txBox="1"/>
          <p:nvPr/>
        </p:nvSpPr>
        <p:spPr>
          <a:xfrm>
            <a:off x="988103" y="5946210"/>
            <a:ext cx="8489825" cy="276999"/>
          </a:xfrm>
          <a:prstGeom prst="rect">
            <a:avLst/>
          </a:prstGeom>
          <a:noFill/>
        </p:spPr>
        <p:txBody>
          <a:bodyPr wrap="none" rtlCol="0">
            <a:spAutoFit/>
          </a:bodyPr>
          <a:lstStyle/>
          <a:p>
            <a:r>
              <a:rPr lang="en-US" sz="1200" dirty="0"/>
              <a:t>Project Management Institute (2016). Requirements Management: A Practice Guide. Newtown Square, Pennsylvania. </a:t>
            </a:r>
          </a:p>
        </p:txBody>
      </p:sp>
      <p:sp>
        <p:nvSpPr>
          <p:cNvPr id="12" name="Speech Bubble: Oval 11">
            <a:extLst>
              <a:ext uri="{FF2B5EF4-FFF2-40B4-BE49-F238E27FC236}">
                <a16:creationId xmlns:a16="http://schemas.microsoft.com/office/drawing/2014/main" id="{EA9E75A4-847D-49A2-B123-ADD6E07A981B}"/>
              </a:ext>
            </a:extLst>
          </p:cNvPr>
          <p:cNvSpPr/>
          <p:nvPr/>
        </p:nvSpPr>
        <p:spPr>
          <a:xfrm>
            <a:off x="4095429" y="1027906"/>
            <a:ext cx="7704282" cy="4276693"/>
          </a:xfrm>
          <a:prstGeom prst="wedgeEllipseCallout">
            <a:avLst>
              <a:gd name="adj1" fmla="val -59963"/>
              <a:gd name="adj2" fmla="val 4202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properly implemented and supported, the critical competency of developing and managing requirements enables the organization to meet </a:t>
            </a:r>
            <a:r>
              <a:rPr lang="en-US" b="1" u="sng" dirty="0"/>
              <a:t>stakeholder expectations</a:t>
            </a:r>
            <a:r>
              <a:rPr lang="en-US" dirty="0"/>
              <a:t>, improve project </a:t>
            </a:r>
            <a:r>
              <a:rPr lang="en-US" b="1" u="sng" dirty="0"/>
              <a:t>performance</a:t>
            </a:r>
            <a:r>
              <a:rPr lang="en-US" dirty="0"/>
              <a:t>, meet organizational </a:t>
            </a:r>
            <a:r>
              <a:rPr lang="en-US" b="1" u="sng" dirty="0"/>
              <a:t>benefits</a:t>
            </a:r>
            <a:r>
              <a:rPr lang="en-US" dirty="0"/>
              <a:t>, and achieve tangible business </a:t>
            </a:r>
            <a:r>
              <a:rPr lang="en-US" b="1" u="sng" dirty="0"/>
              <a:t>outcomes</a:t>
            </a:r>
            <a:r>
              <a:rPr lang="en-US" dirty="0"/>
              <a:t>.</a:t>
            </a:r>
          </a:p>
          <a:p>
            <a:pPr algn="ctr"/>
            <a:endParaRPr lang="en-US" dirty="0"/>
          </a:p>
          <a:p>
            <a:pPr algn="ctr"/>
            <a:r>
              <a:rPr lang="en-US" dirty="0"/>
              <a:t>(PMI, 2016, pg. 2)</a:t>
            </a:r>
          </a:p>
          <a:p>
            <a:pPr algn="ctr"/>
            <a:endParaRPr lang="en-US" dirty="0"/>
          </a:p>
        </p:txBody>
      </p:sp>
    </p:spTree>
    <p:custDataLst>
      <p:tags r:id="rId1"/>
    </p:custDataLst>
    <p:extLst>
      <p:ext uri="{BB962C8B-B14F-4D97-AF65-F5344CB8AC3E}">
        <p14:creationId xmlns:p14="http://schemas.microsoft.com/office/powerpoint/2010/main" val="9427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5F1FC4E-0470-4548-8C9F-57D4A5B0A8FE}"/>
              </a:ext>
            </a:extLst>
          </p:cNvPr>
          <p:cNvSpPr/>
          <p:nvPr/>
        </p:nvSpPr>
        <p:spPr>
          <a:xfrm>
            <a:off x="6191543" y="1690688"/>
            <a:ext cx="1463846" cy="923331"/>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Engage with Stakeholders gathering &amp; reviewing Requirements</a:t>
            </a:r>
            <a:endParaRPr lang="en-US" dirty="0"/>
          </a:p>
        </p:txBody>
      </p:sp>
      <p:pic>
        <p:nvPicPr>
          <p:cNvPr id="13" name="Content Placeholder 12" descr="A screenshot of a computer&#10;&#10;Description automatically generated">
            <a:extLst>
              <a:ext uri="{FF2B5EF4-FFF2-40B4-BE49-F238E27FC236}">
                <a16:creationId xmlns:a16="http://schemas.microsoft.com/office/drawing/2014/main" id="{C9F4B775-5716-4170-B61C-84028690E2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4715" y="1408868"/>
            <a:ext cx="4872463" cy="4747946"/>
          </a:xfrm>
          <a:ln>
            <a:noFill/>
          </a:ln>
        </p:spPr>
      </p:pic>
      <p:sp>
        <p:nvSpPr>
          <p:cNvPr id="15" name="Arrow: Right 14">
            <a:extLst>
              <a:ext uri="{FF2B5EF4-FFF2-40B4-BE49-F238E27FC236}">
                <a16:creationId xmlns:a16="http://schemas.microsoft.com/office/drawing/2014/main" id="{179C9B88-382F-409B-B11D-5F162A995002}"/>
              </a:ext>
            </a:extLst>
          </p:cNvPr>
          <p:cNvSpPr/>
          <p:nvPr/>
        </p:nvSpPr>
        <p:spPr>
          <a:xfrm>
            <a:off x="2281807" y="1393561"/>
            <a:ext cx="494950" cy="261671"/>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FD65CF7-C5BB-4835-BD6A-739D5EF2B61C}"/>
              </a:ext>
            </a:extLst>
          </p:cNvPr>
          <p:cNvGrpSpPr/>
          <p:nvPr/>
        </p:nvGrpSpPr>
        <p:grpSpPr>
          <a:xfrm>
            <a:off x="537258" y="2614019"/>
            <a:ext cx="2354376" cy="3447875"/>
            <a:chOff x="537258" y="2614019"/>
            <a:chExt cx="2354376" cy="3447875"/>
          </a:xfrm>
        </p:grpSpPr>
        <p:sp>
          <p:nvSpPr>
            <p:cNvPr id="16" name="Left Brace 15">
              <a:extLst>
                <a:ext uri="{FF2B5EF4-FFF2-40B4-BE49-F238E27FC236}">
                  <a16:creationId xmlns:a16="http://schemas.microsoft.com/office/drawing/2014/main" id="{B73F7CD7-D36E-458F-802A-DCC5DE351225}"/>
                </a:ext>
              </a:extLst>
            </p:cNvPr>
            <p:cNvSpPr/>
            <p:nvPr/>
          </p:nvSpPr>
          <p:spPr>
            <a:xfrm>
              <a:off x="2396684" y="2614019"/>
              <a:ext cx="494950" cy="34478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637DE418-A9C4-4AAF-9ABD-7C1A4AB48B06}"/>
                </a:ext>
              </a:extLst>
            </p:cNvPr>
            <p:cNvSpPr txBox="1"/>
            <p:nvPr/>
          </p:nvSpPr>
          <p:spPr>
            <a:xfrm>
              <a:off x="537258" y="3783080"/>
              <a:ext cx="2123115" cy="1200329"/>
            </a:xfrm>
            <a:prstGeom prst="rect">
              <a:avLst/>
            </a:prstGeom>
            <a:noFill/>
          </p:spPr>
          <p:txBody>
            <a:bodyPr wrap="square" rtlCol="0">
              <a:spAutoFit/>
            </a:bodyPr>
            <a:lstStyle/>
            <a:p>
              <a:r>
                <a:rPr lang="en-US" dirty="0">
                  <a:solidFill>
                    <a:srgbClr val="FF0000"/>
                  </a:solidFill>
                </a:rPr>
                <a:t>Helps with business value prioritization and alignment</a:t>
              </a:r>
            </a:p>
          </p:txBody>
        </p:sp>
      </p:grpSp>
      <p:grpSp>
        <p:nvGrpSpPr>
          <p:cNvPr id="50" name="Group 49">
            <a:extLst>
              <a:ext uri="{FF2B5EF4-FFF2-40B4-BE49-F238E27FC236}">
                <a16:creationId xmlns:a16="http://schemas.microsoft.com/office/drawing/2014/main" id="{03937A83-01EE-4D6E-BCBB-C24158369D64}"/>
              </a:ext>
            </a:extLst>
          </p:cNvPr>
          <p:cNvGrpSpPr/>
          <p:nvPr/>
        </p:nvGrpSpPr>
        <p:grpSpPr>
          <a:xfrm>
            <a:off x="5084428" y="1332007"/>
            <a:ext cx="6836328" cy="5525992"/>
            <a:chOff x="5084428" y="1332007"/>
            <a:chExt cx="6836328" cy="5525992"/>
          </a:xfrm>
        </p:grpSpPr>
        <p:sp>
          <p:nvSpPr>
            <p:cNvPr id="24" name="Rectangle 23">
              <a:extLst>
                <a:ext uri="{FF2B5EF4-FFF2-40B4-BE49-F238E27FC236}">
                  <a16:creationId xmlns:a16="http://schemas.microsoft.com/office/drawing/2014/main" id="{5CD21A52-7937-47AF-9A64-B83FF97FFB63}"/>
                </a:ext>
              </a:extLst>
            </p:cNvPr>
            <p:cNvSpPr/>
            <p:nvPr/>
          </p:nvSpPr>
          <p:spPr>
            <a:xfrm>
              <a:off x="5084428" y="2771296"/>
              <a:ext cx="6836328" cy="4086703"/>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creenshot of a cell phone&#10;&#10;Description automatically generated">
              <a:extLst>
                <a:ext uri="{FF2B5EF4-FFF2-40B4-BE49-F238E27FC236}">
                  <a16:creationId xmlns:a16="http://schemas.microsoft.com/office/drawing/2014/main" id="{75A8E205-FF19-4D50-9EA1-B0DD43210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428" y="2771296"/>
              <a:ext cx="6285502" cy="4086703"/>
            </a:xfrm>
            <a:prstGeom prst="rect">
              <a:avLst/>
            </a:prstGeom>
          </p:spPr>
        </p:pic>
        <p:sp>
          <p:nvSpPr>
            <p:cNvPr id="26" name="TextBox 25">
              <a:extLst>
                <a:ext uri="{FF2B5EF4-FFF2-40B4-BE49-F238E27FC236}">
                  <a16:creationId xmlns:a16="http://schemas.microsoft.com/office/drawing/2014/main" id="{644B3D8E-4C25-47D6-A6E3-F77788164774}"/>
                </a:ext>
              </a:extLst>
            </p:cNvPr>
            <p:cNvSpPr txBox="1"/>
            <p:nvPr/>
          </p:nvSpPr>
          <p:spPr>
            <a:xfrm>
              <a:off x="9735115" y="1332007"/>
              <a:ext cx="2123115" cy="923330"/>
            </a:xfrm>
            <a:prstGeom prst="rect">
              <a:avLst/>
            </a:prstGeom>
            <a:noFill/>
            <a:ln>
              <a:noFill/>
            </a:ln>
          </p:spPr>
          <p:txBody>
            <a:bodyPr wrap="square" rtlCol="0">
              <a:spAutoFit/>
            </a:bodyPr>
            <a:lstStyle/>
            <a:p>
              <a:r>
                <a:rPr lang="en-US" dirty="0">
                  <a:solidFill>
                    <a:srgbClr val="FF0000"/>
                  </a:solidFill>
                </a:rPr>
                <a:t>Realizes DEEP property with more clarity </a:t>
              </a:r>
            </a:p>
          </p:txBody>
        </p:sp>
        <p:cxnSp>
          <p:nvCxnSpPr>
            <p:cNvPr id="28" name="Straight Arrow Connector 27">
              <a:extLst>
                <a:ext uri="{FF2B5EF4-FFF2-40B4-BE49-F238E27FC236}">
                  <a16:creationId xmlns:a16="http://schemas.microsoft.com/office/drawing/2014/main" id="{62A33237-4246-44A5-9A09-B0426BD55A70}"/>
                </a:ext>
              </a:extLst>
            </p:cNvPr>
            <p:cNvCxnSpPr>
              <a:cxnSpLocks/>
            </p:cNvCxnSpPr>
            <p:nvPr/>
          </p:nvCxnSpPr>
          <p:spPr>
            <a:xfrm flipH="1">
              <a:off x="5084431" y="1838325"/>
              <a:ext cx="1101847" cy="932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BFD866-7ED8-4F86-BE8D-4C35239F275B}"/>
                </a:ext>
              </a:extLst>
            </p:cNvPr>
            <p:cNvCxnSpPr>
              <a:cxnSpLocks/>
            </p:cNvCxnSpPr>
            <p:nvPr/>
          </p:nvCxnSpPr>
          <p:spPr>
            <a:xfrm>
              <a:off x="7655389" y="1838325"/>
              <a:ext cx="4265367" cy="932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E1ECC-BB1D-4251-96F0-A1849FF0C6A4}"/>
                </a:ext>
              </a:extLst>
            </p:cNvPr>
            <p:cNvCxnSpPr>
              <a:cxnSpLocks/>
            </p:cNvCxnSpPr>
            <p:nvPr/>
          </p:nvCxnSpPr>
          <p:spPr>
            <a:xfrm flipH="1">
              <a:off x="6005722" y="2514600"/>
              <a:ext cx="180556" cy="2566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9F259E-DC65-45BD-92E0-24877F2AE63F}"/>
                </a:ext>
              </a:extLst>
            </p:cNvPr>
            <p:cNvCxnSpPr>
              <a:cxnSpLocks/>
            </p:cNvCxnSpPr>
            <p:nvPr/>
          </p:nvCxnSpPr>
          <p:spPr>
            <a:xfrm>
              <a:off x="7655389" y="2514600"/>
              <a:ext cx="571790" cy="2566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393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14150</TotalTime>
  <Words>984</Words>
  <Application>Microsoft Office PowerPoint</Application>
  <PresentationFormat>Widescreen</PresentationFormat>
  <Paragraphs>121</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Josefin Sans</vt:lpstr>
      <vt:lpstr>Arial</vt:lpstr>
      <vt:lpstr>Kanit</vt:lpstr>
      <vt:lpstr>Wingdings</vt:lpstr>
      <vt:lpstr>Inflectra titles</vt:lpstr>
      <vt:lpstr>Managing Agile Projects</vt:lpstr>
      <vt:lpstr>Dr. Sriram Rajagopalan</vt:lpstr>
      <vt:lpstr>Our Time Today</vt:lpstr>
      <vt:lpstr>Measuring Agile Initiatives</vt:lpstr>
      <vt:lpstr>Ten Commandments</vt:lpstr>
      <vt:lpstr>Establish Product Roadmap</vt:lpstr>
      <vt:lpstr>Requirements: Simple or Complex?</vt:lpstr>
      <vt:lpstr>Requirements</vt:lpstr>
      <vt:lpstr>Engage with Stakeholders gathering &amp; reviewing Requirements</vt:lpstr>
      <vt:lpstr>Requirements Elicitation</vt:lpstr>
      <vt:lpstr>Align functionality based on Strategic Value Alignment</vt:lpstr>
      <vt:lpstr>Requirements have a Lifecycle</vt:lpstr>
      <vt:lpstr>Prioritize and Groom Product Backlog for at least N+2 Sprints</vt:lpstr>
      <vt:lpstr>Wait! We have a Workflow Support too!</vt:lpstr>
      <vt:lpstr>Estimate as a Team</vt:lpstr>
      <vt:lpstr>Increase backlog transparency to justify team estimates</vt:lpstr>
      <vt:lpstr>Use Themes as main goals</vt:lpstr>
      <vt:lpstr>Plan for risk in Estimates by limiting hours/day for iteration</vt:lpstr>
      <vt:lpstr>Manage the Agile Process</vt:lpstr>
      <vt:lpstr>Manage flow and predictable team velocity</vt:lpstr>
      <vt:lpstr>Manage flow and predictable team velocity</vt:lpstr>
      <vt:lpstr>Centralize task and testing transparency</vt:lpstr>
      <vt:lpstr>One STOP to More Traceability</vt:lpstr>
      <vt:lpstr>Automate creating agile charts</vt:lpstr>
      <vt:lpstr>Triage defects without breaking iteration commitments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Developers vs Testers</dc:title>
  <dc:creator>Simon Bor</dc:creator>
  <cp:lastModifiedBy>Thea Maisuradze</cp:lastModifiedBy>
  <cp:revision>182</cp:revision>
  <cp:lastPrinted>2017-03-07T16:58:37Z</cp:lastPrinted>
  <dcterms:created xsi:type="dcterms:W3CDTF">2017-03-01T18:42:32Z</dcterms:created>
  <dcterms:modified xsi:type="dcterms:W3CDTF">2019-09-10T02:57:45Z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CD22984C-F7F5-4C2D-A192-FDBE7C5B049C</vt:lpwstr>
  </property>
  <property fmtid="{D5CDD505-2E9C-101B-9397-08002B2CF9AE}" pid="3" name="ArticulatePath">
    <vt:lpwstr>1345 - Requiements Management Best Practice</vt:lpwstr>
  </property>
</Properties>
</file>