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7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8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10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1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2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13.xml" ContentType="application/vnd.openxmlformats-officedocument.themeOverride+xml"/>
  <Override PartName="/ppt/tags/tag26.xml" ContentType="application/vnd.openxmlformats-officedocument.presentationml.tags+xml"/>
  <Override PartName="/ppt/theme/themeOverride14.xml" ContentType="application/vnd.openxmlformats-officedocument.themeOverride+xml"/>
  <Override PartName="/ppt/tags/tag27.xml" ContentType="application/vnd.openxmlformats-officedocument.presentationml.tags+xml"/>
  <Override PartName="/ppt/theme/themeOverride15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16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77" r:id="rId12"/>
    <p:sldId id="278" r:id="rId13"/>
    <p:sldId id="291" r:id="rId14"/>
    <p:sldId id="318" r:id="rId15"/>
    <p:sldId id="297" r:id="rId16"/>
    <p:sldId id="283" r:id="rId17"/>
    <p:sldId id="285" r:id="rId18"/>
    <p:sldId id="287" r:id="rId19"/>
    <p:sldId id="289" r:id="rId20"/>
    <p:sldId id="298" r:id="rId21"/>
    <p:sldId id="300" r:id="rId22"/>
    <p:sldId id="301" r:id="rId23"/>
    <p:sldId id="302" r:id="rId24"/>
    <p:sldId id="303" r:id="rId25"/>
    <p:sldId id="304" r:id="rId26"/>
    <p:sldId id="305" r:id="rId27"/>
    <p:sldId id="315" r:id="rId28"/>
    <p:sldId id="307" r:id="rId29"/>
    <p:sldId id="306" r:id="rId30"/>
    <p:sldId id="308" r:id="rId31"/>
    <p:sldId id="316" r:id="rId32"/>
    <p:sldId id="317" r:id="rId33"/>
    <p:sldId id="313" r:id="rId34"/>
    <p:sldId id="259" r:id="rId35"/>
  </p:sldIdLst>
  <p:sldSz cx="12192000" cy="6858000"/>
  <p:notesSz cx="6797675" cy="9926638"/>
  <p:custDataLst>
    <p:tags r:id="rId38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763" autoAdjust="0"/>
  </p:normalViewPr>
  <p:slideViewPr>
    <p:cSldViewPr showGuides="1">
      <p:cViewPr varScale="1">
        <p:scale>
          <a:sx n="97" d="100"/>
          <a:sy n="97" d="100"/>
        </p:scale>
        <p:origin x="93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0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E424-8834-4218-A365-F6675D50D382}" type="datetimeFigureOut">
              <a:rPr lang="de-DE" smtClean="0"/>
              <a:t>06.09.2019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6673-C162-4D63-B4F9-C27C2EE22F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8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74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04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60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89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3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30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07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43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028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41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97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0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2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1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5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94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56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0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1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2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6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7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6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background_titelfolie-01.jpg">
            <a:extLst>
              <a:ext uri="{FF2B5EF4-FFF2-40B4-BE49-F238E27FC236}">
                <a16:creationId xmlns:a16="http://schemas.microsoft.com/office/drawing/2014/main" id="{0891F097-3337-44BE-9E56-EA255464B4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7710" y="253264"/>
            <a:ext cx="9914673" cy="1216915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37709" y="1951356"/>
            <a:ext cx="5715207" cy="132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707" y="3631099"/>
            <a:ext cx="5715207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E4A74C82-60A9-41A5-B621-AACF70EE29AF}" type="datetime1">
              <a:rPr lang="de-DE" smtClean="0"/>
              <a:t>06.09.2019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8F59D-5D05-4691-972A-F0BD571FEC4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96E8A61-F9E1-42DD-8EB9-F5FA9CF3E9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265333" y="1722968"/>
            <a:ext cx="4199467" cy="5135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DD0DD6-2954-4304-98E4-816AF00A9301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10861692" y="389014"/>
            <a:ext cx="968645" cy="784800"/>
            <a:chOff x="10560496" y="3357332"/>
            <a:chExt cx="857053" cy="69438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7B6F34-7E39-4CFB-A41C-D760505AD7AD}"/>
                </a:ext>
              </a:extLst>
            </p:cNvPr>
            <p:cNvSpPr/>
            <p:nvPr userDrawn="1"/>
          </p:nvSpPr>
          <p:spPr>
            <a:xfrm>
              <a:off x="10671486" y="3662249"/>
              <a:ext cx="56036" cy="30359"/>
            </a:xfrm>
            <a:custGeom>
              <a:avLst/>
              <a:gdLst>
                <a:gd name="connsiteX0" fmla="*/ 56232 w 56035"/>
                <a:gd name="connsiteY0" fmla="*/ 14690 h 30359"/>
                <a:gd name="connsiteX1" fmla="*/ 0 w 56035"/>
                <a:gd name="connsiteY1" fmla="*/ 0 h 30359"/>
                <a:gd name="connsiteX2" fmla="*/ 0 w 56035"/>
                <a:gd name="connsiteY2" fmla="*/ 16453 h 30359"/>
                <a:gd name="connsiteX3" fmla="*/ 56232 w 56035"/>
                <a:gd name="connsiteY3" fmla="*/ 30947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35" h="30359">
                  <a:moveTo>
                    <a:pt x="56232" y="14690"/>
                  </a:moveTo>
                  <a:lnTo>
                    <a:pt x="0" y="0"/>
                  </a:lnTo>
                  <a:lnTo>
                    <a:pt x="0" y="16453"/>
                  </a:lnTo>
                  <a:lnTo>
                    <a:pt x="56232" y="30947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33CCE8-E6E7-4DB1-8769-6CADB18AAD1E}"/>
                </a:ext>
              </a:extLst>
            </p:cNvPr>
            <p:cNvSpPr/>
            <p:nvPr userDrawn="1"/>
          </p:nvSpPr>
          <p:spPr>
            <a:xfrm>
              <a:off x="10597067" y="3662249"/>
              <a:ext cx="55053" cy="30359"/>
            </a:xfrm>
            <a:custGeom>
              <a:avLst/>
              <a:gdLst>
                <a:gd name="connsiteX0" fmla="*/ 55938 w 55052"/>
                <a:gd name="connsiteY0" fmla="*/ 0 h 30359"/>
                <a:gd name="connsiteX1" fmla="*/ 0 w 55052"/>
                <a:gd name="connsiteY1" fmla="*/ 14690 h 30359"/>
                <a:gd name="connsiteX2" fmla="*/ 0 w 55052"/>
                <a:gd name="connsiteY2" fmla="*/ 30947 h 30359"/>
                <a:gd name="connsiteX3" fmla="*/ 55938 w 55052"/>
                <a:gd name="connsiteY3" fmla="*/ 16453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52" h="30359">
                  <a:moveTo>
                    <a:pt x="55938" y="0"/>
                  </a:moveTo>
                  <a:lnTo>
                    <a:pt x="0" y="14690"/>
                  </a:lnTo>
                  <a:lnTo>
                    <a:pt x="0" y="30947"/>
                  </a:lnTo>
                  <a:lnTo>
                    <a:pt x="55938" y="16453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E12210-4EFF-4187-B93B-14F153961E43}"/>
                </a:ext>
              </a:extLst>
            </p:cNvPr>
            <p:cNvSpPr/>
            <p:nvPr userDrawn="1"/>
          </p:nvSpPr>
          <p:spPr>
            <a:xfrm>
              <a:off x="10671486" y="3699268"/>
              <a:ext cx="56036" cy="30359"/>
            </a:xfrm>
            <a:custGeom>
              <a:avLst/>
              <a:gdLst>
                <a:gd name="connsiteX0" fmla="*/ 56232 w 56035"/>
                <a:gd name="connsiteY0" fmla="*/ 14396 h 30359"/>
                <a:gd name="connsiteX1" fmla="*/ 0 w 56035"/>
                <a:gd name="connsiteY1" fmla="*/ 0 h 30359"/>
                <a:gd name="connsiteX2" fmla="*/ 0 w 56035"/>
                <a:gd name="connsiteY2" fmla="*/ 16159 h 30359"/>
                <a:gd name="connsiteX3" fmla="*/ 56232 w 56035"/>
                <a:gd name="connsiteY3" fmla="*/ 30653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35" h="30359">
                  <a:moveTo>
                    <a:pt x="56232" y="14396"/>
                  </a:moveTo>
                  <a:lnTo>
                    <a:pt x="0" y="0"/>
                  </a:lnTo>
                  <a:lnTo>
                    <a:pt x="0" y="16159"/>
                  </a:lnTo>
                  <a:lnTo>
                    <a:pt x="56232" y="30653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2F4E10-6AD6-4ED7-BD5E-C4FEFAF91451}"/>
                </a:ext>
              </a:extLst>
            </p:cNvPr>
            <p:cNvSpPr/>
            <p:nvPr userDrawn="1"/>
          </p:nvSpPr>
          <p:spPr>
            <a:xfrm>
              <a:off x="10597067" y="3699268"/>
              <a:ext cx="55053" cy="30359"/>
            </a:xfrm>
            <a:custGeom>
              <a:avLst/>
              <a:gdLst>
                <a:gd name="connsiteX0" fmla="*/ 55938 w 55052"/>
                <a:gd name="connsiteY0" fmla="*/ 0 h 30359"/>
                <a:gd name="connsiteX1" fmla="*/ 0 w 55052"/>
                <a:gd name="connsiteY1" fmla="*/ 14396 h 30359"/>
                <a:gd name="connsiteX2" fmla="*/ 0 w 55052"/>
                <a:gd name="connsiteY2" fmla="*/ 30653 h 30359"/>
                <a:gd name="connsiteX3" fmla="*/ 55938 w 55052"/>
                <a:gd name="connsiteY3" fmla="*/ 16159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52" h="30359">
                  <a:moveTo>
                    <a:pt x="55938" y="0"/>
                  </a:moveTo>
                  <a:lnTo>
                    <a:pt x="0" y="14396"/>
                  </a:lnTo>
                  <a:lnTo>
                    <a:pt x="0" y="30653"/>
                  </a:lnTo>
                  <a:lnTo>
                    <a:pt x="55938" y="16159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B1BC30-464C-4DB8-9568-C24F136E2843}"/>
                </a:ext>
              </a:extLst>
            </p:cNvPr>
            <p:cNvSpPr/>
            <p:nvPr userDrawn="1"/>
          </p:nvSpPr>
          <p:spPr>
            <a:xfrm>
              <a:off x="10671486" y="3735993"/>
              <a:ext cx="56036" cy="30359"/>
            </a:xfrm>
            <a:custGeom>
              <a:avLst/>
              <a:gdLst>
                <a:gd name="connsiteX0" fmla="*/ 56232 w 56035"/>
                <a:gd name="connsiteY0" fmla="*/ 14494 h 30359"/>
                <a:gd name="connsiteX1" fmla="*/ 0 w 56035"/>
                <a:gd name="connsiteY1" fmla="*/ 0 h 30359"/>
                <a:gd name="connsiteX2" fmla="*/ 0 w 56035"/>
                <a:gd name="connsiteY2" fmla="*/ 16257 h 30359"/>
                <a:gd name="connsiteX3" fmla="*/ 56232 w 56035"/>
                <a:gd name="connsiteY3" fmla="*/ 30947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35" h="30359">
                  <a:moveTo>
                    <a:pt x="56232" y="14494"/>
                  </a:moveTo>
                  <a:lnTo>
                    <a:pt x="0" y="0"/>
                  </a:lnTo>
                  <a:lnTo>
                    <a:pt x="0" y="16257"/>
                  </a:lnTo>
                  <a:lnTo>
                    <a:pt x="56232" y="30947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2B638D-A7B0-41D5-BE4B-E4F9F7B3732D}"/>
                </a:ext>
              </a:extLst>
            </p:cNvPr>
            <p:cNvSpPr/>
            <p:nvPr userDrawn="1"/>
          </p:nvSpPr>
          <p:spPr>
            <a:xfrm>
              <a:off x="10597067" y="3735993"/>
              <a:ext cx="55053" cy="30359"/>
            </a:xfrm>
            <a:custGeom>
              <a:avLst/>
              <a:gdLst>
                <a:gd name="connsiteX0" fmla="*/ 55938 w 55052"/>
                <a:gd name="connsiteY0" fmla="*/ 0 h 30359"/>
                <a:gd name="connsiteX1" fmla="*/ 0 w 55052"/>
                <a:gd name="connsiteY1" fmla="*/ 14494 h 30359"/>
                <a:gd name="connsiteX2" fmla="*/ 0 w 55052"/>
                <a:gd name="connsiteY2" fmla="*/ 30947 h 30359"/>
                <a:gd name="connsiteX3" fmla="*/ 55938 w 55052"/>
                <a:gd name="connsiteY3" fmla="*/ 16257 h 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52" h="30359">
                  <a:moveTo>
                    <a:pt x="55938" y="0"/>
                  </a:moveTo>
                  <a:lnTo>
                    <a:pt x="0" y="14494"/>
                  </a:lnTo>
                  <a:lnTo>
                    <a:pt x="0" y="30947"/>
                  </a:lnTo>
                  <a:lnTo>
                    <a:pt x="55938" y="16257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62A3D5-AF10-4A32-A769-B16CB653169E}"/>
                </a:ext>
              </a:extLst>
            </p:cNvPr>
            <p:cNvSpPr/>
            <p:nvPr userDrawn="1"/>
          </p:nvSpPr>
          <p:spPr>
            <a:xfrm>
              <a:off x="10681907" y="3907278"/>
              <a:ext cx="103224" cy="142982"/>
            </a:xfrm>
            <a:custGeom>
              <a:avLst/>
              <a:gdLst>
                <a:gd name="connsiteX0" fmla="*/ 41683 w 103223"/>
                <a:gd name="connsiteY0" fmla="*/ 65713 h 142982"/>
                <a:gd name="connsiteX1" fmla="*/ 41683 w 103223"/>
                <a:gd name="connsiteY1" fmla="*/ 6855 h 142982"/>
                <a:gd name="connsiteX2" fmla="*/ 98898 w 103223"/>
                <a:gd name="connsiteY2" fmla="*/ 50338 h 142982"/>
                <a:gd name="connsiteX3" fmla="*/ 102831 w 103223"/>
                <a:gd name="connsiteY3" fmla="*/ 50338 h 142982"/>
                <a:gd name="connsiteX4" fmla="*/ 102831 w 103223"/>
                <a:gd name="connsiteY4" fmla="*/ 0 h 142982"/>
                <a:gd name="connsiteX5" fmla="*/ 1770 w 103223"/>
                <a:gd name="connsiteY5" fmla="*/ 0 h 142982"/>
                <a:gd name="connsiteX6" fmla="*/ 1770 w 103223"/>
                <a:gd name="connsiteY6" fmla="*/ 6855 h 142982"/>
                <a:gd name="connsiteX7" fmla="*/ 19268 w 103223"/>
                <a:gd name="connsiteY7" fmla="*/ 6855 h 142982"/>
                <a:gd name="connsiteX8" fmla="*/ 19268 w 103223"/>
                <a:gd name="connsiteY8" fmla="*/ 136812 h 142982"/>
                <a:gd name="connsiteX9" fmla="*/ 0 w 103223"/>
                <a:gd name="connsiteY9" fmla="*/ 136812 h 142982"/>
                <a:gd name="connsiteX10" fmla="*/ 0 w 103223"/>
                <a:gd name="connsiteY10" fmla="*/ 143668 h 142982"/>
                <a:gd name="connsiteX11" fmla="*/ 103715 w 103223"/>
                <a:gd name="connsiteY11" fmla="*/ 143668 h 142982"/>
                <a:gd name="connsiteX12" fmla="*/ 103715 w 103223"/>
                <a:gd name="connsiteY12" fmla="*/ 90196 h 142982"/>
                <a:gd name="connsiteX13" fmla="*/ 98407 w 103223"/>
                <a:gd name="connsiteY13" fmla="*/ 90196 h 142982"/>
                <a:gd name="connsiteX14" fmla="*/ 54365 w 103223"/>
                <a:gd name="connsiteY14" fmla="*/ 136421 h 142982"/>
                <a:gd name="connsiteX15" fmla="*/ 41191 w 103223"/>
                <a:gd name="connsiteY15" fmla="*/ 136421 h 142982"/>
                <a:gd name="connsiteX16" fmla="*/ 41191 w 103223"/>
                <a:gd name="connsiteY16" fmla="*/ 73450 h 142982"/>
                <a:gd name="connsiteX17" fmla="*/ 49056 w 103223"/>
                <a:gd name="connsiteY17" fmla="*/ 73450 h 142982"/>
                <a:gd name="connsiteX18" fmla="*/ 71864 w 103223"/>
                <a:gd name="connsiteY18" fmla="*/ 103221 h 142982"/>
                <a:gd name="connsiteX19" fmla="*/ 76582 w 103223"/>
                <a:gd name="connsiteY19" fmla="*/ 103221 h 142982"/>
                <a:gd name="connsiteX20" fmla="*/ 76582 w 103223"/>
                <a:gd name="connsiteY20" fmla="*/ 38096 h 142982"/>
                <a:gd name="connsiteX21" fmla="*/ 71864 w 103223"/>
                <a:gd name="connsiteY21" fmla="*/ 38096 h 142982"/>
                <a:gd name="connsiteX22" fmla="*/ 48466 w 103223"/>
                <a:gd name="connsiteY22" fmla="*/ 65713 h 142982"/>
                <a:gd name="connsiteX23" fmla="*/ 41683 w 103223"/>
                <a:gd name="connsiteY23" fmla="*/ 65713 h 142982"/>
                <a:gd name="connsiteX24" fmla="*/ 41683 w 103223"/>
                <a:gd name="connsiteY24" fmla="*/ 65713 h 1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23" h="142982">
                  <a:moveTo>
                    <a:pt x="41683" y="65713"/>
                  </a:moveTo>
                  <a:lnTo>
                    <a:pt x="41683" y="6855"/>
                  </a:lnTo>
                  <a:cubicBezTo>
                    <a:pt x="78843" y="6855"/>
                    <a:pt x="92410" y="5092"/>
                    <a:pt x="98898" y="50338"/>
                  </a:cubicBezTo>
                  <a:lnTo>
                    <a:pt x="102831" y="50338"/>
                  </a:lnTo>
                  <a:lnTo>
                    <a:pt x="102831" y="0"/>
                  </a:lnTo>
                  <a:lnTo>
                    <a:pt x="1770" y="0"/>
                  </a:lnTo>
                  <a:lnTo>
                    <a:pt x="1770" y="6855"/>
                  </a:lnTo>
                  <a:lnTo>
                    <a:pt x="19268" y="6855"/>
                  </a:lnTo>
                  <a:lnTo>
                    <a:pt x="19268" y="136812"/>
                  </a:lnTo>
                  <a:lnTo>
                    <a:pt x="0" y="136812"/>
                  </a:lnTo>
                  <a:lnTo>
                    <a:pt x="0" y="143668"/>
                  </a:lnTo>
                  <a:lnTo>
                    <a:pt x="103715" y="143668"/>
                  </a:lnTo>
                  <a:lnTo>
                    <a:pt x="103715" y="90196"/>
                  </a:lnTo>
                  <a:lnTo>
                    <a:pt x="98407" y="90196"/>
                  </a:lnTo>
                  <a:cubicBezTo>
                    <a:pt x="93295" y="130349"/>
                    <a:pt x="83071" y="136421"/>
                    <a:pt x="54365" y="136421"/>
                  </a:cubicBezTo>
                  <a:lnTo>
                    <a:pt x="41191" y="136421"/>
                  </a:lnTo>
                  <a:lnTo>
                    <a:pt x="41191" y="73450"/>
                  </a:lnTo>
                  <a:lnTo>
                    <a:pt x="49056" y="73450"/>
                  </a:lnTo>
                  <a:cubicBezTo>
                    <a:pt x="61836" y="73842"/>
                    <a:pt x="69111" y="81284"/>
                    <a:pt x="71864" y="103221"/>
                  </a:cubicBezTo>
                  <a:lnTo>
                    <a:pt x="76582" y="103221"/>
                  </a:lnTo>
                  <a:lnTo>
                    <a:pt x="76582" y="38096"/>
                  </a:lnTo>
                  <a:cubicBezTo>
                    <a:pt x="76582" y="38292"/>
                    <a:pt x="71864" y="38096"/>
                    <a:pt x="71864" y="38096"/>
                  </a:cubicBezTo>
                  <a:cubicBezTo>
                    <a:pt x="71864" y="38488"/>
                    <a:pt x="70880" y="66105"/>
                    <a:pt x="48466" y="65713"/>
                  </a:cubicBezTo>
                  <a:lnTo>
                    <a:pt x="41683" y="65713"/>
                  </a:lnTo>
                  <a:lnTo>
                    <a:pt x="41683" y="65713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1E68DF-1E8F-407D-8510-41E94054E378}"/>
                </a:ext>
              </a:extLst>
            </p:cNvPr>
            <p:cNvSpPr/>
            <p:nvPr userDrawn="1"/>
          </p:nvSpPr>
          <p:spPr>
            <a:xfrm>
              <a:off x="10560496" y="3905800"/>
              <a:ext cx="121903" cy="145920"/>
            </a:xfrm>
            <a:custGeom>
              <a:avLst/>
              <a:gdLst>
                <a:gd name="connsiteX0" fmla="*/ 121804 w 121902"/>
                <a:gd name="connsiteY0" fmla="*/ 69737 h 145920"/>
                <a:gd name="connsiteX1" fmla="*/ 64785 w 121902"/>
                <a:gd name="connsiteY1" fmla="*/ 69737 h 145920"/>
                <a:gd name="connsiteX2" fmla="*/ 64785 w 121902"/>
                <a:gd name="connsiteY2" fmla="*/ 76201 h 145920"/>
                <a:gd name="connsiteX3" fmla="*/ 84250 w 121902"/>
                <a:gd name="connsiteY3" fmla="*/ 76201 h 145920"/>
                <a:gd name="connsiteX4" fmla="*/ 84250 w 121902"/>
                <a:gd name="connsiteY4" fmla="*/ 122817 h 145920"/>
                <a:gd name="connsiteX5" fmla="*/ 58297 w 121902"/>
                <a:gd name="connsiteY5" fmla="*/ 139662 h 145920"/>
                <a:gd name="connsiteX6" fmla="*/ 24479 w 121902"/>
                <a:gd name="connsiteY6" fmla="*/ 72577 h 145920"/>
                <a:gd name="connsiteX7" fmla="*/ 58297 w 121902"/>
                <a:gd name="connsiteY7" fmla="*/ 5493 h 145920"/>
                <a:gd name="connsiteX8" fmla="*/ 101159 w 121902"/>
                <a:gd name="connsiteY8" fmla="*/ 52109 h 145920"/>
                <a:gd name="connsiteX9" fmla="*/ 105092 w 121902"/>
                <a:gd name="connsiteY9" fmla="*/ 52109 h 145920"/>
                <a:gd name="connsiteX10" fmla="*/ 105092 w 121902"/>
                <a:gd name="connsiteY10" fmla="*/ 9 h 145920"/>
                <a:gd name="connsiteX11" fmla="*/ 88183 w 121902"/>
                <a:gd name="connsiteY11" fmla="*/ 11957 h 145920"/>
                <a:gd name="connsiteX12" fmla="*/ 58297 w 121902"/>
                <a:gd name="connsiteY12" fmla="*/ 401 h 145920"/>
                <a:gd name="connsiteX13" fmla="*/ 0 w 121902"/>
                <a:gd name="connsiteY13" fmla="*/ 72675 h 145920"/>
                <a:gd name="connsiteX14" fmla="*/ 58592 w 121902"/>
                <a:gd name="connsiteY14" fmla="*/ 146027 h 145920"/>
                <a:gd name="connsiteX15" fmla="*/ 88478 w 121902"/>
                <a:gd name="connsiteY15" fmla="*/ 130554 h 145920"/>
                <a:gd name="connsiteX16" fmla="*/ 106763 w 121902"/>
                <a:gd name="connsiteY16" fmla="*/ 144852 h 145920"/>
                <a:gd name="connsiteX17" fmla="*/ 106763 w 121902"/>
                <a:gd name="connsiteY17" fmla="*/ 76397 h 145920"/>
                <a:gd name="connsiteX18" fmla="*/ 121903 w 121902"/>
                <a:gd name="connsiteY18" fmla="*/ 76397 h 145920"/>
                <a:gd name="connsiteX19" fmla="*/ 121804 w 121902"/>
                <a:gd name="connsiteY19" fmla="*/ 69737 h 145920"/>
                <a:gd name="connsiteX20" fmla="*/ 121804 w 121902"/>
                <a:gd name="connsiteY20" fmla="*/ 69737 h 1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02" h="145920">
                  <a:moveTo>
                    <a:pt x="121804" y="69737"/>
                  </a:moveTo>
                  <a:lnTo>
                    <a:pt x="64785" y="69737"/>
                  </a:lnTo>
                  <a:lnTo>
                    <a:pt x="64785" y="76201"/>
                  </a:lnTo>
                  <a:lnTo>
                    <a:pt x="84250" y="76201"/>
                  </a:lnTo>
                  <a:lnTo>
                    <a:pt x="84250" y="122817"/>
                  </a:lnTo>
                  <a:cubicBezTo>
                    <a:pt x="80908" y="134765"/>
                    <a:pt x="63409" y="139662"/>
                    <a:pt x="58297" y="139662"/>
                  </a:cubicBezTo>
                  <a:cubicBezTo>
                    <a:pt x="21923" y="139662"/>
                    <a:pt x="24479" y="86582"/>
                    <a:pt x="24479" y="72577"/>
                  </a:cubicBezTo>
                  <a:cubicBezTo>
                    <a:pt x="24479" y="59650"/>
                    <a:pt x="23102" y="5493"/>
                    <a:pt x="58297" y="5493"/>
                  </a:cubicBezTo>
                  <a:cubicBezTo>
                    <a:pt x="83071" y="5493"/>
                    <a:pt x="96047" y="29977"/>
                    <a:pt x="101159" y="52109"/>
                  </a:cubicBezTo>
                  <a:lnTo>
                    <a:pt x="105092" y="52109"/>
                  </a:lnTo>
                  <a:cubicBezTo>
                    <a:pt x="105092" y="43100"/>
                    <a:pt x="105288" y="-187"/>
                    <a:pt x="105092" y="9"/>
                  </a:cubicBezTo>
                  <a:cubicBezTo>
                    <a:pt x="105092" y="-383"/>
                    <a:pt x="88183" y="12153"/>
                    <a:pt x="88183" y="11957"/>
                  </a:cubicBezTo>
                  <a:cubicBezTo>
                    <a:pt x="88576" y="11957"/>
                    <a:pt x="80318" y="401"/>
                    <a:pt x="58297" y="401"/>
                  </a:cubicBezTo>
                  <a:cubicBezTo>
                    <a:pt x="15729" y="-187"/>
                    <a:pt x="0" y="42610"/>
                    <a:pt x="0" y="72675"/>
                  </a:cubicBezTo>
                  <a:cubicBezTo>
                    <a:pt x="197" y="99901"/>
                    <a:pt x="12780" y="146027"/>
                    <a:pt x="58592" y="146027"/>
                  </a:cubicBezTo>
                  <a:cubicBezTo>
                    <a:pt x="72945" y="146027"/>
                    <a:pt x="83169" y="138780"/>
                    <a:pt x="88478" y="130554"/>
                  </a:cubicBezTo>
                  <a:cubicBezTo>
                    <a:pt x="88478" y="130358"/>
                    <a:pt x="106566" y="144852"/>
                    <a:pt x="106763" y="144852"/>
                  </a:cubicBezTo>
                  <a:lnTo>
                    <a:pt x="106763" y="76397"/>
                  </a:lnTo>
                  <a:lnTo>
                    <a:pt x="121903" y="76397"/>
                  </a:lnTo>
                  <a:lnTo>
                    <a:pt x="121804" y="69737"/>
                  </a:lnTo>
                  <a:lnTo>
                    <a:pt x="121804" y="69737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00CBEC-54D1-43D7-90EA-80AFAC9BB49D}"/>
                </a:ext>
              </a:extLst>
            </p:cNvPr>
            <p:cNvSpPr/>
            <p:nvPr userDrawn="1"/>
          </p:nvSpPr>
          <p:spPr>
            <a:xfrm>
              <a:off x="11034343" y="3902773"/>
              <a:ext cx="316553" cy="147879"/>
            </a:xfrm>
            <a:custGeom>
              <a:avLst/>
              <a:gdLst>
                <a:gd name="connsiteX0" fmla="*/ 311933 w 316553"/>
                <a:gd name="connsiteY0" fmla="*/ 94897 h 147878"/>
                <a:gd name="connsiteX1" fmla="*/ 267891 w 316553"/>
                <a:gd name="connsiteY1" fmla="*/ 140926 h 147878"/>
                <a:gd name="connsiteX2" fmla="*/ 266121 w 316553"/>
                <a:gd name="connsiteY2" fmla="*/ 140926 h 147878"/>
                <a:gd name="connsiteX3" fmla="*/ 266121 w 316553"/>
                <a:gd name="connsiteY3" fmla="*/ 11066 h 147878"/>
                <a:gd name="connsiteX4" fmla="*/ 284406 w 316553"/>
                <a:gd name="connsiteY4" fmla="*/ 11066 h 147878"/>
                <a:gd name="connsiteX5" fmla="*/ 284406 w 316553"/>
                <a:gd name="connsiteY5" fmla="*/ 4015 h 147878"/>
                <a:gd name="connsiteX6" fmla="*/ 224733 w 316553"/>
                <a:gd name="connsiteY6" fmla="*/ 4015 h 147878"/>
                <a:gd name="connsiteX7" fmla="*/ 224733 w 316553"/>
                <a:gd name="connsiteY7" fmla="*/ 11066 h 147878"/>
                <a:gd name="connsiteX8" fmla="*/ 243019 w 316553"/>
                <a:gd name="connsiteY8" fmla="*/ 11066 h 147878"/>
                <a:gd name="connsiteX9" fmla="*/ 243019 w 316553"/>
                <a:gd name="connsiteY9" fmla="*/ 140730 h 147878"/>
                <a:gd name="connsiteX10" fmla="*/ 228666 w 316553"/>
                <a:gd name="connsiteY10" fmla="*/ 140730 h 147878"/>
                <a:gd name="connsiteX11" fmla="*/ 175579 w 316553"/>
                <a:gd name="connsiteY11" fmla="*/ 0 h 147878"/>
                <a:gd name="connsiteX12" fmla="*/ 167714 w 316553"/>
                <a:gd name="connsiteY12" fmla="*/ 0 h 147878"/>
                <a:gd name="connsiteX13" fmla="*/ 123475 w 316553"/>
                <a:gd name="connsiteY13" fmla="*/ 128096 h 147878"/>
                <a:gd name="connsiteX14" fmla="*/ 112858 w 316553"/>
                <a:gd name="connsiteY14" fmla="*/ 140436 h 147878"/>
                <a:gd name="connsiteX15" fmla="*/ 106566 w 316553"/>
                <a:gd name="connsiteY15" fmla="*/ 136127 h 147878"/>
                <a:gd name="connsiteX16" fmla="*/ 106566 w 316553"/>
                <a:gd name="connsiteY16" fmla="*/ 111644 h 147878"/>
                <a:gd name="connsiteX17" fmla="*/ 99292 w 316553"/>
                <a:gd name="connsiteY17" fmla="*/ 83831 h 147878"/>
                <a:gd name="connsiteX18" fmla="*/ 79237 w 316553"/>
                <a:gd name="connsiteY18" fmla="*/ 75408 h 147878"/>
                <a:gd name="connsiteX19" fmla="*/ 111875 w 316553"/>
                <a:gd name="connsiteY19" fmla="*/ 37802 h 147878"/>
                <a:gd name="connsiteX20" fmla="*/ 71372 w 316553"/>
                <a:gd name="connsiteY20" fmla="*/ 4309 h 147878"/>
                <a:gd name="connsiteX21" fmla="*/ 0 w 316553"/>
                <a:gd name="connsiteY21" fmla="*/ 4309 h 147878"/>
                <a:gd name="connsiteX22" fmla="*/ 0 w 316553"/>
                <a:gd name="connsiteY22" fmla="*/ 11360 h 147878"/>
                <a:gd name="connsiteX23" fmla="*/ 18285 w 316553"/>
                <a:gd name="connsiteY23" fmla="*/ 11360 h 147878"/>
                <a:gd name="connsiteX24" fmla="*/ 18285 w 316553"/>
                <a:gd name="connsiteY24" fmla="*/ 141317 h 147878"/>
                <a:gd name="connsiteX25" fmla="*/ 0 w 316553"/>
                <a:gd name="connsiteY25" fmla="*/ 141317 h 147878"/>
                <a:gd name="connsiteX26" fmla="*/ 0 w 316553"/>
                <a:gd name="connsiteY26" fmla="*/ 148173 h 147878"/>
                <a:gd name="connsiteX27" fmla="*/ 58887 w 316553"/>
                <a:gd name="connsiteY27" fmla="*/ 148173 h 147878"/>
                <a:gd name="connsiteX28" fmla="*/ 58887 w 316553"/>
                <a:gd name="connsiteY28" fmla="*/ 141317 h 147878"/>
                <a:gd name="connsiteX29" fmla="*/ 40405 w 316553"/>
                <a:gd name="connsiteY29" fmla="*/ 141317 h 147878"/>
                <a:gd name="connsiteX30" fmla="*/ 40405 w 316553"/>
                <a:gd name="connsiteY30" fmla="*/ 78934 h 147878"/>
                <a:gd name="connsiteX31" fmla="*/ 64982 w 316553"/>
                <a:gd name="connsiteY31" fmla="*/ 78934 h 147878"/>
                <a:gd name="connsiteX32" fmla="*/ 113350 w 316553"/>
                <a:gd name="connsiteY32" fmla="*/ 147977 h 147878"/>
                <a:gd name="connsiteX33" fmla="*/ 148544 w 316553"/>
                <a:gd name="connsiteY33" fmla="*/ 147977 h 147878"/>
                <a:gd name="connsiteX34" fmla="*/ 148544 w 316553"/>
                <a:gd name="connsiteY34" fmla="*/ 141122 h 147878"/>
                <a:gd name="connsiteX35" fmla="*/ 133011 w 316553"/>
                <a:gd name="connsiteY35" fmla="*/ 132503 h 147878"/>
                <a:gd name="connsiteX36" fmla="*/ 141466 w 316553"/>
                <a:gd name="connsiteY36" fmla="*/ 102928 h 147878"/>
                <a:gd name="connsiteX37" fmla="*/ 189244 w 316553"/>
                <a:gd name="connsiteY37" fmla="*/ 102928 h 147878"/>
                <a:gd name="connsiteX38" fmla="*/ 204187 w 316553"/>
                <a:gd name="connsiteY38" fmla="*/ 141122 h 147878"/>
                <a:gd name="connsiteX39" fmla="*/ 187278 w 316553"/>
                <a:gd name="connsiteY39" fmla="*/ 141122 h 147878"/>
                <a:gd name="connsiteX40" fmla="*/ 187278 w 316553"/>
                <a:gd name="connsiteY40" fmla="*/ 147977 h 147878"/>
                <a:gd name="connsiteX41" fmla="*/ 317340 w 316553"/>
                <a:gd name="connsiteY41" fmla="*/ 147977 h 147878"/>
                <a:gd name="connsiteX42" fmla="*/ 317340 w 316553"/>
                <a:gd name="connsiteY42" fmla="*/ 94701 h 147878"/>
                <a:gd name="connsiteX43" fmla="*/ 311933 w 316553"/>
                <a:gd name="connsiteY43" fmla="*/ 94897 h 147878"/>
                <a:gd name="connsiteX44" fmla="*/ 311933 w 316553"/>
                <a:gd name="connsiteY44" fmla="*/ 94897 h 147878"/>
                <a:gd name="connsiteX45" fmla="*/ 63999 w 316553"/>
                <a:gd name="connsiteY45" fmla="*/ 71393 h 147878"/>
                <a:gd name="connsiteX46" fmla="*/ 40601 w 316553"/>
                <a:gd name="connsiteY46" fmla="*/ 71393 h 147878"/>
                <a:gd name="connsiteX47" fmla="*/ 40601 w 316553"/>
                <a:gd name="connsiteY47" fmla="*/ 11360 h 147878"/>
                <a:gd name="connsiteX48" fmla="*/ 70487 w 316553"/>
                <a:gd name="connsiteY48" fmla="*/ 11360 h 147878"/>
                <a:gd name="connsiteX49" fmla="*/ 88773 w 316553"/>
                <a:gd name="connsiteY49" fmla="*/ 40544 h 147878"/>
                <a:gd name="connsiteX50" fmla="*/ 63999 w 316553"/>
                <a:gd name="connsiteY50" fmla="*/ 71393 h 147878"/>
                <a:gd name="connsiteX51" fmla="*/ 144612 w 316553"/>
                <a:gd name="connsiteY51" fmla="*/ 96072 h 147878"/>
                <a:gd name="connsiteX52" fmla="*/ 165453 w 316553"/>
                <a:gd name="connsiteY52" fmla="*/ 34081 h 147878"/>
                <a:gd name="connsiteX53" fmla="*/ 187671 w 316553"/>
                <a:gd name="connsiteY53" fmla="*/ 96072 h 147878"/>
                <a:gd name="connsiteX54" fmla="*/ 144612 w 316553"/>
                <a:gd name="connsiteY54" fmla="*/ 96072 h 14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6553" h="147878">
                  <a:moveTo>
                    <a:pt x="311933" y="94897"/>
                  </a:moveTo>
                  <a:cubicBezTo>
                    <a:pt x="306821" y="135050"/>
                    <a:pt x="296597" y="140926"/>
                    <a:pt x="267891" y="140926"/>
                  </a:cubicBezTo>
                  <a:lnTo>
                    <a:pt x="266121" y="140926"/>
                  </a:lnTo>
                  <a:lnTo>
                    <a:pt x="266121" y="11066"/>
                  </a:lnTo>
                  <a:lnTo>
                    <a:pt x="284406" y="11066"/>
                  </a:lnTo>
                  <a:lnTo>
                    <a:pt x="284406" y="4015"/>
                  </a:lnTo>
                  <a:lnTo>
                    <a:pt x="224733" y="4015"/>
                  </a:lnTo>
                  <a:lnTo>
                    <a:pt x="224733" y="11066"/>
                  </a:lnTo>
                  <a:lnTo>
                    <a:pt x="243019" y="11066"/>
                  </a:lnTo>
                  <a:lnTo>
                    <a:pt x="243019" y="140730"/>
                  </a:lnTo>
                  <a:lnTo>
                    <a:pt x="228666" y="140730"/>
                  </a:lnTo>
                  <a:lnTo>
                    <a:pt x="175579" y="0"/>
                  </a:lnTo>
                  <a:lnTo>
                    <a:pt x="167714" y="0"/>
                  </a:lnTo>
                  <a:cubicBezTo>
                    <a:pt x="167911" y="0"/>
                    <a:pt x="123475" y="127705"/>
                    <a:pt x="123475" y="128096"/>
                  </a:cubicBezTo>
                  <a:cubicBezTo>
                    <a:pt x="123475" y="127705"/>
                    <a:pt x="120133" y="139065"/>
                    <a:pt x="112858" y="140436"/>
                  </a:cubicBezTo>
                  <a:cubicBezTo>
                    <a:pt x="106173" y="140828"/>
                    <a:pt x="106566" y="137302"/>
                    <a:pt x="106566" y="136127"/>
                  </a:cubicBezTo>
                  <a:lnTo>
                    <a:pt x="106566" y="111644"/>
                  </a:lnTo>
                  <a:cubicBezTo>
                    <a:pt x="106566" y="105180"/>
                    <a:pt x="106173" y="90490"/>
                    <a:pt x="99292" y="83831"/>
                  </a:cubicBezTo>
                  <a:cubicBezTo>
                    <a:pt x="91820" y="76192"/>
                    <a:pt x="78843" y="75800"/>
                    <a:pt x="79237" y="75408"/>
                  </a:cubicBezTo>
                  <a:cubicBezTo>
                    <a:pt x="79237" y="75408"/>
                    <a:pt x="111875" y="68749"/>
                    <a:pt x="111875" y="37802"/>
                  </a:cubicBezTo>
                  <a:cubicBezTo>
                    <a:pt x="111875" y="16061"/>
                    <a:pt x="96736" y="5288"/>
                    <a:pt x="71372" y="4309"/>
                  </a:cubicBezTo>
                  <a:lnTo>
                    <a:pt x="0" y="4309"/>
                  </a:lnTo>
                  <a:lnTo>
                    <a:pt x="0" y="11360"/>
                  </a:lnTo>
                  <a:lnTo>
                    <a:pt x="18285" y="11360"/>
                  </a:lnTo>
                  <a:lnTo>
                    <a:pt x="18285" y="141317"/>
                  </a:lnTo>
                  <a:lnTo>
                    <a:pt x="0" y="141317"/>
                  </a:lnTo>
                  <a:lnTo>
                    <a:pt x="0" y="148173"/>
                  </a:lnTo>
                  <a:lnTo>
                    <a:pt x="58887" y="148173"/>
                  </a:lnTo>
                  <a:lnTo>
                    <a:pt x="58887" y="141317"/>
                  </a:lnTo>
                  <a:lnTo>
                    <a:pt x="40405" y="141317"/>
                  </a:lnTo>
                  <a:lnTo>
                    <a:pt x="40405" y="78934"/>
                  </a:lnTo>
                  <a:lnTo>
                    <a:pt x="64982" y="78934"/>
                  </a:lnTo>
                  <a:cubicBezTo>
                    <a:pt x="107451" y="82460"/>
                    <a:pt x="57707" y="148173"/>
                    <a:pt x="113350" y="147977"/>
                  </a:cubicBezTo>
                  <a:lnTo>
                    <a:pt x="148544" y="147977"/>
                  </a:lnTo>
                  <a:lnTo>
                    <a:pt x="148544" y="141122"/>
                  </a:lnTo>
                  <a:cubicBezTo>
                    <a:pt x="146578" y="141122"/>
                    <a:pt x="133798" y="141513"/>
                    <a:pt x="133011" y="132503"/>
                  </a:cubicBezTo>
                  <a:cubicBezTo>
                    <a:pt x="132422" y="126040"/>
                    <a:pt x="141466" y="102928"/>
                    <a:pt x="141466" y="102928"/>
                  </a:cubicBezTo>
                  <a:lnTo>
                    <a:pt x="189244" y="102928"/>
                  </a:lnTo>
                  <a:lnTo>
                    <a:pt x="204187" y="141122"/>
                  </a:lnTo>
                  <a:lnTo>
                    <a:pt x="187278" y="141122"/>
                  </a:lnTo>
                  <a:lnTo>
                    <a:pt x="187278" y="147977"/>
                  </a:lnTo>
                  <a:lnTo>
                    <a:pt x="317340" y="147977"/>
                  </a:lnTo>
                  <a:lnTo>
                    <a:pt x="317340" y="94701"/>
                  </a:lnTo>
                  <a:lnTo>
                    <a:pt x="311933" y="94897"/>
                  </a:lnTo>
                  <a:lnTo>
                    <a:pt x="311933" y="94897"/>
                  </a:lnTo>
                  <a:close/>
                  <a:moveTo>
                    <a:pt x="63999" y="71393"/>
                  </a:moveTo>
                  <a:lnTo>
                    <a:pt x="40601" y="71393"/>
                  </a:lnTo>
                  <a:lnTo>
                    <a:pt x="40601" y="11360"/>
                  </a:lnTo>
                  <a:lnTo>
                    <a:pt x="70487" y="11360"/>
                  </a:lnTo>
                  <a:cubicBezTo>
                    <a:pt x="87986" y="14102"/>
                    <a:pt x="88773" y="34277"/>
                    <a:pt x="88773" y="40544"/>
                  </a:cubicBezTo>
                  <a:cubicBezTo>
                    <a:pt x="88773" y="55920"/>
                    <a:pt x="82088" y="71393"/>
                    <a:pt x="63999" y="71393"/>
                  </a:cubicBezTo>
                  <a:moveTo>
                    <a:pt x="144612" y="96072"/>
                  </a:moveTo>
                  <a:lnTo>
                    <a:pt x="165453" y="34081"/>
                  </a:lnTo>
                  <a:lnTo>
                    <a:pt x="187671" y="96072"/>
                  </a:lnTo>
                  <a:lnTo>
                    <a:pt x="144612" y="96072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13DFBC-1EFB-443F-8986-D70E61BAC8A3}"/>
                </a:ext>
              </a:extLst>
            </p:cNvPr>
            <p:cNvSpPr/>
            <p:nvPr userDrawn="1"/>
          </p:nvSpPr>
          <p:spPr>
            <a:xfrm>
              <a:off x="10793880" y="3906397"/>
              <a:ext cx="232008" cy="143962"/>
            </a:xfrm>
            <a:custGeom>
              <a:avLst/>
              <a:gdLst>
                <a:gd name="connsiteX0" fmla="*/ 169975 w 232008"/>
                <a:gd name="connsiteY0" fmla="*/ 7247 h 143961"/>
                <a:gd name="connsiteX1" fmla="*/ 227191 w 232008"/>
                <a:gd name="connsiteY1" fmla="*/ 50729 h 143961"/>
                <a:gd name="connsiteX2" fmla="*/ 231123 w 232008"/>
                <a:gd name="connsiteY2" fmla="*/ 50729 h 143961"/>
                <a:gd name="connsiteX3" fmla="*/ 231123 w 232008"/>
                <a:gd name="connsiteY3" fmla="*/ 392 h 143961"/>
                <a:gd name="connsiteX4" fmla="*/ 84054 w 232008"/>
                <a:gd name="connsiteY4" fmla="*/ 392 h 143961"/>
                <a:gd name="connsiteX5" fmla="*/ 84054 w 232008"/>
                <a:gd name="connsiteY5" fmla="*/ 7247 h 143961"/>
                <a:gd name="connsiteX6" fmla="*/ 87986 w 232008"/>
                <a:gd name="connsiteY6" fmla="*/ 7247 h 143961"/>
                <a:gd name="connsiteX7" fmla="*/ 106271 w 232008"/>
                <a:gd name="connsiteY7" fmla="*/ 18411 h 143961"/>
                <a:gd name="connsiteX8" fmla="*/ 106271 w 232008"/>
                <a:gd name="connsiteY8" fmla="*/ 18411 h 143961"/>
                <a:gd name="connsiteX9" fmla="*/ 106271 w 232008"/>
                <a:gd name="connsiteY9" fmla="*/ 100871 h 143961"/>
                <a:gd name="connsiteX10" fmla="*/ 37554 w 232008"/>
                <a:gd name="connsiteY10" fmla="*/ 0 h 143961"/>
                <a:gd name="connsiteX11" fmla="*/ 0 w 232008"/>
                <a:gd name="connsiteY11" fmla="*/ 0 h 143961"/>
                <a:gd name="connsiteX12" fmla="*/ 0 w 232008"/>
                <a:gd name="connsiteY12" fmla="*/ 6855 h 143961"/>
                <a:gd name="connsiteX13" fmla="*/ 6292 w 232008"/>
                <a:gd name="connsiteY13" fmla="*/ 6855 h 143961"/>
                <a:gd name="connsiteX14" fmla="*/ 24577 w 232008"/>
                <a:gd name="connsiteY14" fmla="*/ 18020 h 143961"/>
                <a:gd name="connsiteX15" fmla="*/ 24577 w 232008"/>
                <a:gd name="connsiteY15" fmla="*/ 123983 h 143961"/>
                <a:gd name="connsiteX16" fmla="*/ 2556 w 232008"/>
                <a:gd name="connsiteY16" fmla="*/ 138282 h 143961"/>
                <a:gd name="connsiteX17" fmla="*/ 2556 w 232008"/>
                <a:gd name="connsiteY17" fmla="*/ 138282 h 143961"/>
                <a:gd name="connsiteX18" fmla="*/ 2556 w 232008"/>
                <a:gd name="connsiteY18" fmla="*/ 143374 h 143961"/>
                <a:gd name="connsiteX19" fmla="*/ 53283 w 232008"/>
                <a:gd name="connsiteY19" fmla="*/ 143374 h 143961"/>
                <a:gd name="connsiteX20" fmla="*/ 53283 w 232008"/>
                <a:gd name="connsiteY20" fmla="*/ 138282 h 143961"/>
                <a:gd name="connsiteX21" fmla="*/ 31065 w 232008"/>
                <a:gd name="connsiteY21" fmla="*/ 123983 h 143961"/>
                <a:gd name="connsiteX22" fmla="*/ 31262 w 232008"/>
                <a:gd name="connsiteY22" fmla="*/ 30849 h 143961"/>
                <a:gd name="connsiteX23" fmla="*/ 110204 w 232008"/>
                <a:gd name="connsiteY23" fmla="*/ 143472 h 143961"/>
                <a:gd name="connsiteX24" fmla="*/ 112760 w 232008"/>
                <a:gd name="connsiteY24" fmla="*/ 143472 h 143961"/>
                <a:gd name="connsiteX25" fmla="*/ 112760 w 232008"/>
                <a:gd name="connsiteY25" fmla="*/ 18216 h 143961"/>
                <a:gd name="connsiteX26" fmla="*/ 131045 w 232008"/>
                <a:gd name="connsiteY26" fmla="*/ 7051 h 143961"/>
                <a:gd name="connsiteX27" fmla="*/ 147954 w 232008"/>
                <a:gd name="connsiteY27" fmla="*/ 7051 h 143961"/>
                <a:gd name="connsiteX28" fmla="*/ 147954 w 232008"/>
                <a:gd name="connsiteY28" fmla="*/ 137106 h 143961"/>
                <a:gd name="connsiteX29" fmla="*/ 128686 w 232008"/>
                <a:gd name="connsiteY29" fmla="*/ 137106 h 143961"/>
                <a:gd name="connsiteX30" fmla="*/ 128686 w 232008"/>
                <a:gd name="connsiteY30" fmla="*/ 143962 h 143961"/>
                <a:gd name="connsiteX31" fmla="*/ 232401 w 232008"/>
                <a:gd name="connsiteY31" fmla="*/ 143962 h 143961"/>
                <a:gd name="connsiteX32" fmla="*/ 232401 w 232008"/>
                <a:gd name="connsiteY32" fmla="*/ 90882 h 143961"/>
                <a:gd name="connsiteX33" fmla="*/ 227093 w 232008"/>
                <a:gd name="connsiteY33" fmla="*/ 90882 h 143961"/>
                <a:gd name="connsiteX34" fmla="*/ 183050 w 232008"/>
                <a:gd name="connsiteY34" fmla="*/ 137106 h 143961"/>
                <a:gd name="connsiteX35" fmla="*/ 169877 w 232008"/>
                <a:gd name="connsiteY35" fmla="*/ 137106 h 143961"/>
                <a:gd name="connsiteX36" fmla="*/ 169877 w 232008"/>
                <a:gd name="connsiteY36" fmla="*/ 74135 h 143961"/>
                <a:gd name="connsiteX37" fmla="*/ 177545 w 232008"/>
                <a:gd name="connsiteY37" fmla="*/ 74135 h 143961"/>
                <a:gd name="connsiteX38" fmla="*/ 200353 w 232008"/>
                <a:gd name="connsiteY38" fmla="*/ 103907 h 143961"/>
                <a:gd name="connsiteX39" fmla="*/ 205072 w 232008"/>
                <a:gd name="connsiteY39" fmla="*/ 103907 h 143961"/>
                <a:gd name="connsiteX40" fmla="*/ 205072 w 232008"/>
                <a:gd name="connsiteY40" fmla="*/ 38781 h 143961"/>
                <a:gd name="connsiteX41" fmla="*/ 200353 w 232008"/>
                <a:gd name="connsiteY41" fmla="*/ 38781 h 143961"/>
                <a:gd name="connsiteX42" fmla="*/ 176955 w 232008"/>
                <a:gd name="connsiteY42" fmla="*/ 66399 h 143961"/>
                <a:gd name="connsiteX43" fmla="*/ 169877 w 232008"/>
                <a:gd name="connsiteY43" fmla="*/ 66399 h 143961"/>
                <a:gd name="connsiteX44" fmla="*/ 169975 w 232008"/>
                <a:gd name="connsiteY44" fmla="*/ 7247 h 143961"/>
                <a:gd name="connsiteX45" fmla="*/ 169975 w 232008"/>
                <a:gd name="connsiteY45" fmla="*/ 7247 h 143961"/>
                <a:gd name="connsiteX46" fmla="*/ 169975 w 232008"/>
                <a:gd name="connsiteY46" fmla="*/ 7247 h 14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2008" h="143961">
                  <a:moveTo>
                    <a:pt x="169975" y="7247"/>
                  </a:moveTo>
                  <a:cubicBezTo>
                    <a:pt x="207136" y="7247"/>
                    <a:pt x="220703" y="5484"/>
                    <a:pt x="227191" y="50729"/>
                  </a:cubicBezTo>
                  <a:lnTo>
                    <a:pt x="231123" y="50729"/>
                  </a:lnTo>
                  <a:lnTo>
                    <a:pt x="231123" y="392"/>
                  </a:lnTo>
                  <a:lnTo>
                    <a:pt x="84054" y="392"/>
                  </a:lnTo>
                  <a:lnTo>
                    <a:pt x="84054" y="7247"/>
                  </a:lnTo>
                  <a:lnTo>
                    <a:pt x="87986" y="7247"/>
                  </a:lnTo>
                  <a:cubicBezTo>
                    <a:pt x="93098" y="7247"/>
                    <a:pt x="105485" y="7639"/>
                    <a:pt x="106271" y="18411"/>
                  </a:cubicBezTo>
                  <a:lnTo>
                    <a:pt x="106271" y="18411"/>
                  </a:lnTo>
                  <a:lnTo>
                    <a:pt x="106271" y="100871"/>
                  </a:lnTo>
                  <a:lnTo>
                    <a:pt x="37554" y="0"/>
                  </a:lnTo>
                  <a:lnTo>
                    <a:pt x="0" y="0"/>
                  </a:lnTo>
                  <a:lnTo>
                    <a:pt x="0" y="6855"/>
                  </a:lnTo>
                  <a:lnTo>
                    <a:pt x="6292" y="6855"/>
                  </a:lnTo>
                  <a:cubicBezTo>
                    <a:pt x="13763" y="6855"/>
                    <a:pt x="23987" y="7247"/>
                    <a:pt x="24577" y="18020"/>
                  </a:cubicBezTo>
                  <a:lnTo>
                    <a:pt x="24577" y="123983"/>
                  </a:lnTo>
                  <a:cubicBezTo>
                    <a:pt x="24577" y="134364"/>
                    <a:pt x="9044" y="138282"/>
                    <a:pt x="2556" y="138282"/>
                  </a:cubicBezTo>
                  <a:lnTo>
                    <a:pt x="2556" y="138282"/>
                  </a:lnTo>
                  <a:lnTo>
                    <a:pt x="2556" y="143374"/>
                  </a:lnTo>
                  <a:lnTo>
                    <a:pt x="53283" y="143374"/>
                  </a:lnTo>
                  <a:lnTo>
                    <a:pt x="53283" y="138282"/>
                  </a:lnTo>
                  <a:cubicBezTo>
                    <a:pt x="46795" y="138282"/>
                    <a:pt x="31065" y="134364"/>
                    <a:pt x="31065" y="123983"/>
                  </a:cubicBezTo>
                  <a:lnTo>
                    <a:pt x="31262" y="30849"/>
                  </a:lnTo>
                  <a:cubicBezTo>
                    <a:pt x="58592" y="69630"/>
                    <a:pt x="109614" y="143668"/>
                    <a:pt x="110204" y="143472"/>
                  </a:cubicBezTo>
                  <a:lnTo>
                    <a:pt x="112760" y="143472"/>
                  </a:lnTo>
                  <a:lnTo>
                    <a:pt x="112760" y="18216"/>
                  </a:lnTo>
                  <a:cubicBezTo>
                    <a:pt x="113546" y="7443"/>
                    <a:pt x="125737" y="7051"/>
                    <a:pt x="131045" y="7051"/>
                  </a:cubicBezTo>
                  <a:lnTo>
                    <a:pt x="147954" y="7051"/>
                  </a:lnTo>
                  <a:lnTo>
                    <a:pt x="147954" y="137106"/>
                  </a:lnTo>
                  <a:lnTo>
                    <a:pt x="128686" y="137106"/>
                  </a:lnTo>
                  <a:lnTo>
                    <a:pt x="128686" y="143962"/>
                  </a:lnTo>
                  <a:lnTo>
                    <a:pt x="232401" y="143962"/>
                  </a:lnTo>
                  <a:lnTo>
                    <a:pt x="232401" y="90882"/>
                  </a:lnTo>
                  <a:lnTo>
                    <a:pt x="227093" y="90882"/>
                  </a:lnTo>
                  <a:cubicBezTo>
                    <a:pt x="221981" y="131034"/>
                    <a:pt x="211756" y="137106"/>
                    <a:pt x="183050" y="137106"/>
                  </a:cubicBezTo>
                  <a:lnTo>
                    <a:pt x="169877" y="137106"/>
                  </a:lnTo>
                  <a:lnTo>
                    <a:pt x="169877" y="74135"/>
                  </a:lnTo>
                  <a:lnTo>
                    <a:pt x="177545" y="74135"/>
                  </a:lnTo>
                  <a:cubicBezTo>
                    <a:pt x="190325" y="74527"/>
                    <a:pt x="197600" y="81970"/>
                    <a:pt x="200353" y="103907"/>
                  </a:cubicBezTo>
                  <a:lnTo>
                    <a:pt x="205072" y="103907"/>
                  </a:lnTo>
                  <a:lnTo>
                    <a:pt x="205072" y="38781"/>
                  </a:lnTo>
                  <a:cubicBezTo>
                    <a:pt x="205072" y="38977"/>
                    <a:pt x="200353" y="38781"/>
                    <a:pt x="200353" y="38781"/>
                  </a:cubicBezTo>
                  <a:cubicBezTo>
                    <a:pt x="200353" y="39173"/>
                    <a:pt x="199370" y="66790"/>
                    <a:pt x="176955" y="66399"/>
                  </a:cubicBezTo>
                  <a:lnTo>
                    <a:pt x="169877" y="66399"/>
                  </a:lnTo>
                  <a:lnTo>
                    <a:pt x="169975" y="7247"/>
                  </a:lnTo>
                  <a:lnTo>
                    <a:pt x="169975" y="7247"/>
                  </a:lnTo>
                  <a:lnTo>
                    <a:pt x="169975" y="7247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ED0851-ADA7-43F5-A8A5-DEC58FD647D1}"/>
                </a:ext>
              </a:extLst>
            </p:cNvPr>
            <p:cNvSpPr/>
            <p:nvPr userDrawn="1"/>
          </p:nvSpPr>
          <p:spPr>
            <a:xfrm>
              <a:off x="11358269" y="3906593"/>
              <a:ext cx="58002" cy="142982"/>
            </a:xfrm>
            <a:custGeom>
              <a:avLst/>
              <a:gdLst>
                <a:gd name="connsiteX0" fmla="*/ 58788 w 58002"/>
                <a:gd name="connsiteY0" fmla="*/ 7051 h 142982"/>
                <a:gd name="connsiteX1" fmla="*/ 58788 w 58002"/>
                <a:gd name="connsiteY1" fmla="*/ 0 h 142982"/>
                <a:gd name="connsiteX2" fmla="*/ 0 w 58002"/>
                <a:gd name="connsiteY2" fmla="*/ 0 h 142982"/>
                <a:gd name="connsiteX3" fmla="*/ 0 w 58002"/>
                <a:gd name="connsiteY3" fmla="*/ 7051 h 142982"/>
                <a:gd name="connsiteX4" fmla="*/ 18482 w 58002"/>
                <a:gd name="connsiteY4" fmla="*/ 7051 h 142982"/>
                <a:gd name="connsiteX5" fmla="*/ 18482 w 58002"/>
                <a:gd name="connsiteY5" fmla="*/ 136910 h 142982"/>
                <a:gd name="connsiteX6" fmla="*/ 0 w 58002"/>
                <a:gd name="connsiteY6" fmla="*/ 136910 h 142982"/>
                <a:gd name="connsiteX7" fmla="*/ 0 w 58002"/>
                <a:gd name="connsiteY7" fmla="*/ 143766 h 142982"/>
                <a:gd name="connsiteX8" fmla="*/ 58788 w 58002"/>
                <a:gd name="connsiteY8" fmla="*/ 143766 h 142982"/>
                <a:gd name="connsiteX9" fmla="*/ 58788 w 58002"/>
                <a:gd name="connsiteY9" fmla="*/ 136910 h 142982"/>
                <a:gd name="connsiteX10" fmla="*/ 40306 w 58002"/>
                <a:gd name="connsiteY10" fmla="*/ 136910 h 142982"/>
                <a:gd name="connsiteX11" fmla="*/ 40306 w 58002"/>
                <a:gd name="connsiteY11" fmla="*/ 7051 h 14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02" h="142982">
                  <a:moveTo>
                    <a:pt x="58788" y="7051"/>
                  </a:moveTo>
                  <a:lnTo>
                    <a:pt x="58788" y="0"/>
                  </a:lnTo>
                  <a:lnTo>
                    <a:pt x="0" y="0"/>
                  </a:lnTo>
                  <a:lnTo>
                    <a:pt x="0" y="7051"/>
                  </a:lnTo>
                  <a:lnTo>
                    <a:pt x="18482" y="7051"/>
                  </a:lnTo>
                  <a:lnTo>
                    <a:pt x="18482" y="136910"/>
                  </a:lnTo>
                  <a:lnTo>
                    <a:pt x="0" y="136910"/>
                  </a:lnTo>
                  <a:lnTo>
                    <a:pt x="0" y="143766"/>
                  </a:lnTo>
                  <a:lnTo>
                    <a:pt x="58788" y="143766"/>
                  </a:lnTo>
                  <a:lnTo>
                    <a:pt x="58788" y="136910"/>
                  </a:lnTo>
                  <a:lnTo>
                    <a:pt x="40306" y="136910"/>
                  </a:lnTo>
                  <a:lnTo>
                    <a:pt x="40306" y="7051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C42E0D7-E096-467C-AF27-B706C705F1E9}"/>
                </a:ext>
              </a:extLst>
            </p:cNvPr>
            <p:cNvSpPr/>
            <p:nvPr userDrawn="1"/>
          </p:nvSpPr>
          <p:spPr>
            <a:xfrm>
              <a:off x="10561282" y="3357332"/>
              <a:ext cx="856267" cy="502397"/>
            </a:xfrm>
            <a:custGeom>
              <a:avLst/>
              <a:gdLst>
                <a:gd name="connsiteX0" fmla="*/ 698384 w 856266"/>
                <a:gd name="connsiteY0" fmla="*/ 460925 h 502396"/>
                <a:gd name="connsiteX1" fmla="*/ 718635 w 856266"/>
                <a:gd name="connsiteY1" fmla="*/ 453286 h 502396"/>
                <a:gd name="connsiteX2" fmla="*/ 718832 w 856266"/>
                <a:gd name="connsiteY2" fmla="*/ 453091 h 502396"/>
                <a:gd name="connsiteX3" fmla="*/ 746555 w 856266"/>
                <a:gd name="connsiteY3" fmla="*/ 419597 h 502396"/>
                <a:gd name="connsiteX4" fmla="*/ 746555 w 856266"/>
                <a:gd name="connsiteY4" fmla="*/ 342426 h 502396"/>
                <a:gd name="connsiteX5" fmla="*/ 824710 w 856266"/>
                <a:gd name="connsiteY5" fmla="*/ 433994 h 502396"/>
                <a:gd name="connsiteX6" fmla="*/ 841029 w 856266"/>
                <a:gd name="connsiteY6" fmla="*/ 432035 h 502396"/>
                <a:gd name="connsiteX7" fmla="*/ 854202 w 856266"/>
                <a:gd name="connsiteY7" fmla="*/ 429097 h 502396"/>
                <a:gd name="connsiteX8" fmla="*/ 845158 w 856266"/>
                <a:gd name="connsiteY8" fmla="*/ 419108 h 502396"/>
                <a:gd name="connsiteX9" fmla="*/ 831788 w 856266"/>
                <a:gd name="connsiteY9" fmla="*/ 399717 h 502396"/>
                <a:gd name="connsiteX10" fmla="*/ 826873 w 856266"/>
                <a:gd name="connsiteY10" fmla="*/ 391295 h 502396"/>
                <a:gd name="connsiteX11" fmla="*/ 780078 w 856266"/>
                <a:gd name="connsiteY11" fmla="*/ 380326 h 502396"/>
                <a:gd name="connsiteX12" fmla="*/ 754518 w 856266"/>
                <a:gd name="connsiteY12" fmla="*/ 319118 h 502396"/>
                <a:gd name="connsiteX13" fmla="*/ 752551 w 856266"/>
                <a:gd name="connsiteY13" fmla="*/ 314417 h 502396"/>
                <a:gd name="connsiteX14" fmla="*/ 727778 w 856266"/>
                <a:gd name="connsiteY14" fmla="*/ 264080 h 502396"/>
                <a:gd name="connsiteX15" fmla="*/ 706740 w 856266"/>
                <a:gd name="connsiteY15" fmla="*/ 234700 h 502396"/>
                <a:gd name="connsiteX16" fmla="*/ 629568 w 856266"/>
                <a:gd name="connsiteY16" fmla="*/ 192001 h 502396"/>
                <a:gd name="connsiteX17" fmla="*/ 572155 w 856266"/>
                <a:gd name="connsiteY17" fmla="*/ 186713 h 502396"/>
                <a:gd name="connsiteX18" fmla="*/ 559179 w 856266"/>
                <a:gd name="connsiteY18" fmla="*/ 186125 h 502396"/>
                <a:gd name="connsiteX19" fmla="*/ 511794 w 856266"/>
                <a:gd name="connsiteY19" fmla="*/ 182599 h 502396"/>
                <a:gd name="connsiteX20" fmla="*/ 477189 w 856266"/>
                <a:gd name="connsiteY20" fmla="*/ 179857 h 502396"/>
                <a:gd name="connsiteX21" fmla="*/ 478566 w 856266"/>
                <a:gd name="connsiteY21" fmla="*/ 170456 h 502396"/>
                <a:gd name="connsiteX22" fmla="*/ 477189 w 856266"/>
                <a:gd name="connsiteY22" fmla="*/ 158900 h 502396"/>
                <a:gd name="connsiteX23" fmla="*/ 605482 w 856266"/>
                <a:gd name="connsiteY23" fmla="*/ 158900 h 502396"/>
                <a:gd name="connsiteX24" fmla="*/ 675379 w 856266"/>
                <a:gd name="connsiteY24" fmla="*/ 116005 h 502396"/>
                <a:gd name="connsiteX25" fmla="*/ 745473 w 856266"/>
                <a:gd name="connsiteY25" fmla="*/ 72131 h 502396"/>
                <a:gd name="connsiteX26" fmla="*/ 750585 w 856266"/>
                <a:gd name="connsiteY26" fmla="*/ 72131 h 502396"/>
                <a:gd name="connsiteX27" fmla="*/ 821466 w 856266"/>
                <a:gd name="connsiteY27" fmla="*/ 26690 h 502396"/>
                <a:gd name="connsiteX28" fmla="*/ 826578 w 856266"/>
                <a:gd name="connsiteY28" fmla="*/ 15525 h 502396"/>
                <a:gd name="connsiteX29" fmla="*/ 398444 w 856266"/>
                <a:gd name="connsiteY29" fmla="*/ 15525 h 502396"/>
                <a:gd name="connsiteX30" fmla="*/ 337985 w 856266"/>
                <a:gd name="connsiteY30" fmla="*/ 61750 h 502396"/>
                <a:gd name="connsiteX31" fmla="*/ 336805 w 856266"/>
                <a:gd name="connsiteY31" fmla="*/ 65667 h 502396"/>
                <a:gd name="connsiteX32" fmla="*/ 298268 w 856266"/>
                <a:gd name="connsiteY32" fmla="*/ 15330 h 502396"/>
                <a:gd name="connsiteX33" fmla="*/ 226601 w 856266"/>
                <a:gd name="connsiteY33" fmla="*/ 2598 h 502396"/>
                <a:gd name="connsiteX34" fmla="*/ 206743 w 856266"/>
                <a:gd name="connsiteY34" fmla="*/ 11608 h 502396"/>
                <a:gd name="connsiteX35" fmla="*/ 190030 w 856266"/>
                <a:gd name="connsiteY35" fmla="*/ 26298 h 502396"/>
                <a:gd name="connsiteX36" fmla="*/ 175087 w 856266"/>
                <a:gd name="connsiteY36" fmla="*/ 50586 h 502396"/>
                <a:gd name="connsiteX37" fmla="*/ 175087 w 856266"/>
                <a:gd name="connsiteY37" fmla="*/ 50586 h 502396"/>
                <a:gd name="connsiteX38" fmla="*/ 169582 w 856266"/>
                <a:gd name="connsiteY38" fmla="*/ 56461 h 502396"/>
                <a:gd name="connsiteX39" fmla="*/ 164470 w 856266"/>
                <a:gd name="connsiteY39" fmla="*/ 66059 h 502396"/>
                <a:gd name="connsiteX40" fmla="*/ 164273 w 856266"/>
                <a:gd name="connsiteY40" fmla="*/ 66842 h 502396"/>
                <a:gd name="connsiteX41" fmla="*/ 144612 w 856266"/>
                <a:gd name="connsiteY41" fmla="*/ 97398 h 502396"/>
                <a:gd name="connsiteX42" fmla="*/ 139500 w 856266"/>
                <a:gd name="connsiteY42" fmla="*/ 113850 h 502396"/>
                <a:gd name="connsiteX43" fmla="*/ 145791 w 856266"/>
                <a:gd name="connsiteY43" fmla="*/ 125015 h 502396"/>
                <a:gd name="connsiteX44" fmla="*/ 145202 w 856266"/>
                <a:gd name="connsiteY44" fmla="*/ 125798 h 502396"/>
                <a:gd name="connsiteX45" fmla="*/ 142646 w 856266"/>
                <a:gd name="connsiteY45" fmla="*/ 135004 h 502396"/>
                <a:gd name="connsiteX46" fmla="*/ 163684 w 856266"/>
                <a:gd name="connsiteY46" fmla="*/ 154003 h 502396"/>
                <a:gd name="connsiteX47" fmla="*/ 186884 w 856266"/>
                <a:gd name="connsiteY47" fmla="*/ 144993 h 502396"/>
                <a:gd name="connsiteX48" fmla="*/ 201237 w 856266"/>
                <a:gd name="connsiteY48" fmla="*/ 137158 h 502396"/>
                <a:gd name="connsiteX49" fmla="*/ 204973 w 856266"/>
                <a:gd name="connsiteY49" fmla="*/ 138138 h 502396"/>
                <a:gd name="connsiteX50" fmla="*/ 208906 w 856266"/>
                <a:gd name="connsiteY50" fmla="*/ 144601 h 502396"/>
                <a:gd name="connsiteX51" fmla="*/ 188261 w 856266"/>
                <a:gd name="connsiteY51" fmla="*/ 160271 h 502396"/>
                <a:gd name="connsiteX52" fmla="*/ 173121 w 856266"/>
                <a:gd name="connsiteY52" fmla="*/ 161838 h 502396"/>
                <a:gd name="connsiteX53" fmla="*/ 152476 w 856266"/>
                <a:gd name="connsiteY53" fmla="*/ 172806 h 502396"/>
                <a:gd name="connsiteX54" fmla="*/ 158768 w 856266"/>
                <a:gd name="connsiteY54" fmla="*/ 187692 h 502396"/>
                <a:gd name="connsiteX55" fmla="*/ 160145 w 856266"/>
                <a:gd name="connsiteY55" fmla="*/ 188867 h 502396"/>
                <a:gd name="connsiteX56" fmla="*/ 163094 w 856266"/>
                <a:gd name="connsiteY56" fmla="*/ 191413 h 502396"/>
                <a:gd name="connsiteX57" fmla="*/ 143432 w 856266"/>
                <a:gd name="connsiteY57" fmla="*/ 222556 h 502396"/>
                <a:gd name="connsiteX58" fmla="*/ 100766 w 856266"/>
                <a:gd name="connsiteY58" fmla="*/ 201990 h 502396"/>
                <a:gd name="connsiteX59" fmla="*/ 79335 w 856266"/>
                <a:gd name="connsiteY59" fmla="*/ 209433 h 502396"/>
                <a:gd name="connsiteX60" fmla="*/ 74813 w 856266"/>
                <a:gd name="connsiteY60" fmla="*/ 214917 h 502396"/>
                <a:gd name="connsiteX61" fmla="*/ 42568 w 856266"/>
                <a:gd name="connsiteY61" fmla="*/ 231174 h 502396"/>
                <a:gd name="connsiteX62" fmla="*/ 47286 w 856266"/>
                <a:gd name="connsiteY62" fmla="*/ 270347 h 502396"/>
                <a:gd name="connsiteX63" fmla="*/ 0 w 856266"/>
                <a:gd name="connsiteY63" fmla="*/ 282295 h 502396"/>
                <a:gd name="connsiteX64" fmla="*/ 0 w 856266"/>
                <a:gd name="connsiteY64" fmla="*/ 503036 h 502396"/>
                <a:gd name="connsiteX65" fmla="*/ 856758 w 856266"/>
                <a:gd name="connsiteY65" fmla="*/ 503036 h 502396"/>
                <a:gd name="connsiteX66" fmla="*/ 856758 w 856266"/>
                <a:gd name="connsiteY66" fmla="*/ 460631 h 502396"/>
                <a:gd name="connsiteX67" fmla="*/ 698384 w 856266"/>
                <a:gd name="connsiteY67" fmla="*/ 460925 h 502396"/>
                <a:gd name="connsiteX68" fmla="*/ 698384 w 856266"/>
                <a:gd name="connsiteY68" fmla="*/ 460925 h 502396"/>
                <a:gd name="connsiteX69" fmla="*/ 813503 w 856266"/>
                <a:gd name="connsiteY69" fmla="*/ 399325 h 502396"/>
                <a:gd name="connsiteX70" fmla="*/ 818025 w 856266"/>
                <a:gd name="connsiteY70" fmla="*/ 407160 h 502396"/>
                <a:gd name="connsiteX71" fmla="*/ 824513 w 856266"/>
                <a:gd name="connsiteY71" fmla="*/ 417933 h 502396"/>
                <a:gd name="connsiteX72" fmla="*/ 787943 w 856266"/>
                <a:gd name="connsiteY72" fmla="*/ 394037 h 502396"/>
                <a:gd name="connsiteX73" fmla="*/ 813503 w 856266"/>
                <a:gd name="connsiteY73" fmla="*/ 399325 h 502396"/>
                <a:gd name="connsiteX74" fmla="*/ 627307 w 856266"/>
                <a:gd name="connsiteY74" fmla="*/ 207376 h 502396"/>
                <a:gd name="connsiteX75" fmla="*/ 695238 w 856266"/>
                <a:gd name="connsiteY75" fmla="*/ 244787 h 502396"/>
                <a:gd name="connsiteX76" fmla="*/ 707231 w 856266"/>
                <a:gd name="connsiteY76" fmla="*/ 260652 h 502396"/>
                <a:gd name="connsiteX77" fmla="*/ 613347 w 856266"/>
                <a:gd name="connsiteY77" fmla="*/ 205418 h 502396"/>
                <a:gd name="connsiteX78" fmla="*/ 627307 w 856266"/>
                <a:gd name="connsiteY78" fmla="*/ 207376 h 502396"/>
                <a:gd name="connsiteX79" fmla="*/ 605875 w 856266"/>
                <a:gd name="connsiteY79" fmla="*/ 142741 h 502396"/>
                <a:gd name="connsiteX80" fmla="*/ 515923 w 856266"/>
                <a:gd name="connsiteY80" fmla="*/ 142741 h 502396"/>
                <a:gd name="connsiteX81" fmla="*/ 536961 w 856266"/>
                <a:gd name="connsiteY81" fmla="*/ 115515 h 502396"/>
                <a:gd name="connsiteX82" fmla="*/ 657880 w 856266"/>
                <a:gd name="connsiteY82" fmla="*/ 115515 h 502396"/>
                <a:gd name="connsiteX83" fmla="*/ 605875 w 856266"/>
                <a:gd name="connsiteY83" fmla="*/ 142741 h 502396"/>
                <a:gd name="connsiteX84" fmla="*/ 675379 w 856266"/>
                <a:gd name="connsiteY84" fmla="*/ 100140 h 502396"/>
                <a:gd name="connsiteX85" fmla="*/ 585427 w 856266"/>
                <a:gd name="connsiteY85" fmla="*/ 100140 h 502396"/>
                <a:gd name="connsiteX86" fmla="*/ 606858 w 856266"/>
                <a:gd name="connsiteY86" fmla="*/ 71935 h 502396"/>
                <a:gd name="connsiteX87" fmla="*/ 728073 w 856266"/>
                <a:gd name="connsiteY87" fmla="*/ 71935 h 502396"/>
                <a:gd name="connsiteX88" fmla="*/ 675379 w 856266"/>
                <a:gd name="connsiteY88" fmla="*/ 100140 h 502396"/>
                <a:gd name="connsiteX89" fmla="*/ 680688 w 856266"/>
                <a:gd name="connsiteY89" fmla="*/ 30607 h 502396"/>
                <a:gd name="connsiteX90" fmla="*/ 801509 w 856266"/>
                <a:gd name="connsiteY90" fmla="*/ 30607 h 502396"/>
                <a:gd name="connsiteX91" fmla="*/ 750782 w 856266"/>
                <a:gd name="connsiteY91" fmla="*/ 55776 h 502396"/>
                <a:gd name="connsiteX92" fmla="*/ 660830 w 856266"/>
                <a:gd name="connsiteY92" fmla="*/ 55776 h 502396"/>
                <a:gd name="connsiteX93" fmla="*/ 680688 w 856266"/>
                <a:gd name="connsiteY93" fmla="*/ 30607 h 502396"/>
                <a:gd name="connsiteX94" fmla="*/ 202712 w 856266"/>
                <a:gd name="connsiteY94" fmla="*/ 35504 h 502396"/>
                <a:gd name="connsiteX95" fmla="*/ 215689 w 856266"/>
                <a:gd name="connsiteY95" fmla="*/ 24144 h 502396"/>
                <a:gd name="connsiteX96" fmla="*/ 231222 w 856266"/>
                <a:gd name="connsiteY96" fmla="*/ 17092 h 502396"/>
                <a:gd name="connsiteX97" fmla="*/ 263270 w 856266"/>
                <a:gd name="connsiteY97" fmla="*/ 17092 h 502396"/>
                <a:gd name="connsiteX98" fmla="*/ 228862 w 856266"/>
                <a:gd name="connsiteY98" fmla="*/ 38246 h 502396"/>
                <a:gd name="connsiteX99" fmla="*/ 217262 w 856266"/>
                <a:gd name="connsiteY99" fmla="*/ 37658 h 502396"/>
                <a:gd name="connsiteX100" fmla="*/ 199959 w 856266"/>
                <a:gd name="connsiteY100" fmla="*/ 39225 h 502396"/>
                <a:gd name="connsiteX101" fmla="*/ 202712 w 856266"/>
                <a:gd name="connsiteY101" fmla="*/ 35504 h 502396"/>
                <a:gd name="connsiteX102" fmla="*/ 165846 w 856266"/>
                <a:gd name="connsiteY102" fmla="*/ 175254 h 502396"/>
                <a:gd name="connsiteX103" fmla="*/ 170565 w 856266"/>
                <a:gd name="connsiteY103" fmla="*/ 172316 h 502396"/>
                <a:gd name="connsiteX104" fmla="*/ 171942 w 856266"/>
                <a:gd name="connsiteY104" fmla="*/ 172316 h 502396"/>
                <a:gd name="connsiteX105" fmla="*/ 172531 w 856266"/>
                <a:gd name="connsiteY105" fmla="*/ 172316 h 502396"/>
                <a:gd name="connsiteX106" fmla="*/ 184525 w 856266"/>
                <a:gd name="connsiteY106" fmla="*/ 172708 h 502396"/>
                <a:gd name="connsiteX107" fmla="*/ 191603 w 856266"/>
                <a:gd name="connsiteY107" fmla="*/ 172120 h 502396"/>
                <a:gd name="connsiteX108" fmla="*/ 223062 w 856266"/>
                <a:gd name="connsiteY108" fmla="*/ 144699 h 502396"/>
                <a:gd name="connsiteX109" fmla="*/ 216180 w 856266"/>
                <a:gd name="connsiteY109" fmla="*/ 127855 h 502396"/>
                <a:gd name="connsiteX110" fmla="*/ 201237 w 856266"/>
                <a:gd name="connsiteY110" fmla="*/ 121195 h 502396"/>
                <a:gd name="connsiteX111" fmla="*/ 178233 w 856266"/>
                <a:gd name="connsiteY111" fmla="*/ 131772 h 502396"/>
                <a:gd name="connsiteX112" fmla="*/ 163880 w 856266"/>
                <a:gd name="connsiteY112" fmla="*/ 138823 h 502396"/>
                <a:gd name="connsiteX113" fmla="*/ 158572 w 856266"/>
                <a:gd name="connsiteY113" fmla="*/ 134906 h 502396"/>
                <a:gd name="connsiteX114" fmla="*/ 158768 w 856266"/>
                <a:gd name="connsiteY114" fmla="*/ 133731 h 502396"/>
                <a:gd name="connsiteX115" fmla="*/ 168402 w 856266"/>
                <a:gd name="connsiteY115" fmla="*/ 120804 h 502396"/>
                <a:gd name="connsiteX116" fmla="*/ 160538 w 856266"/>
                <a:gd name="connsiteY116" fmla="*/ 116494 h 502396"/>
                <a:gd name="connsiteX117" fmla="*/ 155032 w 856266"/>
                <a:gd name="connsiteY117" fmla="*/ 110618 h 502396"/>
                <a:gd name="connsiteX118" fmla="*/ 156605 w 856266"/>
                <a:gd name="connsiteY118" fmla="*/ 107289 h 502396"/>
                <a:gd name="connsiteX119" fmla="*/ 170369 w 856266"/>
                <a:gd name="connsiteY119" fmla="*/ 88486 h 502396"/>
                <a:gd name="connsiteX120" fmla="*/ 176267 w 856266"/>
                <a:gd name="connsiteY120" fmla="*/ 86331 h 502396"/>
                <a:gd name="connsiteX121" fmla="*/ 183542 w 856266"/>
                <a:gd name="connsiteY121" fmla="*/ 93774 h 502396"/>
                <a:gd name="connsiteX122" fmla="*/ 190227 w 856266"/>
                <a:gd name="connsiteY122" fmla="*/ 98671 h 502396"/>
                <a:gd name="connsiteX123" fmla="*/ 197895 w 856266"/>
                <a:gd name="connsiteY123" fmla="*/ 93774 h 502396"/>
                <a:gd name="connsiteX124" fmla="*/ 202024 w 856266"/>
                <a:gd name="connsiteY124" fmla="*/ 82022 h 502396"/>
                <a:gd name="connsiteX125" fmla="*/ 180986 w 856266"/>
                <a:gd name="connsiteY125" fmla="*/ 68899 h 502396"/>
                <a:gd name="connsiteX126" fmla="*/ 183149 w 856266"/>
                <a:gd name="connsiteY126" fmla="*/ 64786 h 502396"/>
                <a:gd name="connsiteX127" fmla="*/ 217163 w 856266"/>
                <a:gd name="connsiteY127" fmla="*/ 53817 h 502396"/>
                <a:gd name="connsiteX128" fmla="*/ 229747 w 856266"/>
                <a:gd name="connsiteY128" fmla="*/ 54601 h 502396"/>
                <a:gd name="connsiteX129" fmla="*/ 232500 w 856266"/>
                <a:gd name="connsiteY129" fmla="*/ 54992 h 502396"/>
                <a:gd name="connsiteX130" fmla="*/ 277427 w 856266"/>
                <a:gd name="connsiteY130" fmla="*/ 26788 h 502396"/>
                <a:gd name="connsiteX131" fmla="*/ 278410 w 856266"/>
                <a:gd name="connsiteY131" fmla="*/ 29726 h 502396"/>
                <a:gd name="connsiteX132" fmla="*/ 278410 w 856266"/>
                <a:gd name="connsiteY132" fmla="*/ 30020 h 502396"/>
                <a:gd name="connsiteX133" fmla="*/ 258355 w 856266"/>
                <a:gd name="connsiteY133" fmla="*/ 68213 h 502396"/>
                <a:gd name="connsiteX134" fmla="*/ 253636 w 856266"/>
                <a:gd name="connsiteY134" fmla="*/ 70956 h 502396"/>
                <a:gd name="connsiteX135" fmla="*/ 257175 w 856266"/>
                <a:gd name="connsiteY135" fmla="*/ 91130 h 502396"/>
                <a:gd name="connsiteX136" fmla="*/ 237710 w 856266"/>
                <a:gd name="connsiteY136" fmla="*/ 114046 h 502396"/>
                <a:gd name="connsiteX137" fmla="*/ 239676 w 856266"/>
                <a:gd name="connsiteY137" fmla="*/ 127757 h 502396"/>
                <a:gd name="connsiteX138" fmla="*/ 242625 w 856266"/>
                <a:gd name="connsiteY138" fmla="*/ 148519 h 502396"/>
                <a:gd name="connsiteX139" fmla="*/ 195437 w 856266"/>
                <a:gd name="connsiteY139" fmla="*/ 182991 h 502396"/>
                <a:gd name="connsiteX140" fmla="*/ 167518 w 856266"/>
                <a:gd name="connsiteY140" fmla="*/ 178878 h 502396"/>
                <a:gd name="connsiteX141" fmla="*/ 165846 w 856266"/>
                <a:gd name="connsiteY141" fmla="*/ 175254 h 502396"/>
                <a:gd name="connsiteX142" fmla="*/ 56429 w 856266"/>
                <a:gd name="connsiteY142" fmla="*/ 239792 h 502396"/>
                <a:gd name="connsiteX143" fmla="*/ 79040 w 856266"/>
                <a:gd name="connsiteY143" fmla="*/ 231174 h 502396"/>
                <a:gd name="connsiteX144" fmla="*/ 85725 w 856266"/>
                <a:gd name="connsiteY144" fmla="*/ 232251 h 502396"/>
                <a:gd name="connsiteX145" fmla="*/ 87888 w 856266"/>
                <a:gd name="connsiteY145" fmla="*/ 225788 h 502396"/>
                <a:gd name="connsiteX146" fmla="*/ 90837 w 856266"/>
                <a:gd name="connsiteY146" fmla="*/ 220891 h 502396"/>
                <a:gd name="connsiteX147" fmla="*/ 100865 w 856266"/>
                <a:gd name="connsiteY147" fmla="*/ 217757 h 502396"/>
                <a:gd name="connsiteX148" fmla="*/ 136649 w 856266"/>
                <a:gd name="connsiteY148" fmla="*/ 237540 h 502396"/>
                <a:gd name="connsiteX149" fmla="*/ 155524 w 856266"/>
                <a:gd name="connsiteY149" fmla="*/ 266136 h 502396"/>
                <a:gd name="connsiteX150" fmla="*/ 165748 w 856266"/>
                <a:gd name="connsiteY150" fmla="*/ 251838 h 502396"/>
                <a:gd name="connsiteX151" fmla="*/ 154934 w 856266"/>
                <a:gd name="connsiteY151" fmla="*/ 234994 h 502396"/>
                <a:gd name="connsiteX152" fmla="*/ 179118 w 856266"/>
                <a:gd name="connsiteY152" fmla="*/ 196800 h 502396"/>
                <a:gd name="connsiteX153" fmla="*/ 189146 w 856266"/>
                <a:gd name="connsiteY153" fmla="*/ 198171 h 502396"/>
                <a:gd name="connsiteX154" fmla="*/ 195634 w 856266"/>
                <a:gd name="connsiteY154" fmla="*/ 198171 h 502396"/>
                <a:gd name="connsiteX155" fmla="*/ 258846 w 856266"/>
                <a:gd name="connsiteY155" fmla="*/ 148812 h 502396"/>
                <a:gd name="connsiteX156" fmla="*/ 258846 w 856266"/>
                <a:gd name="connsiteY156" fmla="*/ 148029 h 502396"/>
                <a:gd name="connsiteX157" fmla="*/ 255504 w 856266"/>
                <a:gd name="connsiteY157" fmla="*/ 124721 h 502396"/>
                <a:gd name="connsiteX158" fmla="*/ 253734 w 856266"/>
                <a:gd name="connsiteY158" fmla="*/ 114144 h 502396"/>
                <a:gd name="connsiteX159" fmla="*/ 266514 w 856266"/>
                <a:gd name="connsiteY159" fmla="*/ 105918 h 502396"/>
                <a:gd name="connsiteX160" fmla="*/ 275952 w 856266"/>
                <a:gd name="connsiteY160" fmla="*/ 105918 h 502396"/>
                <a:gd name="connsiteX161" fmla="*/ 271233 w 856266"/>
                <a:gd name="connsiteY161" fmla="*/ 78986 h 502396"/>
                <a:gd name="connsiteX162" fmla="*/ 294827 w 856266"/>
                <a:gd name="connsiteY162" fmla="*/ 31195 h 502396"/>
                <a:gd name="connsiteX163" fmla="*/ 326286 w 856266"/>
                <a:gd name="connsiteY163" fmla="*/ 89367 h 502396"/>
                <a:gd name="connsiteX164" fmla="*/ 323337 w 856266"/>
                <a:gd name="connsiteY164" fmla="*/ 115221 h 502396"/>
                <a:gd name="connsiteX165" fmla="*/ 322157 w 856266"/>
                <a:gd name="connsiteY165" fmla="*/ 119139 h 502396"/>
                <a:gd name="connsiteX166" fmla="*/ 322354 w 856266"/>
                <a:gd name="connsiteY166" fmla="*/ 119139 h 502396"/>
                <a:gd name="connsiteX167" fmla="*/ 309967 w 856266"/>
                <a:gd name="connsiteY167" fmla="*/ 158900 h 502396"/>
                <a:gd name="connsiteX168" fmla="*/ 307607 w 856266"/>
                <a:gd name="connsiteY168" fmla="*/ 165167 h 502396"/>
                <a:gd name="connsiteX169" fmla="*/ 313506 w 856266"/>
                <a:gd name="connsiteY169" fmla="*/ 168497 h 502396"/>
                <a:gd name="connsiteX170" fmla="*/ 333364 w 856266"/>
                <a:gd name="connsiteY170" fmla="*/ 196702 h 502396"/>
                <a:gd name="connsiteX171" fmla="*/ 300726 w 856266"/>
                <a:gd name="connsiteY171" fmla="*/ 232349 h 502396"/>
                <a:gd name="connsiteX172" fmla="*/ 281654 w 856266"/>
                <a:gd name="connsiteY172" fmla="*/ 235875 h 502396"/>
                <a:gd name="connsiteX173" fmla="*/ 297776 w 856266"/>
                <a:gd name="connsiteY173" fmla="*/ 246648 h 502396"/>
                <a:gd name="connsiteX174" fmla="*/ 307411 w 856266"/>
                <a:gd name="connsiteY174" fmla="*/ 264276 h 502396"/>
                <a:gd name="connsiteX175" fmla="*/ 284996 w 856266"/>
                <a:gd name="connsiteY175" fmla="*/ 285821 h 502396"/>
                <a:gd name="connsiteX176" fmla="*/ 278901 w 856266"/>
                <a:gd name="connsiteY176" fmla="*/ 285821 h 502396"/>
                <a:gd name="connsiteX177" fmla="*/ 277132 w 856266"/>
                <a:gd name="connsiteY177" fmla="*/ 291305 h 502396"/>
                <a:gd name="connsiteX178" fmla="*/ 237808 w 856266"/>
                <a:gd name="connsiteY178" fmla="*/ 326561 h 502396"/>
                <a:gd name="connsiteX179" fmla="*/ 239774 w 856266"/>
                <a:gd name="connsiteY179" fmla="*/ 303645 h 502396"/>
                <a:gd name="connsiteX180" fmla="*/ 239578 w 856266"/>
                <a:gd name="connsiteY180" fmla="*/ 293851 h 502396"/>
                <a:gd name="connsiteX181" fmla="*/ 238595 w 856266"/>
                <a:gd name="connsiteY181" fmla="*/ 275832 h 502396"/>
                <a:gd name="connsiteX182" fmla="*/ 226011 w 856266"/>
                <a:gd name="connsiteY182" fmla="*/ 288563 h 502396"/>
                <a:gd name="connsiteX183" fmla="*/ 201631 w 856266"/>
                <a:gd name="connsiteY183" fmla="*/ 299727 h 502396"/>
                <a:gd name="connsiteX184" fmla="*/ 201631 w 856266"/>
                <a:gd name="connsiteY184" fmla="*/ 281806 h 502396"/>
                <a:gd name="connsiteX185" fmla="*/ 101258 w 856266"/>
                <a:gd name="connsiteY185" fmla="*/ 256343 h 502396"/>
                <a:gd name="connsiteX186" fmla="*/ 64884 w 856266"/>
                <a:gd name="connsiteY186" fmla="*/ 265745 h 502396"/>
                <a:gd name="connsiteX187" fmla="*/ 56429 w 856266"/>
                <a:gd name="connsiteY187" fmla="*/ 239792 h 502396"/>
                <a:gd name="connsiteX188" fmla="*/ 24577 w 856266"/>
                <a:gd name="connsiteY188" fmla="*/ 460925 h 502396"/>
                <a:gd name="connsiteX189" fmla="*/ 100963 w 856266"/>
                <a:gd name="connsiteY189" fmla="*/ 440947 h 502396"/>
                <a:gd name="connsiteX190" fmla="*/ 177349 w 856266"/>
                <a:gd name="connsiteY190" fmla="*/ 460925 h 502396"/>
                <a:gd name="connsiteX191" fmla="*/ 24577 w 856266"/>
                <a:gd name="connsiteY191" fmla="*/ 460925 h 502396"/>
                <a:gd name="connsiteX192" fmla="*/ 185606 w 856266"/>
                <a:gd name="connsiteY192" fmla="*/ 446627 h 502396"/>
                <a:gd name="connsiteX193" fmla="*/ 100963 w 856266"/>
                <a:gd name="connsiteY193" fmla="*/ 424494 h 502396"/>
                <a:gd name="connsiteX194" fmla="*/ 16516 w 856266"/>
                <a:gd name="connsiteY194" fmla="*/ 446627 h 502396"/>
                <a:gd name="connsiteX195" fmla="*/ 16516 w 856266"/>
                <a:gd name="connsiteY195" fmla="*/ 294537 h 502396"/>
                <a:gd name="connsiteX196" fmla="*/ 101159 w 856266"/>
                <a:gd name="connsiteY196" fmla="*/ 272600 h 502396"/>
                <a:gd name="connsiteX197" fmla="*/ 185606 w 856266"/>
                <a:gd name="connsiteY197" fmla="*/ 294537 h 502396"/>
                <a:gd name="connsiteX198" fmla="*/ 185606 w 856266"/>
                <a:gd name="connsiteY198" fmla="*/ 446627 h 502396"/>
                <a:gd name="connsiteX199" fmla="*/ 224340 w 856266"/>
                <a:gd name="connsiteY199" fmla="*/ 416659 h 502396"/>
                <a:gd name="connsiteX200" fmla="*/ 221784 w 856266"/>
                <a:gd name="connsiteY200" fmla="*/ 460729 h 502396"/>
                <a:gd name="connsiteX201" fmla="*/ 201532 w 856266"/>
                <a:gd name="connsiteY201" fmla="*/ 460729 h 502396"/>
                <a:gd name="connsiteX202" fmla="*/ 201532 w 856266"/>
                <a:gd name="connsiteY202" fmla="*/ 316670 h 502396"/>
                <a:gd name="connsiteX203" fmla="*/ 223947 w 856266"/>
                <a:gd name="connsiteY203" fmla="*/ 310010 h 502396"/>
                <a:gd name="connsiteX204" fmla="*/ 221391 w 856266"/>
                <a:gd name="connsiteY204" fmla="*/ 329597 h 502396"/>
                <a:gd name="connsiteX205" fmla="*/ 220604 w 856266"/>
                <a:gd name="connsiteY205" fmla="*/ 334494 h 502396"/>
                <a:gd name="connsiteX206" fmla="*/ 219031 w 856266"/>
                <a:gd name="connsiteY206" fmla="*/ 343699 h 502396"/>
                <a:gd name="connsiteX207" fmla="*/ 228469 w 856266"/>
                <a:gd name="connsiteY207" fmla="*/ 343699 h 502396"/>
                <a:gd name="connsiteX208" fmla="*/ 266023 w 856266"/>
                <a:gd name="connsiteY208" fmla="*/ 335865 h 502396"/>
                <a:gd name="connsiteX209" fmla="*/ 266023 w 856266"/>
                <a:gd name="connsiteY209" fmla="*/ 397465 h 502396"/>
                <a:gd name="connsiteX210" fmla="*/ 262287 w 856266"/>
                <a:gd name="connsiteY210" fmla="*/ 401186 h 502396"/>
                <a:gd name="connsiteX211" fmla="*/ 259534 w 856266"/>
                <a:gd name="connsiteY211" fmla="*/ 401186 h 502396"/>
                <a:gd name="connsiteX212" fmla="*/ 224340 w 856266"/>
                <a:gd name="connsiteY212" fmla="*/ 416659 h 502396"/>
                <a:gd name="connsiteX213" fmla="*/ 417025 w 856266"/>
                <a:gd name="connsiteY213" fmla="*/ 420577 h 502396"/>
                <a:gd name="connsiteX214" fmla="*/ 408570 w 856266"/>
                <a:gd name="connsiteY214" fmla="*/ 460729 h 502396"/>
                <a:gd name="connsiteX215" fmla="*/ 294041 w 856266"/>
                <a:gd name="connsiteY215" fmla="*/ 460729 h 502396"/>
                <a:gd name="connsiteX216" fmla="*/ 294827 w 856266"/>
                <a:gd name="connsiteY216" fmla="*/ 460142 h 502396"/>
                <a:gd name="connsiteX217" fmla="*/ 324320 w 856266"/>
                <a:gd name="connsiteY217" fmla="*/ 450153 h 502396"/>
                <a:gd name="connsiteX218" fmla="*/ 331595 w 856266"/>
                <a:gd name="connsiteY218" fmla="*/ 425865 h 502396"/>
                <a:gd name="connsiteX219" fmla="*/ 338869 w 856266"/>
                <a:gd name="connsiteY219" fmla="*/ 419597 h 502396"/>
                <a:gd name="connsiteX220" fmla="*/ 347324 w 856266"/>
                <a:gd name="connsiteY220" fmla="*/ 415876 h 502396"/>
                <a:gd name="connsiteX221" fmla="*/ 342408 w 856266"/>
                <a:gd name="connsiteY221" fmla="*/ 408237 h 502396"/>
                <a:gd name="connsiteX222" fmla="*/ 340836 w 856266"/>
                <a:gd name="connsiteY222" fmla="*/ 344287 h 502396"/>
                <a:gd name="connsiteX223" fmla="*/ 427839 w 856266"/>
                <a:gd name="connsiteY223" fmla="*/ 328618 h 502396"/>
                <a:gd name="connsiteX224" fmla="*/ 448287 w 856266"/>
                <a:gd name="connsiteY224" fmla="*/ 322154 h 502396"/>
                <a:gd name="connsiteX225" fmla="*/ 448483 w 856266"/>
                <a:gd name="connsiteY225" fmla="*/ 322154 h 502396"/>
                <a:gd name="connsiteX226" fmla="*/ 466769 w 856266"/>
                <a:gd name="connsiteY226" fmla="*/ 317257 h 502396"/>
                <a:gd name="connsiteX227" fmla="*/ 502553 w 856266"/>
                <a:gd name="connsiteY227" fmla="*/ 376115 h 502396"/>
                <a:gd name="connsiteX228" fmla="*/ 502946 w 856266"/>
                <a:gd name="connsiteY228" fmla="*/ 376507 h 502396"/>
                <a:gd name="connsiteX229" fmla="*/ 500390 w 856266"/>
                <a:gd name="connsiteY229" fmla="*/ 393547 h 502396"/>
                <a:gd name="connsiteX230" fmla="*/ 482105 w 856266"/>
                <a:gd name="connsiteY230" fmla="*/ 413134 h 502396"/>
                <a:gd name="connsiteX231" fmla="*/ 452416 w 856266"/>
                <a:gd name="connsiteY231" fmla="*/ 407650 h 502396"/>
                <a:gd name="connsiteX232" fmla="*/ 452219 w 856266"/>
                <a:gd name="connsiteY232" fmla="*/ 407650 h 502396"/>
                <a:gd name="connsiteX233" fmla="*/ 417025 w 856266"/>
                <a:gd name="connsiteY233" fmla="*/ 420577 h 502396"/>
                <a:gd name="connsiteX234" fmla="*/ 424889 w 856266"/>
                <a:gd name="connsiteY234" fmla="*/ 460925 h 502396"/>
                <a:gd name="connsiteX235" fmla="*/ 429018 w 856266"/>
                <a:gd name="connsiteY235" fmla="*/ 431154 h 502396"/>
                <a:gd name="connsiteX236" fmla="*/ 449860 w 856266"/>
                <a:gd name="connsiteY236" fmla="*/ 423515 h 502396"/>
                <a:gd name="connsiteX237" fmla="*/ 483678 w 856266"/>
                <a:gd name="connsiteY237" fmla="*/ 429782 h 502396"/>
                <a:gd name="connsiteX238" fmla="*/ 484464 w 856266"/>
                <a:gd name="connsiteY238" fmla="*/ 429978 h 502396"/>
                <a:gd name="connsiteX239" fmla="*/ 488593 w 856266"/>
                <a:gd name="connsiteY239" fmla="*/ 429978 h 502396"/>
                <a:gd name="connsiteX240" fmla="*/ 512187 w 856266"/>
                <a:gd name="connsiteY240" fmla="*/ 404516 h 502396"/>
                <a:gd name="connsiteX241" fmla="*/ 512384 w 856266"/>
                <a:gd name="connsiteY241" fmla="*/ 404320 h 502396"/>
                <a:gd name="connsiteX242" fmla="*/ 516120 w 856266"/>
                <a:gd name="connsiteY242" fmla="*/ 368085 h 502396"/>
                <a:gd name="connsiteX243" fmla="*/ 483481 w 856266"/>
                <a:gd name="connsiteY243" fmla="*/ 314221 h 502396"/>
                <a:gd name="connsiteX244" fmla="*/ 500783 w 856266"/>
                <a:gd name="connsiteY244" fmla="*/ 312850 h 502396"/>
                <a:gd name="connsiteX245" fmla="*/ 534995 w 856266"/>
                <a:gd name="connsiteY245" fmla="*/ 322840 h 502396"/>
                <a:gd name="connsiteX246" fmla="*/ 544236 w 856266"/>
                <a:gd name="connsiteY246" fmla="*/ 341839 h 502396"/>
                <a:gd name="connsiteX247" fmla="*/ 561735 w 856266"/>
                <a:gd name="connsiteY247" fmla="*/ 379249 h 502396"/>
                <a:gd name="connsiteX248" fmla="*/ 556426 w 856266"/>
                <a:gd name="connsiteY248" fmla="*/ 397073 h 502396"/>
                <a:gd name="connsiteX249" fmla="*/ 495671 w 856266"/>
                <a:gd name="connsiteY249" fmla="*/ 460729 h 502396"/>
                <a:gd name="connsiteX250" fmla="*/ 424889 w 856266"/>
                <a:gd name="connsiteY250" fmla="*/ 460925 h 502396"/>
                <a:gd name="connsiteX251" fmla="*/ 424889 w 856266"/>
                <a:gd name="connsiteY251" fmla="*/ 460925 h 502396"/>
                <a:gd name="connsiteX252" fmla="*/ 635171 w 856266"/>
                <a:gd name="connsiteY252" fmla="*/ 460925 h 502396"/>
                <a:gd name="connsiteX253" fmla="*/ 517496 w 856266"/>
                <a:gd name="connsiteY253" fmla="*/ 460925 h 502396"/>
                <a:gd name="connsiteX254" fmla="*/ 567633 w 856266"/>
                <a:gd name="connsiteY254" fmla="*/ 408041 h 502396"/>
                <a:gd name="connsiteX255" fmla="*/ 576481 w 856266"/>
                <a:gd name="connsiteY255" fmla="*/ 374156 h 502396"/>
                <a:gd name="connsiteX256" fmla="*/ 559572 w 856266"/>
                <a:gd name="connsiteY256" fmla="*/ 337334 h 502396"/>
                <a:gd name="connsiteX257" fmla="*/ 671742 w 856266"/>
                <a:gd name="connsiteY257" fmla="*/ 360642 h 502396"/>
                <a:gd name="connsiteX258" fmla="*/ 683342 w 856266"/>
                <a:gd name="connsiteY258" fmla="*/ 371218 h 502396"/>
                <a:gd name="connsiteX259" fmla="*/ 686095 w 856266"/>
                <a:gd name="connsiteY259" fmla="*/ 398248 h 502396"/>
                <a:gd name="connsiteX260" fmla="*/ 653457 w 856266"/>
                <a:gd name="connsiteY260" fmla="*/ 405495 h 502396"/>
                <a:gd name="connsiteX261" fmla="*/ 631239 w 856266"/>
                <a:gd name="connsiteY261" fmla="*/ 424102 h 502396"/>
                <a:gd name="connsiteX262" fmla="*/ 635171 w 856266"/>
                <a:gd name="connsiteY262" fmla="*/ 460925 h 502396"/>
                <a:gd name="connsiteX263" fmla="*/ 653555 w 856266"/>
                <a:gd name="connsiteY263" fmla="*/ 460338 h 502396"/>
                <a:gd name="connsiteX264" fmla="*/ 645887 w 856266"/>
                <a:gd name="connsiteY264" fmla="*/ 429978 h 502396"/>
                <a:gd name="connsiteX265" fmla="*/ 656504 w 856266"/>
                <a:gd name="connsiteY265" fmla="*/ 421164 h 502396"/>
                <a:gd name="connsiteX266" fmla="*/ 703102 w 856266"/>
                <a:gd name="connsiteY266" fmla="*/ 410783 h 502396"/>
                <a:gd name="connsiteX267" fmla="*/ 698973 w 856266"/>
                <a:gd name="connsiteY267" fmla="*/ 369260 h 502396"/>
                <a:gd name="connsiteX268" fmla="*/ 698777 w 856266"/>
                <a:gd name="connsiteY268" fmla="*/ 368476 h 502396"/>
                <a:gd name="connsiteX269" fmla="*/ 672823 w 856266"/>
                <a:gd name="connsiteY269" fmla="*/ 344972 h 502396"/>
                <a:gd name="connsiteX270" fmla="*/ 547087 w 856266"/>
                <a:gd name="connsiteY270" fmla="*/ 312067 h 502396"/>
                <a:gd name="connsiteX271" fmla="*/ 547087 w 856266"/>
                <a:gd name="connsiteY271" fmla="*/ 312067 h 502396"/>
                <a:gd name="connsiteX272" fmla="*/ 546890 w 856266"/>
                <a:gd name="connsiteY272" fmla="*/ 311675 h 502396"/>
                <a:gd name="connsiteX273" fmla="*/ 546497 w 856266"/>
                <a:gd name="connsiteY273" fmla="*/ 311871 h 502396"/>
                <a:gd name="connsiteX274" fmla="*/ 545710 w 856266"/>
                <a:gd name="connsiteY274" fmla="*/ 311479 h 502396"/>
                <a:gd name="connsiteX275" fmla="*/ 500292 w 856266"/>
                <a:gd name="connsiteY275" fmla="*/ 297377 h 502396"/>
                <a:gd name="connsiteX276" fmla="*/ 443470 w 856266"/>
                <a:gd name="connsiteY276" fmla="*/ 307562 h 502396"/>
                <a:gd name="connsiteX277" fmla="*/ 422628 w 856266"/>
                <a:gd name="connsiteY277" fmla="*/ 314026 h 502396"/>
                <a:gd name="connsiteX278" fmla="*/ 334445 w 856266"/>
                <a:gd name="connsiteY278" fmla="*/ 328911 h 502396"/>
                <a:gd name="connsiteX279" fmla="*/ 328154 w 856266"/>
                <a:gd name="connsiteY279" fmla="*/ 328716 h 502396"/>
                <a:gd name="connsiteX280" fmla="*/ 326581 w 856266"/>
                <a:gd name="connsiteY280" fmla="*/ 334787 h 502396"/>
                <a:gd name="connsiteX281" fmla="*/ 325008 w 856266"/>
                <a:gd name="connsiteY281" fmla="*/ 409706 h 502396"/>
                <a:gd name="connsiteX282" fmla="*/ 315570 w 856266"/>
                <a:gd name="connsiteY282" fmla="*/ 426355 h 502396"/>
                <a:gd name="connsiteX283" fmla="*/ 312818 w 856266"/>
                <a:gd name="connsiteY283" fmla="*/ 439478 h 502396"/>
                <a:gd name="connsiteX284" fmla="*/ 280179 w 856266"/>
                <a:gd name="connsiteY284" fmla="*/ 444962 h 502396"/>
                <a:gd name="connsiteX285" fmla="*/ 276050 w 856266"/>
                <a:gd name="connsiteY285" fmla="*/ 444962 h 502396"/>
                <a:gd name="connsiteX286" fmla="*/ 273691 w 856266"/>
                <a:gd name="connsiteY286" fmla="*/ 448292 h 502396"/>
                <a:gd name="connsiteX287" fmla="*/ 237120 w 856266"/>
                <a:gd name="connsiteY287" fmla="*/ 458869 h 502396"/>
                <a:gd name="connsiteX288" fmla="*/ 236727 w 856266"/>
                <a:gd name="connsiteY288" fmla="*/ 425963 h 502396"/>
                <a:gd name="connsiteX289" fmla="*/ 258748 w 856266"/>
                <a:gd name="connsiteY289" fmla="*/ 417149 h 502396"/>
                <a:gd name="connsiteX290" fmla="*/ 261501 w 856266"/>
                <a:gd name="connsiteY290" fmla="*/ 417149 h 502396"/>
                <a:gd name="connsiteX291" fmla="*/ 280966 w 856266"/>
                <a:gd name="connsiteY291" fmla="*/ 397562 h 502396"/>
                <a:gd name="connsiteX292" fmla="*/ 280966 w 856266"/>
                <a:gd name="connsiteY292" fmla="*/ 321371 h 502396"/>
                <a:gd name="connsiteX293" fmla="*/ 289813 w 856266"/>
                <a:gd name="connsiteY293" fmla="*/ 302567 h 502396"/>
                <a:gd name="connsiteX294" fmla="*/ 322452 w 856266"/>
                <a:gd name="connsiteY294" fmla="*/ 265745 h 502396"/>
                <a:gd name="connsiteX295" fmla="*/ 315964 w 856266"/>
                <a:gd name="connsiteY295" fmla="*/ 244983 h 502396"/>
                <a:gd name="connsiteX296" fmla="*/ 348405 w 856266"/>
                <a:gd name="connsiteY296" fmla="*/ 197975 h 502396"/>
                <a:gd name="connsiteX297" fmla="*/ 326384 w 856266"/>
                <a:gd name="connsiteY297" fmla="*/ 159389 h 502396"/>
                <a:gd name="connsiteX298" fmla="*/ 337985 w 856266"/>
                <a:gd name="connsiteY298" fmla="*/ 120020 h 502396"/>
                <a:gd name="connsiteX299" fmla="*/ 352927 w 856266"/>
                <a:gd name="connsiteY299" fmla="*/ 66744 h 502396"/>
                <a:gd name="connsiteX300" fmla="*/ 398346 w 856266"/>
                <a:gd name="connsiteY300" fmla="*/ 31684 h 502396"/>
                <a:gd name="connsiteX301" fmla="*/ 662206 w 856266"/>
                <a:gd name="connsiteY301" fmla="*/ 31684 h 502396"/>
                <a:gd name="connsiteX302" fmla="*/ 611577 w 856266"/>
                <a:gd name="connsiteY302" fmla="*/ 56951 h 502396"/>
                <a:gd name="connsiteX303" fmla="*/ 460870 w 856266"/>
                <a:gd name="connsiteY303" fmla="*/ 56951 h 502396"/>
                <a:gd name="connsiteX304" fmla="*/ 460870 w 856266"/>
                <a:gd name="connsiteY304" fmla="*/ 56951 h 502396"/>
                <a:gd name="connsiteX305" fmla="*/ 452612 w 856266"/>
                <a:gd name="connsiteY305" fmla="*/ 56951 h 502396"/>
                <a:gd name="connsiteX306" fmla="*/ 448877 w 856266"/>
                <a:gd name="connsiteY306" fmla="*/ 64786 h 502396"/>
                <a:gd name="connsiteX307" fmla="*/ 445337 w 856266"/>
                <a:gd name="connsiteY307" fmla="*/ 72620 h 502396"/>
                <a:gd name="connsiteX308" fmla="*/ 460870 w 856266"/>
                <a:gd name="connsiteY308" fmla="*/ 72620 h 502396"/>
                <a:gd name="connsiteX309" fmla="*/ 460870 w 856266"/>
                <a:gd name="connsiteY309" fmla="*/ 72620 h 502396"/>
                <a:gd name="connsiteX310" fmla="*/ 588770 w 856266"/>
                <a:gd name="connsiteY310" fmla="*/ 72620 h 502396"/>
                <a:gd name="connsiteX311" fmla="*/ 536076 w 856266"/>
                <a:gd name="connsiteY311" fmla="*/ 100825 h 502396"/>
                <a:gd name="connsiteX312" fmla="*/ 441798 w 856266"/>
                <a:gd name="connsiteY312" fmla="*/ 100825 h 502396"/>
                <a:gd name="connsiteX313" fmla="*/ 441798 w 856266"/>
                <a:gd name="connsiteY313" fmla="*/ 100825 h 502396"/>
                <a:gd name="connsiteX314" fmla="*/ 432754 w 856266"/>
                <a:gd name="connsiteY314" fmla="*/ 100825 h 502396"/>
                <a:gd name="connsiteX315" fmla="*/ 429018 w 856266"/>
                <a:gd name="connsiteY315" fmla="*/ 108660 h 502396"/>
                <a:gd name="connsiteX316" fmla="*/ 425479 w 856266"/>
                <a:gd name="connsiteY316" fmla="*/ 116494 h 502396"/>
                <a:gd name="connsiteX317" fmla="*/ 441995 w 856266"/>
                <a:gd name="connsiteY317" fmla="*/ 116494 h 502396"/>
                <a:gd name="connsiteX318" fmla="*/ 441995 w 856266"/>
                <a:gd name="connsiteY318" fmla="*/ 116494 h 502396"/>
                <a:gd name="connsiteX319" fmla="*/ 518577 w 856266"/>
                <a:gd name="connsiteY319" fmla="*/ 116494 h 502396"/>
                <a:gd name="connsiteX320" fmla="*/ 466474 w 856266"/>
                <a:gd name="connsiteY320" fmla="*/ 143720 h 502396"/>
                <a:gd name="connsiteX321" fmla="*/ 418008 w 856266"/>
                <a:gd name="connsiteY321" fmla="*/ 143720 h 502396"/>
                <a:gd name="connsiteX322" fmla="*/ 418008 w 856266"/>
                <a:gd name="connsiteY322" fmla="*/ 143720 h 502396"/>
                <a:gd name="connsiteX323" fmla="*/ 409750 w 856266"/>
                <a:gd name="connsiteY323" fmla="*/ 143720 h 502396"/>
                <a:gd name="connsiteX324" fmla="*/ 406014 w 856266"/>
                <a:gd name="connsiteY324" fmla="*/ 151555 h 502396"/>
                <a:gd name="connsiteX325" fmla="*/ 402475 w 856266"/>
                <a:gd name="connsiteY325" fmla="*/ 159389 h 502396"/>
                <a:gd name="connsiteX326" fmla="*/ 418008 w 856266"/>
                <a:gd name="connsiteY326" fmla="*/ 159389 h 502396"/>
                <a:gd name="connsiteX327" fmla="*/ 418008 w 856266"/>
                <a:gd name="connsiteY327" fmla="*/ 159389 h 502396"/>
                <a:gd name="connsiteX328" fmla="*/ 461460 w 856266"/>
                <a:gd name="connsiteY328" fmla="*/ 159389 h 502396"/>
                <a:gd name="connsiteX329" fmla="*/ 464016 w 856266"/>
                <a:gd name="connsiteY329" fmla="*/ 170945 h 502396"/>
                <a:gd name="connsiteX330" fmla="*/ 441602 w 856266"/>
                <a:gd name="connsiteY330" fmla="*/ 192686 h 502396"/>
                <a:gd name="connsiteX331" fmla="*/ 420564 w 856266"/>
                <a:gd name="connsiteY331" fmla="*/ 186223 h 502396"/>
                <a:gd name="connsiteX332" fmla="*/ 419777 w 856266"/>
                <a:gd name="connsiteY332" fmla="*/ 185831 h 502396"/>
                <a:gd name="connsiteX333" fmla="*/ 407784 w 856266"/>
                <a:gd name="connsiteY333" fmla="*/ 196604 h 502396"/>
                <a:gd name="connsiteX334" fmla="*/ 414862 w 856266"/>
                <a:gd name="connsiteY334" fmla="*/ 199738 h 502396"/>
                <a:gd name="connsiteX335" fmla="*/ 441995 w 856266"/>
                <a:gd name="connsiteY335" fmla="*/ 207376 h 502396"/>
                <a:gd name="connsiteX336" fmla="*/ 469128 w 856266"/>
                <a:gd name="connsiteY336" fmla="*/ 195820 h 502396"/>
                <a:gd name="connsiteX337" fmla="*/ 511204 w 856266"/>
                <a:gd name="connsiteY337" fmla="*/ 198954 h 502396"/>
                <a:gd name="connsiteX338" fmla="*/ 558982 w 856266"/>
                <a:gd name="connsiteY338" fmla="*/ 202480 h 502396"/>
                <a:gd name="connsiteX339" fmla="*/ 571959 w 856266"/>
                <a:gd name="connsiteY339" fmla="*/ 203067 h 502396"/>
                <a:gd name="connsiteX340" fmla="*/ 593587 w 856266"/>
                <a:gd name="connsiteY340" fmla="*/ 204243 h 502396"/>
                <a:gd name="connsiteX341" fmla="*/ 718144 w 856266"/>
                <a:gd name="connsiteY341" fmla="*/ 278182 h 502396"/>
                <a:gd name="connsiteX342" fmla="*/ 731120 w 856266"/>
                <a:gd name="connsiteY342" fmla="*/ 304232 h 502396"/>
                <a:gd name="connsiteX343" fmla="*/ 731120 w 856266"/>
                <a:gd name="connsiteY343" fmla="*/ 419793 h 502396"/>
                <a:gd name="connsiteX344" fmla="*/ 731120 w 856266"/>
                <a:gd name="connsiteY344" fmla="*/ 420381 h 502396"/>
                <a:gd name="connsiteX345" fmla="*/ 730530 w 856266"/>
                <a:gd name="connsiteY345" fmla="*/ 428999 h 502396"/>
                <a:gd name="connsiteX346" fmla="*/ 713228 w 856266"/>
                <a:gd name="connsiteY346" fmla="*/ 438401 h 502396"/>
                <a:gd name="connsiteX347" fmla="*/ 653948 w 856266"/>
                <a:gd name="connsiteY347" fmla="*/ 460533 h 502396"/>
                <a:gd name="connsiteX348" fmla="*/ 653555 w 856266"/>
                <a:gd name="connsiteY348" fmla="*/ 460338 h 5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856266" h="502396">
                  <a:moveTo>
                    <a:pt x="698384" y="460925"/>
                  </a:moveTo>
                  <a:lnTo>
                    <a:pt x="718635" y="453286"/>
                  </a:lnTo>
                  <a:lnTo>
                    <a:pt x="718832" y="453091"/>
                  </a:lnTo>
                  <a:cubicBezTo>
                    <a:pt x="744195" y="442514"/>
                    <a:pt x="747734" y="436442"/>
                    <a:pt x="746555" y="419597"/>
                  </a:cubicBezTo>
                  <a:lnTo>
                    <a:pt x="746555" y="342426"/>
                  </a:lnTo>
                  <a:cubicBezTo>
                    <a:pt x="767199" y="395898"/>
                    <a:pt x="785485" y="433994"/>
                    <a:pt x="824710" y="433994"/>
                  </a:cubicBezTo>
                  <a:cubicBezTo>
                    <a:pt x="829822" y="433994"/>
                    <a:pt x="835131" y="433406"/>
                    <a:pt x="841029" y="432035"/>
                  </a:cubicBezTo>
                  <a:lnTo>
                    <a:pt x="854202" y="429097"/>
                  </a:lnTo>
                  <a:lnTo>
                    <a:pt x="845158" y="419108"/>
                  </a:lnTo>
                  <a:cubicBezTo>
                    <a:pt x="838473" y="411861"/>
                    <a:pt x="835327" y="406181"/>
                    <a:pt x="831788" y="399717"/>
                  </a:cubicBezTo>
                  <a:cubicBezTo>
                    <a:pt x="830215" y="397171"/>
                    <a:pt x="828642" y="394429"/>
                    <a:pt x="826873" y="391295"/>
                  </a:cubicBezTo>
                  <a:cubicBezTo>
                    <a:pt x="818025" y="376997"/>
                    <a:pt x="796790" y="372296"/>
                    <a:pt x="780078" y="380326"/>
                  </a:cubicBezTo>
                  <a:cubicBezTo>
                    <a:pt x="772213" y="364657"/>
                    <a:pt x="764152" y="344287"/>
                    <a:pt x="754518" y="319118"/>
                  </a:cubicBezTo>
                  <a:lnTo>
                    <a:pt x="752551" y="314417"/>
                  </a:lnTo>
                  <a:cubicBezTo>
                    <a:pt x="745080" y="297573"/>
                    <a:pt x="737609" y="280141"/>
                    <a:pt x="727778" y="264080"/>
                  </a:cubicBezTo>
                  <a:cubicBezTo>
                    <a:pt x="721093" y="252915"/>
                    <a:pt x="714211" y="243318"/>
                    <a:pt x="706740" y="234700"/>
                  </a:cubicBezTo>
                  <a:cubicBezTo>
                    <a:pt x="687078" y="211588"/>
                    <a:pt x="660928" y="197289"/>
                    <a:pt x="629568" y="192001"/>
                  </a:cubicBezTo>
                  <a:cubicBezTo>
                    <a:pt x="607546" y="188279"/>
                    <a:pt x="591817" y="187692"/>
                    <a:pt x="572155" y="186713"/>
                  </a:cubicBezTo>
                  <a:cubicBezTo>
                    <a:pt x="568026" y="186517"/>
                    <a:pt x="563701" y="186321"/>
                    <a:pt x="559179" y="186125"/>
                  </a:cubicBezTo>
                  <a:cubicBezTo>
                    <a:pt x="550134" y="185537"/>
                    <a:pt x="530669" y="184166"/>
                    <a:pt x="511794" y="182599"/>
                  </a:cubicBezTo>
                  <a:cubicBezTo>
                    <a:pt x="499604" y="181620"/>
                    <a:pt x="487020" y="180641"/>
                    <a:pt x="477189" y="179857"/>
                  </a:cubicBezTo>
                  <a:cubicBezTo>
                    <a:pt x="477976" y="176919"/>
                    <a:pt x="478566" y="173589"/>
                    <a:pt x="478566" y="170456"/>
                  </a:cubicBezTo>
                  <a:cubicBezTo>
                    <a:pt x="478566" y="166147"/>
                    <a:pt x="478173" y="162229"/>
                    <a:pt x="477189" y="158900"/>
                  </a:cubicBezTo>
                  <a:lnTo>
                    <a:pt x="605482" y="158900"/>
                  </a:lnTo>
                  <a:cubicBezTo>
                    <a:pt x="638120" y="158900"/>
                    <a:pt x="661518" y="144405"/>
                    <a:pt x="675379" y="116005"/>
                  </a:cubicBezTo>
                  <a:cubicBezTo>
                    <a:pt x="708214" y="115809"/>
                    <a:pt x="731612" y="101119"/>
                    <a:pt x="745473" y="72131"/>
                  </a:cubicBezTo>
                  <a:lnTo>
                    <a:pt x="750585" y="72131"/>
                  </a:lnTo>
                  <a:cubicBezTo>
                    <a:pt x="784010" y="72131"/>
                    <a:pt x="807997" y="56853"/>
                    <a:pt x="821466" y="26690"/>
                  </a:cubicBezTo>
                  <a:lnTo>
                    <a:pt x="826578" y="15525"/>
                  </a:lnTo>
                  <a:lnTo>
                    <a:pt x="398444" y="15525"/>
                  </a:lnTo>
                  <a:cubicBezTo>
                    <a:pt x="370525" y="15525"/>
                    <a:pt x="346734" y="33741"/>
                    <a:pt x="337985" y="61750"/>
                  </a:cubicBezTo>
                  <a:lnTo>
                    <a:pt x="336805" y="65667"/>
                  </a:lnTo>
                  <a:cubicBezTo>
                    <a:pt x="329727" y="44122"/>
                    <a:pt x="316160" y="25906"/>
                    <a:pt x="298268" y="15330"/>
                  </a:cubicBezTo>
                  <a:cubicBezTo>
                    <a:pt x="274674" y="1227"/>
                    <a:pt x="247737" y="-3474"/>
                    <a:pt x="226601" y="2598"/>
                  </a:cubicBezTo>
                  <a:cubicBezTo>
                    <a:pt x="219523" y="4557"/>
                    <a:pt x="212445" y="7887"/>
                    <a:pt x="206743" y="11608"/>
                  </a:cubicBezTo>
                  <a:cubicBezTo>
                    <a:pt x="201827" y="14938"/>
                    <a:pt x="194946" y="20030"/>
                    <a:pt x="190030" y="26298"/>
                  </a:cubicBezTo>
                  <a:cubicBezTo>
                    <a:pt x="184328" y="33545"/>
                    <a:pt x="178823" y="42359"/>
                    <a:pt x="175087" y="50586"/>
                  </a:cubicBezTo>
                  <a:lnTo>
                    <a:pt x="175087" y="50586"/>
                  </a:lnTo>
                  <a:cubicBezTo>
                    <a:pt x="172728" y="52544"/>
                    <a:pt x="170958" y="54503"/>
                    <a:pt x="169582" y="56461"/>
                  </a:cubicBezTo>
                  <a:lnTo>
                    <a:pt x="164470" y="66059"/>
                  </a:lnTo>
                  <a:lnTo>
                    <a:pt x="164273" y="66842"/>
                  </a:lnTo>
                  <a:cubicBezTo>
                    <a:pt x="157982" y="80945"/>
                    <a:pt x="150510" y="90542"/>
                    <a:pt x="144612" y="97398"/>
                  </a:cubicBezTo>
                  <a:cubicBezTo>
                    <a:pt x="139107" y="103861"/>
                    <a:pt x="138713" y="109933"/>
                    <a:pt x="139500" y="113850"/>
                  </a:cubicBezTo>
                  <a:cubicBezTo>
                    <a:pt x="140286" y="118551"/>
                    <a:pt x="143039" y="122273"/>
                    <a:pt x="145791" y="125015"/>
                  </a:cubicBezTo>
                  <a:lnTo>
                    <a:pt x="145202" y="125798"/>
                  </a:lnTo>
                  <a:cubicBezTo>
                    <a:pt x="143629" y="128540"/>
                    <a:pt x="142646" y="131870"/>
                    <a:pt x="142646" y="135004"/>
                  </a:cubicBezTo>
                  <a:cubicBezTo>
                    <a:pt x="142646" y="145776"/>
                    <a:pt x="152083" y="154003"/>
                    <a:pt x="163684" y="154003"/>
                  </a:cubicBezTo>
                  <a:cubicBezTo>
                    <a:pt x="172335" y="154003"/>
                    <a:pt x="179020" y="150086"/>
                    <a:pt x="186884" y="144993"/>
                  </a:cubicBezTo>
                  <a:cubicBezTo>
                    <a:pt x="190030" y="142838"/>
                    <a:pt x="198485" y="137158"/>
                    <a:pt x="201237" y="137158"/>
                  </a:cubicBezTo>
                  <a:cubicBezTo>
                    <a:pt x="202810" y="137158"/>
                    <a:pt x="203597" y="137354"/>
                    <a:pt x="204973" y="138138"/>
                  </a:cubicBezTo>
                  <a:cubicBezTo>
                    <a:pt x="207333" y="139313"/>
                    <a:pt x="208906" y="142055"/>
                    <a:pt x="208906" y="144601"/>
                  </a:cubicBezTo>
                  <a:cubicBezTo>
                    <a:pt x="209102" y="152436"/>
                    <a:pt x="200451" y="159095"/>
                    <a:pt x="188261" y="160271"/>
                  </a:cubicBezTo>
                  <a:lnTo>
                    <a:pt x="173121" y="161838"/>
                  </a:lnTo>
                  <a:cubicBezTo>
                    <a:pt x="155819" y="162621"/>
                    <a:pt x="152870" y="171435"/>
                    <a:pt x="152476" y="172806"/>
                  </a:cubicBezTo>
                  <a:cubicBezTo>
                    <a:pt x="150904" y="179270"/>
                    <a:pt x="154639" y="184362"/>
                    <a:pt x="158768" y="187692"/>
                  </a:cubicBezTo>
                  <a:lnTo>
                    <a:pt x="160145" y="188867"/>
                  </a:lnTo>
                  <a:cubicBezTo>
                    <a:pt x="161914" y="190238"/>
                    <a:pt x="163094" y="191413"/>
                    <a:pt x="163094" y="191413"/>
                  </a:cubicBezTo>
                  <a:lnTo>
                    <a:pt x="143432" y="222556"/>
                  </a:lnTo>
                  <a:cubicBezTo>
                    <a:pt x="130259" y="210021"/>
                    <a:pt x="114529" y="202382"/>
                    <a:pt x="100766" y="201990"/>
                  </a:cubicBezTo>
                  <a:cubicBezTo>
                    <a:pt x="92115" y="201794"/>
                    <a:pt x="84644" y="204340"/>
                    <a:pt x="79335" y="209433"/>
                  </a:cubicBezTo>
                  <a:cubicBezTo>
                    <a:pt x="77565" y="211000"/>
                    <a:pt x="76189" y="212959"/>
                    <a:pt x="74813" y="214917"/>
                  </a:cubicBezTo>
                  <a:cubicBezTo>
                    <a:pt x="60066" y="214721"/>
                    <a:pt x="48269" y="222360"/>
                    <a:pt x="42568" y="231174"/>
                  </a:cubicBezTo>
                  <a:cubicBezTo>
                    <a:pt x="36276" y="240772"/>
                    <a:pt x="38832" y="257812"/>
                    <a:pt x="47286" y="270347"/>
                  </a:cubicBezTo>
                  <a:lnTo>
                    <a:pt x="0" y="282295"/>
                  </a:lnTo>
                  <a:lnTo>
                    <a:pt x="0" y="503036"/>
                  </a:lnTo>
                  <a:lnTo>
                    <a:pt x="856758" y="503036"/>
                  </a:lnTo>
                  <a:lnTo>
                    <a:pt x="856758" y="460631"/>
                  </a:lnTo>
                  <a:lnTo>
                    <a:pt x="698384" y="460925"/>
                  </a:lnTo>
                  <a:lnTo>
                    <a:pt x="698384" y="460925"/>
                  </a:lnTo>
                  <a:close/>
                  <a:moveTo>
                    <a:pt x="813503" y="399325"/>
                  </a:moveTo>
                  <a:cubicBezTo>
                    <a:pt x="815272" y="402067"/>
                    <a:pt x="816649" y="404614"/>
                    <a:pt x="818025" y="407160"/>
                  </a:cubicBezTo>
                  <a:cubicBezTo>
                    <a:pt x="819991" y="410686"/>
                    <a:pt x="821957" y="414211"/>
                    <a:pt x="824513" y="417933"/>
                  </a:cubicBezTo>
                  <a:cubicBezTo>
                    <a:pt x="809374" y="417737"/>
                    <a:pt x="798167" y="409706"/>
                    <a:pt x="787943" y="394037"/>
                  </a:cubicBezTo>
                  <a:cubicBezTo>
                    <a:pt x="797184" y="390120"/>
                    <a:pt x="809177" y="392470"/>
                    <a:pt x="813503" y="399325"/>
                  </a:cubicBezTo>
                  <a:moveTo>
                    <a:pt x="627307" y="207376"/>
                  </a:moveTo>
                  <a:cubicBezTo>
                    <a:pt x="655226" y="211881"/>
                    <a:pt x="678230" y="224613"/>
                    <a:pt x="695238" y="244787"/>
                  </a:cubicBezTo>
                  <a:cubicBezTo>
                    <a:pt x="699367" y="249684"/>
                    <a:pt x="703299" y="254972"/>
                    <a:pt x="707231" y="260652"/>
                  </a:cubicBezTo>
                  <a:cubicBezTo>
                    <a:pt x="656897" y="254188"/>
                    <a:pt x="640676" y="247921"/>
                    <a:pt x="613347" y="205418"/>
                  </a:cubicBezTo>
                  <a:cubicBezTo>
                    <a:pt x="617672" y="205809"/>
                    <a:pt x="622194" y="206593"/>
                    <a:pt x="627307" y="207376"/>
                  </a:cubicBezTo>
                  <a:moveTo>
                    <a:pt x="605875" y="142741"/>
                  </a:moveTo>
                  <a:lnTo>
                    <a:pt x="515923" y="142741"/>
                  </a:lnTo>
                  <a:cubicBezTo>
                    <a:pt x="524378" y="135885"/>
                    <a:pt x="531456" y="126875"/>
                    <a:pt x="536961" y="115515"/>
                  </a:cubicBezTo>
                  <a:lnTo>
                    <a:pt x="657880" y="115515"/>
                  </a:lnTo>
                  <a:cubicBezTo>
                    <a:pt x="646378" y="134122"/>
                    <a:pt x="629863" y="142741"/>
                    <a:pt x="605875" y="142741"/>
                  </a:cubicBezTo>
                  <a:moveTo>
                    <a:pt x="675379" y="100140"/>
                  </a:moveTo>
                  <a:lnTo>
                    <a:pt x="585427" y="100140"/>
                  </a:lnTo>
                  <a:cubicBezTo>
                    <a:pt x="594078" y="93088"/>
                    <a:pt x="601353" y="83687"/>
                    <a:pt x="606858" y="71935"/>
                  </a:cubicBezTo>
                  <a:lnTo>
                    <a:pt x="728073" y="71935"/>
                  </a:lnTo>
                  <a:cubicBezTo>
                    <a:pt x="716472" y="90836"/>
                    <a:pt x="699563" y="100140"/>
                    <a:pt x="675379" y="100140"/>
                  </a:cubicBezTo>
                  <a:moveTo>
                    <a:pt x="680688" y="30607"/>
                  </a:moveTo>
                  <a:lnTo>
                    <a:pt x="801509" y="30607"/>
                  </a:lnTo>
                  <a:cubicBezTo>
                    <a:pt x="790105" y="47648"/>
                    <a:pt x="773786" y="55776"/>
                    <a:pt x="750782" y="55776"/>
                  </a:cubicBezTo>
                  <a:lnTo>
                    <a:pt x="660830" y="55776"/>
                  </a:lnTo>
                  <a:cubicBezTo>
                    <a:pt x="668694" y="49214"/>
                    <a:pt x="675379" y="40792"/>
                    <a:pt x="680688" y="30607"/>
                  </a:cubicBezTo>
                  <a:moveTo>
                    <a:pt x="202712" y="35504"/>
                  </a:moveTo>
                  <a:cubicBezTo>
                    <a:pt x="205661" y="31782"/>
                    <a:pt x="210184" y="27865"/>
                    <a:pt x="215689" y="24144"/>
                  </a:cubicBezTo>
                  <a:cubicBezTo>
                    <a:pt x="220014" y="21206"/>
                    <a:pt x="225716" y="18659"/>
                    <a:pt x="231222" y="17092"/>
                  </a:cubicBezTo>
                  <a:cubicBezTo>
                    <a:pt x="240856" y="14350"/>
                    <a:pt x="251866" y="14350"/>
                    <a:pt x="263270" y="17092"/>
                  </a:cubicBezTo>
                  <a:lnTo>
                    <a:pt x="228862" y="38246"/>
                  </a:lnTo>
                  <a:cubicBezTo>
                    <a:pt x="224930" y="37854"/>
                    <a:pt x="220997" y="37658"/>
                    <a:pt x="217262" y="37658"/>
                  </a:cubicBezTo>
                  <a:cubicBezTo>
                    <a:pt x="210773" y="37658"/>
                    <a:pt x="205072" y="38246"/>
                    <a:pt x="199959" y="39225"/>
                  </a:cubicBezTo>
                  <a:cubicBezTo>
                    <a:pt x="200746" y="38050"/>
                    <a:pt x="201729" y="36679"/>
                    <a:pt x="202712" y="35504"/>
                  </a:cubicBezTo>
                  <a:moveTo>
                    <a:pt x="165846" y="175254"/>
                  </a:moveTo>
                  <a:cubicBezTo>
                    <a:pt x="166240" y="173883"/>
                    <a:pt x="167223" y="171925"/>
                    <a:pt x="170565" y="172316"/>
                  </a:cubicBezTo>
                  <a:cubicBezTo>
                    <a:pt x="170958" y="172316"/>
                    <a:pt x="171352" y="172316"/>
                    <a:pt x="171942" y="172316"/>
                  </a:cubicBezTo>
                  <a:lnTo>
                    <a:pt x="172531" y="172316"/>
                  </a:lnTo>
                  <a:cubicBezTo>
                    <a:pt x="172925" y="172316"/>
                    <a:pt x="177447" y="172512"/>
                    <a:pt x="184525" y="172708"/>
                  </a:cubicBezTo>
                  <a:lnTo>
                    <a:pt x="191603" y="172120"/>
                  </a:lnTo>
                  <a:cubicBezTo>
                    <a:pt x="208709" y="169966"/>
                    <a:pt x="223062" y="159193"/>
                    <a:pt x="223062" y="144699"/>
                  </a:cubicBezTo>
                  <a:cubicBezTo>
                    <a:pt x="223062" y="139803"/>
                    <a:pt x="220309" y="132360"/>
                    <a:pt x="216180" y="127855"/>
                  </a:cubicBezTo>
                  <a:cubicBezTo>
                    <a:pt x="212051" y="123350"/>
                    <a:pt x="207136" y="121195"/>
                    <a:pt x="201237" y="121195"/>
                  </a:cubicBezTo>
                  <a:cubicBezTo>
                    <a:pt x="194356" y="121195"/>
                    <a:pt x="186884" y="126092"/>
                    <a:pt x="178233" y="131772"/>
                  </a:cubicBezTo>
                  <a:cubicBezTo>
                    <a:pt x="172335" y="135689"/>
                    <a:pt x="167616" y="138823"/>
                    <a:pt x="163880" y="138823"/>
                  </a:cubicBezTo>
                  <a:cubicBezTo>
                    <a:pt x="160931" y="138823"/>
                    <a:pt x="158572" y="136865"/>
                    <a:pt x="158572" y="134906"/>
                  </a:cubicBezTo>
                  <a:cubicBezTo>
                    <a:pt x="158572" y="134514"/>
                    <a:pt x="158572" y="134122"/>
                    <a:pt x="158768" y="133731"/>
                  </a:cubicBezTo>
                  <a:lnTo>
                    <a:pt x="168402" y="120804"/>
                  </a:lnTo>
                  <a:lnTo>
                    <a:pt x="160538" y="116494"/>
                  </a:lnTo>
                  <a:cubicBezTo>
                    <a:pt x="158572" y="115319"/>
                    <a:pt x="155426" y="112773"/>
                    <a:pt x="155032" y="110618"/>
                  </a:cubicBezTo>
                  <a:cubicBezTo>
                    <a:pt x="154836" y="109835"/>
                    <a:pt x="155426" y="108660"/>
                    <a:pt x="156605" y="107289"/>
                  </a:cubicBezTo>
                  <a:cubicBezTo>
                    <a:pt x="160734" y="102392"/>
                    <a:pt x="165650" y="96320"/>
                    <a:pt x="170369" y="88486"/>
                  </a:cubicBezTo>
                  <a:cubicBezTo>
                    <a:pt x="171745" y="87115"/>
                    <a:pt x="173514" y="86135"/>
                    <a:pt x="176267" y="86331"/>
                  </a:cubicBezTo>
                  <a:cubicBezTo>
                    <a:pt x="180003" y="86527"/>
                    <a:pt x="183542" y="89661"/>
                    <a:pt x="183542" y="93774"/>
                  </a:cubicBezTo>
                  <a:cubicBezTo>
                    <a:pt x="183542" y="96516"/>
                    <a:pt x="186491" y="98671"/>
                    <a:pt x="190227" y="98671"/>
                  </a:cubicBezTo>
                  <a:cubicBezTo>
                    <a:pt x="193963" y="98671"/>
                    <a:pt x="195536" y="96124"/>
                    <a:pt x="197895" y="93774"/>
                  </a:cubicBezTo>
                  <a:cubicBezTo>
                    <a:pt x="197895" y="93774"/>
                    <a:pt x="206546" y="85743"/>
                    <a:pt x="202024" y="82022"/>
                  </a:cubicBezTo>
                  <a:cubicBezTo>
                    <a:pt x="196912" y="77909"/>
                    <a:pt x="177054" y="85939"/>
                    <a:pt x="180986" y="68899"/>
                  </a:cubicBezTo>
                  <a:lnTo>
                    <a:pt x="183149" y="64786"/>
                  </a:lnTo>
                  <a:cubicBezTo>
                    <a:pt x="185508" y="61652"/>
                    <a:pt x="195929" y="53817"/>
                    <a:pt x="217163" y="53817"/>
                  </a:cubicBezTo>
                  <a:cubicBezTo>
                    <a:pt x="221096" y="53817"/>
                    <a:pt x="225421" y="54013"/>
                    <a:pt x="229747" y="54601"/>
                  </a:cubicBezTo>
                  <a:lnTo>
                    <a:pt x="232500" y="54992"/>
                  </a:lnTo>
                  <a:lnTo>
                    <a:pt x="277427" y="26788"/>
                  </a:lnTo>
                  <a:cubicBezTo>
                    <a:pt x="278213" y="28355"/>
                    <a:pt x="278410" y="29726"/>
                    <a:pt x="278410" y="29726"/>
                  </a:cubicBezTo>
                  <a:lnTo>
                    <a:pt x="278410" y="30020"/>
                  </a:lnTo>
                  <a:cubicBezTo>
                    <a:pt x="280769" y="43730"/>
                    <a:pt x="272118" y="60183"/>
                    <a:pt x="258355" y="68213"/>
                  </a:cubicBezTo>
                  <a:lnTo>
                    <a:pt x="253636" y="70956"/>
                  </a:lnTo>
                  <a:lnTo>
                    <a:pt x="257175" y="91130"/>
                  </a:lnTo>
                  <a:cubicBezTo>
                    <a:pt x="245771" y="94264"/>
                    <a:pt x="237710" y="103274"/>
                    <a:pt x="237710" y="114046"/>
                  </a:cubicBezTo>
                  <a:cubicBezTo>
                    <a:pt x="237710" y="117768"/>
                    <a:pt x="238496" y="122077"/>
                    <a:pt x="239676" y="127757"/>
                  </a:cubicBezTo>
                  <a:cubicBezTo>
                    <a:pt x="240856" y="134025"/>
                    <a:pt x="242232" y="141272"/>
                    <a:pt x="242625" y="148519"/>
                  </a:cubicBezTo>
                  <a:cubicBezTo>
                    <a:pt x="242822" y="161446"/>
                    <a:pt x="227289" y="180445"/>
                    <a:pt x="195437" y="182991"/>
                  </a:cubicBezTo>
                  <a:cubicBezTo>
                    <a:pt x="183247" y="183970"/>
                    <a:pt x="170860" y="181032"/>
                    <a:pt x="167518" y="178878"/>
                  </a:cubicBezTo>
                  <a:cubicBezTo>
                    <a:pt x="166633" y="178584"/>
                    <a:pt x="165453" y="177017"/>
                    <a:pt x="165846" y="175254"/>
                  </a:cubicBezTo>
                  <a:moveTo>
                    <a:pt x="56429" y="239792"/>
                  </a:moveTo>
                  <a:cubicBezTo>
                    <a:pt x="60165" y="234112"/>
                    <a:pt x="68423" y="229411"/>
                    <a:pt x="79040" y="231174"/>
                  </a:cubicBezTo>
                  <a:lnTo>
                    <a:pt x="85725" y="232251"/>
                  </a:lnTo>
                  <a:lnTo>
                    <a:pt x="87888" y="225788"/>
                  </a:lnTo>
                  <a:cubicBezTo>
                    <a:pt x="88674" y="223633"/>
                    <a:pt x="89461" y="222066"/>
                    <a:pt x="90837" y="220891"/>
                  </a:cubicBezTo>
                  <a:cubicBezTo>
                    <a:pt x="93196" y="218737"/>
                    <a:pt x="96539" y="217561"/>
                    <a:pt x="100865" y="217757"/>
                  </a:cubicBezTo>
                  <a:cubicBezTo>
                    <a:pt x="111875" y="218149"/>
                    <a:pt x="125638" y="225592"/>
                    <a:pt x="136649" y="237540"/>
                  </a:cubicBezTo>
                  <a:cubicBezTo>
                    <a:pt x="144513" y="245962"/>
                    <a:pt x="150609" y="257126"/>
                    <a:pt x="155524" y="266136"/>
                  </a:cubicBezTo>
                  <a:lnTo>
                    <a:pt x="165748" y="251838"/>
                  </a:lnTo>
                  <a:cubicBezTo>
                    <a:pt x="162209" y="245570"/>
                    <a:pt x="159850" y="241457"/>
                    <a:pt x="154934" y="234994"/>
                  </a:cubicBezTo>
                  <a:lnTo>
                    <a:pt x="179118" y="196800"/>
                  </a:lnTo>
                  <a:cubicBezTo>
                    <a:pt x="183050" y="197387"/>
                    <a:pt x="186000" y="198171"/>
                    <a:pt x="189146" y="198171"/>
                  </a:cubicBezTo>
                  <a:cubicBezTo>
                    <a:pt x="190325" y="198171"/>
                    <a:pt x="193668" y="198367"/>
                    <a:pt x="195634" y="198171"/>
                  </a:cubicBezTo>
                  <a:cubicBezTo>
                    <a:pt x="226306" y="196800"/>
                    <a:pt x="258256" y="179955"/>
                    <a:pt x="258846" y="148812"/>
                  </a:cubicBezTo>
                  <a:lnTo>
                    <a:pt x="258846" y="148029"/>
                  </a:lnTo>
                  <a:cubicBezTo>
                    <a:pt x="258453" y="139607"/>
                    <a:pt x="256880" y="131380"/>
                    <a:pt x="255504" y="124721"/>
                  </a:cubicBezTo>
                  <a:cubicBezTo>
                    <a:pt x="254717" y="120412"/>
                    <a:pt x="253734" y="116103"/>
                    <a:pt x="253734" y="114144"/>
                  </a:cubicBezTo>
                  <a:cubicBezTo>
                    <a:pt x="253734" y="110227"/>
                    <a:pt x="258846" y="105918"/>
                    <a:pt x="266514" y="105918"/>
                  </a:cubicBezTo>
                  <a:lnTo>
                    <a:pt x="275952" y="105918"/>
                  </a:lnTo>
                  <a:lnTo>
                    <a:pt x="271233" y="78986"/>
                  </a:lnTo>
                  <a:cubicBezTo>
                    <a:pt x="286962" y="67822"/>
                    <a:pt x="296400" y="48823"/>
                    <a:pt x="294827" y="31195"/>
                  </a:cubicBezTo>
                  <a:cubicBezTo>
                    <a:pt x="311933" y="43338"/>
                    <a:pt x="324123" y="65667"/>
                    <a:pt x="326286" y="89367"/>
                  </a:cubicBezTo>
                  <a:cubicBezTo>
                    <a:pt x="326876" y="96026"/>
                    <a:pt x="325499" y="105428"/>
                    <a:pt x="323337" y="115221"/>
                  </a:cubicBezTo>
                  <a:lnTo>
                    <a:pt x="322157" y="119139"/>
                  </a:lnTo>
                  <a:lnTo>
                    <a:pt x="322354" y="119139"/>
                  </a:lnTo>
                  <a:cubicBezTo>
                    <a:pt x="318618" y="135004"/>
                    <a:pt x="312916" y="151261"/>
                    <a:pt x="309967" y="158900"/>
                  </a:cubicBezTo>
                  <a:lnTo>
                    <a:pt x="307607" y="165167"/>
                  </a:lnTo>
                  <a:lnTo>
                    <a:pt x="313506" y="168497"/>
                  </a:lnTo>
                  <a:cubicBezTo>
                    <a:pt x="325696" y="175352"/>
                    <a:pt x="333364" y="180445"/>
                    <a:pt x="333364" y="196702"/>
                  </a:cubicBezTo>
                  <a:cubicBezTo>
                    <a:pt x="333364" y="215309"/>
                    <a:pt x="316652" y="229411"/>
                    <a:pt x="300726" y="232349"/>
                  </a:cubicBezTo>
                  <a:lnTo>
                    <a:pt x="281654" y="235875"/>
                  </a:lnTo>
                  <a:lnTo>
                    <a:pt x="297776" y="246648"/>
                  </a:lnTo>
                  <a:cubicBezTo>
                    <a:pt x="303872" y="250761"/>
                    <a:pt x="307411" y="257420"/>
                    <a:pt x="307411" y="264276"/>
                  </a:cubicBezTo>
                  <a:cubicBezTo>
                    <a:pt x="307411" y="276028"/>
                    <a:pt x="297383" y="285821"/>
                    <a:pt x="284996" y="285821"/>
                  </a:cubicBezTo>
                  <a:lnTo>
                    <a:pt x="278901" y="285821"/>
                  </a:lnTo>
                  <a:lnTo>
                    <a:pt x="277132" y="291305"/>
                  </a:lnTo>
                  <a:cubicBezTo>
                    <a:pt x="270250" y="313830"/>
                    <a:pt x="262582" y="324602"/>
                    <a:pt x="237808" y="326561"/>
                  </a:cubicBezTo>
                  <a:cubicBezTo>
                    <a:pt x="238988" y="319510"/>
                    <a:pt x="239774" y="313046"/>
                    <a:pt x="239774" y="303645"/>
                  </a:cubicBezTo>
                  <a:cubicBezTo>
                    <a:pt x="239774" y="301686"/>
                    <a:pt x="239578" y="295614"/>
                    <a:pt x="239578" y="293851"/>
                  </a:cubicBezTo>
                  <a:lnTo>
                    <a:pt x="238595" y="275832"/>
                  </a:lnTo>
                  <a:lnTo>
                    <a:pt x="226011" y="288563"/>
                  </a:lnTo>
                  <a:cubicBezTo>
                    <a:pt x="220703" y="293851"/>
                    <a:pt x="211658" y="297965"/>
                    <a:pt x="201631" y="299727"/>
                  </a:cubicBezTo>
                  <a:lnTo>
                    <a:pt x="201631" y="281806"/>
                  </a:lnTo>
                  <a:lnTo>
                    <a:pt x="101258" y="256343"/>
                  </a:lnTo>
                  <a:lnTo>
                    <a:pt x="64884" y="265745"/>
                  </a:lnTo>
                  <a:cubicBezTo>
                    <a:pt x="55839" y="257224"/>
                    <a:pt x="54266" y="243122"/>
                    <a:pt x="56429" y="239792"/>
                  </a:cubicBezTo>
                  <a:moveTo>
                    <a:pt x="24577" y="460925"/>
                  </a:moveTo>
                  <a:lnTo>
                    <a:pt x="100963" y="440947"/>
                  </a:lnTo>
                  <a:lnTo>
                    <a:pt x="177349" y="460925"/>
                  </a:lnTo>
                  <a:lnTo>
                    <a:pt x="24577" y="460925"/>
                  </a:lnTo>
                  <a:close/>
                  <a:moveTo>
                    <a:pt x="185606" y="446627"/>
                  </a:moveTo>
                  <a:lnTo>
                    <a:pt x="100963" y="424494"/>
                  </a:lnTo>
                  <a:lnTo>
                    <a:pt x="16516" y="446627"/>
                  </a:lnTo>
                  <a:lnTo>
                    <a:pt x="16516" y="294537"/>
                  </a:lnTo>
                  <a:lnTo>
                    <a:pt x="101159" y="272600"/>
                  </a:lnTo>
                  <a:lnTo>
                    <a:pt x="185606" y="294537"/>
                  </a:lnTo>
                  <a:lnTo>
                    <a:pt x="185606" y="446627"/>
                  </a:lnTo>
                  <a:close/>
                  <a:moveTo>
                    <a:pt x="224340" y="416659"/>
                  </a:moveTo>
                  <a:cubicBezTo>
                    <a:pt x="216869" y="427236"/>
                    <a:pt x="216082" y="442122"/>
                    <a:pt x="221784" y="460729"/>
                  </a:cubicBezTo>
                  <a:lnTo>
                    <a:pt x="201532" y="460729"/>
                  </a:lnTo>
                  <a:lnTo>
                    <a:pt x="201532" y="316670"/>
                  </a:lnTo>
                  <a:cubicBezTo>
                    <a:pt x="208807" y="315690"/>
                    <a:pt x="216672" y="313536"/>
                    <a:pt x="223947" y="310010"/>
                  </a:cubicBezTo>
                  <a:cubicBezTo>
                    <a:pt x="223554" y="317257"/>
                    <a:pt x="222767" y="322742"/>
                    <a:pt x="221391" y="329597"/>
                  </a:cubicBezTo>
                  <a:cubicBezTo>
                    <a:pt x="221194" y="331164"/>
                    <a:pt x="220801" y="332731"/>
                    <a:pt x="220604" y="334494"/>
                  </a:cubicBezTo>
                  <a:lnTo>
                    <a:pt x="219031" y="343699"/>
                  </a:lnTo>
                  <a:lnTo>
                    <a:pt x="228469" y="343699"/>
                  </a:lnTo>
                  <a:cubicBezTo>
                    <a:pt x="244985" y="343699"/>
                    <a:pt x="256978" y="340957"/>
                    <a:pt x="266023" y="335865"/>
                  </a:cubicBezTo>
                  <a:lnTo>
                    <a:pt x="266023" y="397465"/>
                  </a:lnTo>
                  <a:cubicBezTo>
                    <a:pt x="266023" y="399619"/>
                    <a:pt x="264450" y="401186"/>
                    <a:pt x="262287" y="401186"/>
                  </a:cubicBezTo>
                  <a:lnTo>
                    <a:pt x="259534" y="401186"/>
                  </a:lnTo>
                  <a:cubicBezTo>
                    <a:pt x="244002" y="400892"/>
                    <a:pt x="231222" y="406572"/>
                    <a:pt x="224340" y="416659"/>
                  </a:cubicBezTo>
                  <a:moveTo>
                    <a:pt x="417025" y="420577"/>
                  </a:moveTo>
                  <a:cubicBezTo>
                    <a:pt x="410733" y="427824"/>
                    <a:pt x="404638" y="440359"/>
                    <a:pt x="408570" y="460729"/>
                  </a:cubicBezTo>
                  <a:lnTo>
                    <a:pt x="294041" y="460729"/>
                  </a:lnTo>
                  <a:lnTo>
                    <a:pt x="294827" y="460142"/>
                  </a:lnTo>
                  <a:cubicBezTo>
                    <a:pt x="308394" y="459358"/>
                    <a:pt x="317831" y="456616"/>
                    <a:pt x="324320" y="450153"/>
                  </a:cubicBezTo>
                  <a:cubicBezTo>
                    <a:pt x="331201" y="442906"/>
                    <a:pt x="331791" y="432916"/>
                    <a:pt x="331595" y="425865"/>
                  </a:cubicBezTo>
                  <a:cubicBezTo>
                    <a:pt x="331791" y="425278"/>
                    <a:pt x="332971" y="422340"/>
                    <a:pt x="338869" y="419597"/>
                  </a:cubicBezTo>
                  <a:lnTo>
                    <a:pt x="347324" y="415876"/>
                  </a:lnTo>
                  <a:lnTo>
                    <a:pt x="342408" y="408237"/>
                  </a:lnTo>
                  <a:cubicBezTo>
                    <a:pt x="332774" y="393547"/>
                    <a:pt x="337100" y="361229"/>
                    <a:pt x="340836" y="344287"/>
                  </a:cubicBezTo>
                  <a:cubicBezTo>
                    <a:pt x="378586" y="344679"/>
                    <a:pt x="402672" y="336844"/>
                    <a:pt x="427839" y="328618"/>
                  </a:cubicBezTo>
                  <a:cubicBezTo>
                    <a:pt x="434327" y="326463"/>
                    <a:pt x="441209" y="324309"/>
                    <a:pt x="448287" y="322154"/>
                  </a:cubicBezTo>
                  <a:lnTo>
                    <a:pt x="448483" y="322154"/>
                  </a:lnTo>
                  <a:cubicBezTo>
                    <a:pt x="448680" y="322154"/>
                    <a:pt x="456348" y="319608"/>
                    <a:pt x="466769" y="317257"/>
                  </a:cubicBezTo>
                  <a:lnTo>
                    <a:pt x="502553" y="376115"/>
                  </a:lnTo>
                  <a:lnTo>
                    <a:pt x="502946" y="376507"/>
                  </a:lnTo>
                  <a:cubicBezTo>
                    <a:pt x="507075" y="382579"/>
                    <a:pt x="506682" y="386300"/>
                    <a:pt x="500390" y="393547"/>
                  </a:cubicBezTo>
                  <a:lnTo>
                    <a:pt x="482105" y="413134"/>
                  </a:lnTo>
                  <a:lnTo>
                    <a:pt x="452416" y="407650"/>
                  </a:lnTo>
                  <a:lnTo>
                    <a:pt x="452219" y="407650"/>
                  </a:lnTo>
                  <a:cubicBezTo>
                    <a:pt x="439439" y="405789"/>
                    <a:pt x="425676" y="410783"/>
                    <a:pt x="417025" y="420577"/>
                  </a:cubicBezTo>
                  <a:moveTo>
                    <a:pt x="424889" y="460925"/>
                  </a:moveTo>
                  <a:cubicBezTo>
                    <a:pt x="421743" y="448194"/>
                    <a:pt x="423120" y="438009"/>
                    <a:pt x="429018" y="431154"/>
                  </a:cubicBezTo>
                  <a:cubicBezTo>
                    <a:pt x="434720" y="424494"/>
                    <a:pt x="443568" y="422535"/>
                    <a:pt x="449860" y="423515"/>
                  </a:cubicBezTo>
                  <a:lnTo>
                    <a:pt x="483678" y="429782"/>
                  </a:lnTo>
                  <a:lnTo>
                    <a:pt x="484464" y="429978"/>
                  </a:lnTo>
                  <a:lnTo>
                    <a:pt x="488593" y="429978"/>
                  </a:lnTo>
                  <a:lnTo>
                    <a:pt x="512187" y="404516"/>
                  </a:lnTo>
                  <a:lnTo>
                    <a:pt x="512384" y="404320"/>
                  </a:lnTo>
                  <a:cubicBezTo>
                    <a:pt x="519265" y="396289"/>
                    <a:pt x="527130" y="383950"/>
                    <a:pt x="516120" y="368085"/>
                  </a:cubicBezTo>
                  <a:lnTo>
                    <a:pt x="483481" y="314221"/>
                  </a:lnTo>
                  <a:cubicBezTo>
                    <a:pt x="489380" y="313438"/>
                    <a:pt x="495278" y="312850"/>
                    <a:pt x="500783" y="312850"/>
                  </a:cubicBezTo>
                  <a:cubicBezTo>
                    <a:pt x="500980" y="312850"/>
                    <a:pt x="517496" y="312654"/>
                    <a:pt x="534995" y="322840"/>
                  </a:cubicBezTo>
                  <a:cubicBezTo>
                    <a:pt x="537354" y="327736"/>
                    <a:pt x="540697" y="334396"/>
                    <a:pt x="544236" y="341839"/>
                  </a:cubicBezTo>
                  <a:cubicBezTo>
                    <a:pt x="550921" y="355353"/>
                    <a:pt x="559375" y="372394"/>
                    <a:pt x="561735" y="379249"/>
                  </a:cubicBezTo>
                  <a:cubicBezTo>
                    <a:pt x="563898" y="385321"/>
                    <a:pt x="562128" y="391393"/>
                    <a:pt x="556426" y="397073"/>
                  </a:cubicBezTo>
                  <a:lnTo>
                    <a:pt x="495671" y="460729"/>
                  </a:lnTo>
                  <a:lnTo>
                    <a:pt x="424889" y="460925"/>
                  </a:lnTo>
                  <a:lnTo>
                    <a:pt x="424889" y="460925"/>
                  </a:lnTo>
                  <a:close/>
                  <a:moveTo>
                    <a:pt x="635171" y="460925"/>
                  </a:moveTo>
                  <a:lnTo>
                    <a:pt x="517496" y="460925"/>
                  </a:lnTo>
                  <a:lnTo>
                    <a:pt x="567633" y="408041"/>
                  </a:lnTo>
                  <a:cubicBezTo>
                    <a:pt x="577464" y="398052"/>
                    <a:pt x="580413" y="385908"/>
                    <a:pt x="576481" y="374156"/>
                  </a:cubicBezTo>
                  <a:cubicBezTo>
                    <a:pt x="573925" y="366714"/>
                    <a:pt x="566847" y="352024"/>
                    <a:pt x="559572" y="337334"/>
                  </a:cubicBezTo>
                  <a:cubicBezTo>
                    <a:pt x="579234" y="346931"/>
                    <a:pt x="608726" y="355549"/>
                    <a:pt x="671742" y="360642"/>
                  </a:cubicBezTo>
                  <a:cubicBezTo>
                    <a:pt x="679803" y="361229"/>
                    <a:pt x="681769" y="364363"/>
                    <a:pt x="683342" y="371218"/>
                  </a:cubicBezTo>
                  <a:lnTo>
                    <a:pt x="686095" y="398248"/>
                  </a:lnTo>
                  <a:lnTo>
                    <a:pt x="653457" y="405495"/>
                  </a:lnTo>
                  <a:cubicBezTo>
                    <a:pt x="643232" y="407454"/>
                    <a:pt x="635171" y="414309"/>
                    <a:pt x="631239" y="424102"/>
                  </a:cubicBezTo>
                  <a:cubicBezTo>
                    <a:pt x="627110" y="434973"/>
                    <a:pt x="628683" y="448194"/>
                    <a:pt x="635171" y="460925"/>
                  </a:cubicBezTo>
                  <a:moveTo>
                    <a:pt x="653555" y="460338"/>
                  </a:moveTo>
                  <a:cubicBezTo>
                    <a:pt x="645494" y="449565"/>
                    <a:pt x="642741" y="438205"/>
                    <a:pt x="645887" y="429978"/>
                  </a:cubicBezTo>
                  <a:cubicBezTo>
                    <a:pt x="647656" y="425278"/>
                    <a:pt x="651589" y="422144"/>
                    <a:pt x="656504" y="421164"/>
                  </a:cubicBezTo>
                  <a:lnTo>
                    <a:pt x="703102" y="410783"/>
                  </a:lnTo>
                  <a:lnTo>
                    <a:pt x="698973" y="369260"/>
                  </a:lnTo>
                  <a:lnTo>
                    <a:pt x="698777" y="368476"/>
                  </a:lnTo>
                  <a:cubicBezTo>
                    <a:pt x="696811" y="359075"/>
                    <a:pt x="692092" y="346539"/>
                    <a:pt x="672823" y="344972"/>
                  </a:cubicBezTo>
                  <a:cubicBezTo>
                    <a:pt x="587590" y="338117"/>
                    <a:pt x="567928" y="325386"/>
                    <a:pt x="547087" y="312067"/>
                  </a:cubicBezTo>
                  <a:lnTo>
                    <a:pt x="547087" y="312067"/>
                  </a:lnTo>
                  <a:cubicBezTo>
                    <a:pt x="547087" y="311871"/>
                    <a:pt x="546890" y="311675"/>
                    <a:pt x="546890" y="311675"/>
                  </a:cubicBezTo>
                  <a:lnTo>
                    <a:pt x="546497" y="311871"/>
                  </a:lnTo>
                  <a:lnTo>
                    <a:pt x="545710" y="311479"/>
                  </a:lnTo>
                  <a:cubicBezTo>
                    <a:pt x="523296" y="296985"/>
                    <a:pt x="500882" y="297377"/>
                    <a:pt x="500292" y="297377"/>
                  </a:cubicBezTo>
                  <a:cubicBezTo>
                    <a:pt x="476305" y="297377"/>
                    <a:pt x="445829" y="306974"/>
                    <a:pt x="443470" y="307562"/>
                  </a:cubicBezTo>
                  <a:cubicBezTo>
                    <a:pt x="436195" y="309717"/>
                    <a:pt x="429313" y="311871"/>
                    <a:pt x="422628" y="314026"/>
                  </a:cubicBezTo>
                  <a:cubicBezTo>
                    <a:pt x="395888" y="322644"/>
                    <a:pt x="372884" y="329891"/>
                    <a:pt x="334445" y="328911"/>
                  </a:cubicBezTo>
                  <a:lnTo>
                    <a:pt x="328154" y="328716"/>
                  </a:lnTo>
                  <a:lnTo>
                    <a:pt x="326581" y="334787"/>
                  </a:lnTo>
                  <a:cubicBezTo>
                    <a:pt x="325204" y="340076"/>
                    <a:pt x="314194" y="382970"/>
                    <a:pt x="325008" y="409706"/>
                  </a:cubicBezTo>
                  <a:cubicBezTo>
                    <a:pt x="315570" y="416757"/>
                    <a:pt x="315570" y="425180"/>
                    <a:pt x="315570" y="426355"/>
                  </a:cubicBezTo>
                  <a:cubicBezTo>
                    <a:pt x="315964" y="435169"/>
                    <a:pt x="314194" y="438107"/>
                    <a:pt x="312818" y="439478"/>
                  </a:cubicBezTo>
                  <a:cubicBezTo>
                    <a:pt x="308099" y="444375"/>
                    <a:pt x="293746" y="444962"/>
                    <a:pt x="280179" y="444962"/>
                  </a:cubicBezTo>
                  <a:lnTo>
                    <a:pt x="276050" y="444962"/>
                  </a:lnTo>
                  <a:lnTo>
                    <a:pt x="273691" y="448292"/>
                  </a:lnTo>
                  <a:cubicBezTo>
                    <a:pt x="265630" y="459260"/>
                    <a:pt x="248131" y="461807"/>
                    <a:pt x="237120" y="458869"/>
                  </a:cubicBezTo>
                  <a:cubicBezTo>
                    <a:pt x="232205" y="444179"/>
                    <a:pt x="232008" y="432818"/>
                    <a:pt x="236727" y="425963"/>
                  </a:cubicBezTo>
                  <a:cubicBezTo>
                    <a:pt x="242232" y="417933"/>
                    <a:pt x="254029" y="417149"/>
                    <a:pt x="258748" y="417149"/>
                  </a:cubicBezTo>
                  <a:lnTo>
                    <a:pt x="261501" y="417149"/>
                  </a:lnTo>
                  <a:cubicBezTo>
                    <a:pt x="272315" y="417149"/>
                    <a:pt x="280966" y="408335"/>
                    <a:pt x="280966" y="397562"/>
                  </a:cubicBezTo>
                  <a:lnTo>
                    <a:pt x="280966" y="321371"/>
                  </a:lnTo>
                  <a:cubicBezTo>
                    <a:pt x="284505" y="315886"/>
                    <a:pt x="287454" y="309619"/>
                    <a:pt x="289813" y="302567"/>
                  </a:cubicBezTo>
                  <a:cubicBezTo>
                    <a:pt x="308295" y="299825"/>
                    <a:pt x="322452" y="284352"/>
                    <a:pt x="322452" y="265745"/>
                  </a:cubicBezTo>
                  <a:cubicBezTo>
                    <a:pt x="322452" y="258302"/>
                    <a:pt x="320092" y="251055"/>
                    <a:pt x="315964" y="244983"/>
                  </a:cubicBezTo>
                  <a:cubicBezTo>
                    <a:pt x="333266" y="236952"/>
                    <a:pt x="348405" y="220304"/>
                    <a:pt x="348405" y="197975"/>
                  </a:cubicBezTo>
                  <a:cubicBezTo>
                    <a:pt x="348405" y="175842"/>
                    <a:pt x="337002" y="165853"/>
                    <a:pt x="326384" y="159389"/>
                  </a:cubicBezTo>
                  <a:cubicBezTo>
                    <a:pt x="329333" y="150967"/>
                    <a:pt x="334445" y="135689"/>
                    <a:pt x="337985" y="120020"/>
                  </a:cubicBezTo>
                  <a:lnTo>
                    <a:pt x="352927" y="66744"/>
                  </a:lnTo>
                  <a:cubicBezTo>
                    <a:pt x="359809" y="45395"/>
                    <a:pt x="377505" y="31684"/>
                    <a:pt x="398346" y="31684"/>
                  </a:cubicBezTo>
                  <a:lnTo>
                    <a:pt x="662206" y="31684"/>
                  </a:lnTo>
                  <a:cubicBezTo>
                    <a:pt x="650802" y="48921"/>
                    <a:pt x="634581" y="56951"/>
                    <a:pt x="611577" y="56951"/>
                  </a:cubicBezTo>
                  <a:lnTo>
                    <a:pt x="460870" y="56951"/>
                  </a:lnTo>
                  <a:lnTo>
                    <a:pt x="460870" y="56951"/>
                  </a:lnTo>
                  <a:lnTo>
                    <a:pt x="452612" y="56951"/>
                  </a:lnTo>
                  <a:cubicBezTo>
                    <a:pt x="451826" y="56951"/>
                    <a:pt x="449073" y="64198"/>
                    <a:pt x="448877" y="64786"/>
                  </a:cubicBezTo>
                  <a:cubicBezTo>
                    <a:pt x="448680" y="65373"/>
                    <a:pt x="445731" y="72620"/>
                    <a:pt x="445337" y="72620"/>
                  </a:cubicBezTo>
                  <a:lnTo>
                    <a:pt x="460870" y="72620"/>
                  </a:lnTo>
                  <a:lnTo>
                    <a:pt x="460870" y="72620"/>
                  </a:lnTo>
                  <a:lnTo>
                    <a:pt x="588770" y="72620"/>
                  </a:lnTo>
                  <a:cubicBezTo>
                    <a:pt x="577366" y="91815"/>
                    <a:pt x="560457" y="100825"/>
                    <a:pt x="536076" y="100825"/>
                  </a:cubicBezTo>
                  <a:lnTo>
                    <a:pt x="441798" y="100825"/>
                  </a:lnTo>
                  <a:lnTo>
                    <a:pt x="441798" y="100825"/>
                  </a:lnTo>
                  <a:lnTo>
                    <a:pt x="432754" y="100825"/>
                  </a:lnTo>
                  <a:cubicBezTo>
                    <a:pt x="431968" y="100825"/>
                    <a:pt x="429411" y="108072"/>
                    <a:pt x="429018" y="108660"/>
                  </a:cubicBezTo>
                  <a:cubicBezTo>
                    <a:pt x="428822" y="109247"/>
                    <a:pt x="425872" y="116494"/>
                    <a:pt x="425479" y="116494"/>
                  </a:cubicBezTo>
                  <a:lnTo>
                    <a:pt x="441995" y="116494"/>
                  </a:lnTo>
                  <a:lnTo>
                    <a:pt x="441995" y="116494"/>
                  </a:lnTo>
                  <a:lnTo>
                    <a:pt x="518577" y="116494"/>
                  </a:lnTo>
                  <a:cubicBezTo>
                    <a:pt x="507174" y="134906"/>
                    <a:pt x="490461" y="143720"/>
                    <a:pt x="466474" y="143720"/>
                  </a:cubicBezTo>
                  <a:lnTo>
                    <a:pt x="418008" y="143720"/>
                  </a:lnTo>
                  <a:lnTo>
                    <a:pt x="418008" y="143720"/>
                  </a:lnTo>
                  <a:lnTo>
                    <a:pt x="409750" y="143720"/>
                  </a:lnTo>
                  <a:cubicBezTo>
                    <a:pt x="408963" y="143720"/>
                    <a:pt x="406211" y="150771"/>
                    <a:pt x="406014" y="151555"/>
                  </a:cubicBezTo>
                  <a:cubicBezTo>
                    <a:pt x="405817" y="152142"/>
                    <a:pt x="402868" y="159389"/>
                    <a:pt x="402475" y="159389"/>
                  </a:cubicBezTo>
                  <a:lnTo>
                    <a:pt x="418008" y="159389"/>
                  </a:lnTo>
                  <a:lnTo>
                    <a:pt x="418008" y="159389"/>
                  </a:lnTo>
                  <a:lnTo>
                    <a:pt x="461460" y="159389"/>
                  </a:lnTo>
                  <a:cubicBezTo>
                    <a:pt x="461657" y="159585"/>
                    <a:pt x="464016" y="161740"/>
                    <a:pt x="464016" y="170945"/>
                  </a:cubicBezTo>
                  <a:cubicBezTo>
                    <a:pt x="464016" y="182893"/>
                    <a:pt x="453989" y="192686"/>
                    <a:pt x="441602" y="192686"/>
                  </a:cubicBezTo>
                  <a:cubicBezTo>
                    <a:pt x="435900" y="192686"/>
                    <a:pt x="431574" y="190924"/>
                    <a:pt x="420564" y="186223"/>
                  </a:cubicBezTo>
                  <a:lnTo>
                    <a:pt x="419777" y="185831"/>
                  </a:lnTo>
                  <a:lnTo>
                    <a:pt x="407784" y="196604"/>
                  </a:lnTo>
                  <a:lnTo>
                    <a:pt x="414862" y="199738"/>
                  </a:lnTo>
                  <a:cubicBezTo>
                    <a:pt x="426659" y="204830"/>
                    <a:pt x="433147" y="207376"/>
                    <a:pt x="441995" y="207376"/>
                  </a:cubicBezTo>
                  <a:cubicBezTo>
                    <a:pt x="452809" y="207376"/>
                    <a:pt x="462443" y="202871"/>
                    <a:pt x="469128" y="195820"/>
                  </a:cubicBezTo>
                  <a:cubicBezTo>
                    <a:pt x="479156" y="196408"/>
                    <a:pt x="495475" y="197779"/>
                    <a:pt x="511204" y="198954"/>
                  </a:cubicBezTo>
                  <a:cubicBezTo>
                    <a:pt x="530079" y="200521"/>
                    <a:pt x="549741" y="202088"/>
                    <a:pt x="558982" y="202480"/>
                  </a:cubicBezTo>
                  <a:cubicBezTo>
                    <a:pt x="563504" y="202676"/>
                    <a:pt x="567830" y="202871"/>
                    <a:pt x="571959" y="203067"/>
                  </a:cubicBezTo>
                  <a:cubicBezTo>
                    <a:pt x="579627" y="203459"/>
                    <a:pt x="586508" y="203851"/>
                    <a:pt x="593587" y="204243"/>
                  </a:cubicBezTo>
                  <a:cubicBezTo>
                    <a:pt x="629764" y="262904"/>
                    <a:pt x="647853" y="270152"/>
                    <a:pt x="718144" y="278182"/>
                  </a:cubicBezTo>
                  <a:cubicBezTo>
                    <a:pt x="722862" y="286604"/>
                    <a:pt x="727188" y="295418"/>
                    <a:pt x="731120" y="304232"/>
                  </a:cubicBezTo>
                  <a:lnTo>
                    <a:pt x="731120" y="419793"/>
                  </a:lnTo>
                  <a:lnTo>
                    <a:pt x="731120" y="420381"/>
                  </a:lnTo>
                  <a:cubicBezTo>
                    <a:pt x="731514" y="426061"/>
                    <a:pt x="731514" y="427824"/>
                    <a:pt x="730530" y="428999"/>
                  </a:cubicBezTo>
                  <a:cubicBezTo>
                    <a:pt x="728171" y="432133"/>
                    <a:pt x="719520" y="435854"/>
                    <a:pt x="713228" y="438401"/>
                  </a:cubicBezTo>
                  <a:lnTo>
                    <a:pt x="653948" y="460533"/>
                  </a:lnTo>
                  <a:lnTo>
                    <a:pt x="653555" y="460338"/>
                  </a:lnTo>
                  <a:close/>
                </a:path>
              </a:pathLst>
            </a:custGeom>
            <a:solidFill>
              <a:schemeClr val="bg1"/>
            </a:solidFill>
            <a:ln w="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669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white logo" preserve="1" userDrawn="1">
  <p:cSld name="Content and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33DA8DA-B60F-42F2-892A-517BAD9A0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542917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542917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112C257C-6D6C-4D83-AD9A-7C0DCA88E4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724" y="1615688"/>
            <a:ext cx="5429173" cy="4351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9B4F0EE-69FB-4E6E-8DCA-015D86376C9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928B2E-5563-4C99-A63A-7BA44F14372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D1932-450A-4A1C-974F-4FBB1CC2E4E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9DC0C5-C838-451A-916F-AFFAEA1FBEF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D596CA-A6BA-4525-9519-C313D91C2E27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7308304" y="5447366"/>
            <a:chExt cx="1246732" cy="1624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D16469-33CC-4C7C-AAF2-6704AD94A43F}"/>
                </a:ext>
              </a:extLst>
            </p:cNvPr>
            <p:cNvSpPr/>
            <p:nvPr/>
          </p:nvSpPr>
          <p:spPr>
            <a:xfrm>
              <a:off x="7744573" y="5452408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4EF97-545C-4A9D-A4D1-A4F993DAB68B}"/>
                </a:ext>
              </a:extLst>
            </p:cNvPr>
            <p:cNvSpPr/>
            <p:nvPr/>
          </p:nvSpPr>
          <p:spPr>
            <a:xfrm>
              <a:off x="7610807" y="5450659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30E7FD-CC40-492A-9C08-12D7E2210A30}"/>
                </a:ext>
              </a:extLst>
            </p:cNvPr>
            <p:cNvSpPr/>
            <p:nvPr/>
          </p:nvSpPr>
          <p:spPr>
            <a:xfrm>
              <a:off x="8135379" y="5448036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C44799-6800-4238-B33E-44B16BFF1AC3}"/>
                </a:ext>
              </a:extLst>
            </p:cNvPr>
            <p:cNvSpPr/>
            <p:nvPr/>
          </p:nvSpPr>
          <p:spPr>
            <a:xfrm>
              <a:off x="7868721" y="5452408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ABE647-0BFD-488D-B7BB-4B5C1CA4DC59}"/>
                </a:ext>
              </a:extLst>
            </p:cNvPr>
            <p:cNvSpPr/>
            <p:nvPr/>
          </p:nvSpPr>
          <p:spPr>
            <a:xfrm>
              <a:off x="8493836" y="5452408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364A99-BF80-4B02-91AB-CD6F218EB2A3}"/>
                </a:ext>
              </a:extLst>
            </p:cNvPr>
            <p:cNvSpPr/>
            <p:nvPr/>
          </p:nvSpPr>
          <p:spPr>
            <a:xfrm>
              <a:off x="7308304" y="5447366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B8ED5F-128D-43CD-88E0-0810C5142A8B}"/>
                </a:ext>
              </a:extLst>
            </p:cNvPr>
            <p:cNvSpPr/>
            <p:nvPr/>
          </p:nvSpPr>
          <p:spPr>
            <a:xfrm>
              <a:off x="7344150" y="5545956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CA2BCF-2C13-46DC-8E52-1CD4C2FA4881}"/>
                </a:ext>
              </a:extLst>
            </p:cNvPr>
            <p:cNvSpPr/>
            <p:nvPr/>
          </p:nvSpPr>
          <p:spPr>
            <a:xfrm>
              <a:off x="7319670" y="5545956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DC7185-C0E7-4371-BC48-64867496F97C}"/>
                </a:ext>
              </a:extLst>
            </p:cNvPr>
            <p:cNvSpPr/>
            <p:nvPr/>
          </p:nvSpPr>
          <p:spPr>
            <a:xfrm>
              <a:off x="7319670" y="555819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AE996FC-63D0-44B5-99B6-F9185C643218}"/>
                </a:ext>
              </a:extLst>
            </p:cNvPr>
            <p:cNvSpPr/>
            <p:nvPr/>
          </p:nvSpPr>
          <p:spPr>
            <a:xfrm>
              <a:off x="7344150" y="555819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1CE6CE-A2C4-42DF-AA91-BF3938D44A5C}"/>
                </a:ext>
              </a:extLst>
            </p:cNvPr>
            <p:cNvSpPr/>
            <p:nvPr/>
          </p:nvSpPr>
          <p:spPr>
            <a:xfrm>
              <a:off x="7344150" y="557043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99E924-5389-46CB-B893-68F1E086007F}"/>
                </a:ext>
              </a:extLst>
            </p:cNvPr>
            <p:cNvSpPr/>
            <p:nvPr/>
          </p:nvSpPr>
          <p:spPr>
            <a:xfrm>
              <a:off x="7319670" y="557043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86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red logo" preserve="1" userDrawn="1">
  <p:cSld name="Content and Picture 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33DA8DA-B60F-42F2-892A-517BAD9A0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542917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542917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112C257C-6D6C-4D83-AD9A-7C0DCA88E4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724" y="1615688"/>
            <a:ext cx="5429173" cy="4351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E8C012-B170-4F17-B933-9EF8953DA2A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D86462-63FF-42BB-8B1F-033974F7B07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00596-4526-4CC7-96B4-EA1D1A66524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99C322-7F77-409B-8E84-CD0DEDF8849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D7FACB-ECF7-424C-8AD2-3704376F197D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C5935B-A2C0-4120-98FC-886389DF260D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15C51C-700F-4D09-9088-FB1A661014F7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5CF969-D58A-43A5-9329-1BCDF9C0F273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4EC533-B6F2-4EC8-9A5B-6E4368A85534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08E6E6-7417-4893-9333-DB4BE524FF7C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FF48E5-0743-46B6-A086-D2193B363F58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B90482-0691-4443-B1D8-7198E2661832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37D14C-B021-4F4F-9AFA-936BF44B764A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B2072C-E153-484E-8DCA-F6029BCD4BE8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9C97B6-5D77-4A7E-A994-A81A227402F0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4FAAC3-9318-4CB3-8422-B761176339F1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C0CD51-8F7E-4A8F-BC0B-8896344D269F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52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red" preserve="1" userDrawn="1">
  <p:cSld name="Content and Pictur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7CF5CDA-0936-40CF-92C6-FBD47D18269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606309" y="6406952"/>
            <a:ext cx="1246732" cy="162413"/>
            <a:chOff x="7308304" y="5447366"/>
            <a:chExt cx="1246732" cy="16241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A78D32-0EDD-4C46-8F98-BDD53D56C0B4}"/>
                </a:ext>
              </a:extLst>
            </p:cNvPr>
            <p:cNvSpPr/>
            <p:nvPr/>
          </p:nvSpPr>
          <p:spPr>
            <a:xfrm>
              <a:off x="7744573" y="5452408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809545-6B43-42EE-BB24-117653A06763}"/>
                </a:ext>
              </a:extLst>
            </p:cNvPr>
            <p:cNvSpPr/>
            <p:nvPr/>
          </p:nvSpPr>
          <p:spPr>
            <a:xfrm>
              <a:off x="7610807" y="5450659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B35628-A545-4788-BD04-58E06D057292}"/>
                </a:ext>
              </a:extLst>
            </p:cNvPr>
            <p:cNvSpPr/>
            <p:nvPr/>
          </p:nvSpPr>
          <p:spPr>
            <a:xfrm>
              <a:off x="8135379" y="5448036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667421-515F-4B3B-BE85-205ABE81EE5D}"/>
                </a:ext>
              </a:extLst>
            </p:cNvPr>
            <p:cNvSpPr/>
            <p:nvPr/>
          </p:nvSpPr>
          <p:spPr>
            <a:xfrm>
              <a:off x="7868721" y="5452408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125CA7-2E3B-4FFE-BCAB-F47340EAE58E}"/>
                </a:ext>
              </a:extLst>
            </p:cNvPr>
            <p:cNvSpPr/>
            <p:nvPr/>
          </p:nvSpPr>
          <p:spPr>
            <a:xfrm>
              <a:off x="8493836" y="5452408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8C1BC2-838B-49AE-89C2-B3DE129F9EA8}"/>
                </a:ext>
              </a:extLst>
            </p:cNvPr>
            <p:cNvSpPr/>
            <p:nvPr/>
          </p:nvSpPr>
          <p:spPr>
            <a:xfrm>
              <a:off x="7308304" y="5447366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374C3A-E4A8-418E-84AB-167EA54D2908}"/>
                </a:ext>
              </a:extLst>
            </p:cNvPr>
            <p:cNvSpPr/>
            <p:nvPr/>
          </p:nvSpPr>
          <p:spPr>
            <a:xfrm>
              <a:off x="7344150" y="5545956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A61BF0-4AA7-4659-8282-3D892683539E}"/>
                </a:ext>
              </a:extLst>
            </p:cNvPr>
            <p:cNvSpPr/>
            <p:nvPr/>
          </p:nvSpPr>
          <p:spPr>
            <a:xfrm>
              <a:off x="7319670" y="5545956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2BAE8F-B1B2-4821-9280-4E2C3970F651}"/>
                </a:ext>
              </a:extLst>
            </p:cNvPr>
            <p:cNvSpPr/>
            <p:nvPr/>
          </p:nvSpPr>
          <p:spPr>
            <a:xfrm>
              <a:off x="7319670" y="555819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55EBF9F-22C2-4575-903C-E178F5092FA2}"/>
                </a:ext>
              </a:extLst>
            </p:cNvPr>
            <p:cNvSpPr/>
            <p:nvPr/>
          </p:nvSpPr>
          <p:spPr>
            <a:xfrm>
              <a:off x="7344150" y="555819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70754E-9496-439A-BD53-6E5FED564678}"/>
                </a:ext>
              </a:extLst>
            </p:cNvPr>
            <p:cNvSpPr/>
            <p:nvPr/>
          </p:nvSpPr>
          <p:spPr>
            <a:xfrm>
              <a:off x="7344150" y="557043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36348D-EC7F-4B8F-A3CC-D2E611F6C07D}"/>
                </a:ext>
              </a:extLst>
            </p:cNvPr>
            <p:cNvSpPr/>
            <p:nvPr/>
          </p:nvSpPr>
          <p:spPr>
            <a:xfrm>
              <a:off x="7319670" y="557043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5429173" cy="456047"/>
          </a:xfrm>
        </p:spPr>
        <p:txBody>
          <a:bodyPr anchor="t" anchorCtr="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542917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3466E5-2C50-4FD9-B0B1-44A3E1EB2A3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0746" y="6382622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Generali Switzerland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E0D1D00-6EE0-4B42-8EF4-602F63F74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8203" y="1327778"/>
            <a:ext cx="3323660" cy="2680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FB6217-DD82-4A79-A376-FAA823E5B2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360" y="1612444"/>
            <a:ext cx="7392821" cy="4354441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0A6029-FFCF-4013-9440-8F34F06B1D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D36B7F-8BE8-4495-9E91-2E073FFEBF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7142E-653D-4098-9916-61A1D5023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9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33DA8DA-B60F-42F2-892A-517BAD9A0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A3F78-C0ED-4C26-A3B9-67B26032CA7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606309" y="6406952"/>
            <a:ext cx="1246732" cy="162413"/>
            <a:chOff x="7308304" y="5447366"/>
            <a:chExt cx="1246732" cy="16241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34A28A6-9E11-4D06-8109-6B6FB20915EC}"/>
                </a:ext>
              </a:extLst>
            </p:cNvPr>
            <p:cNvSpPr/>
            <p:nvPr/>
          </p:nvSpPr>
          <p:spPr>
            <a:xfrm>
              <a:off x="7744573" y="5452408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A298FC-2E77-4A25-945B-78831E3642BB}"/>
                </a:ext>
              </a:extLst>
            </p:cNvPr>
            <p:cNvSpPr/>
            <p:nvPr/>
          </p:nvSpPr>
          <p:spPr>
            <a:xfrm>
              <a:off x="7610807" y="5450659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0722AC-C46C-49D5-8095-0510BC1725B9}"/>
                </a:ext>
              </a:extLst>
            </p:cNvPr>
            <p:cNvSpPr/>
            <p:nvPr/>
          </p:nvSpPr>
          <p:spPr>
            <a:xfrm>
              <a:off x="8135379" y="5448036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83303A-C445-44FB-9F5C-97CDFAB5B833}"/>
                </a:ext>
              </a:extLst>
            </p:cNvPr>
            <p:cNvSpPr/>
            <p:nvPr/>
          </p:nvSpPr>
          <p:spPr>
            <a:xfrm>
              <a:off x="7868721" y="5452408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876190-2857-4506-A739-0E6C7A70D4D6}"/>
                </a:ext>
              </a:extLst>
            </p:cNvPr>
            <p:cNvSpPr/>
            <p:nvPr/>
          </p:nvSpPr>
          <p:spPr>
            <a:xfrm>
              <a:off x="8493836" y="5452408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A7CBA7-266F-4E68-B4FE-ECE3A278A2F9}"/>
                </a:ext>
              </a:extLst>
            </p:cNvPr>
            <p:cNvSpPr/>
            <p:nvPr/>
          </p:nvSpPr>
          <p:spPr>
            <a:xfrm>
              <a:off x="7308304" y="5447366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170035-DA94-4A1C-B55D-034FB9AC56AA}"/>
                </a:ext>
              </a:extLst>
            </p:cNvPr>
            <p:cNvSpPr/>
            <p:nvPr/>
          </p:nvSpPr>
          <p:spPr>
            <a:xfrm>
              <a:off x="7344150" y="5545956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A4A669-79B6-4F79-B587-BC3F08FE0AC6}"/>
                </a:ext>
              </a:extLst>
            </p:cNvPr>
            <p:cNvSpPr/>
            <p:nvPr/>
          </p:nvSpPr>
          <p:spPr>
            <a:xfrm>
              <a:off x="7319670" y="5545956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B7A662-A924-4FC8-B3FE-3CD64B97A868}"/>
                </a:ext>
              </a:extLst>
            </p:cNvPr>
            <p:cNvSpPr/>
            <p:nvPr/>
          </p:nvSpPr>
          <p:spPr>
            <a:xfrm>
              <a:off x="7319670" y="555819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20FD7B-13C2-49C8-8884-9992E9D97F3E}"/>
                </a:ext>
              </a:extLst>
            </p:cNvPr>
            <p:cNvSpPr/>
            <p:nvPr/>
          </p:nvSpPr>
          <p:spPr>
            <a:xfrm>
              <a:off x="7344150" y="555819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43607B-5ADA-4A5E-B826-A94CC701E7B2}"/>
                </a:ext>
              </a:extLst>
            </p:cNvPr>
            <p:cNvSpPr/>
            <p:nvPr/>
          </p:nvSpPr>
          <p:spPr>
            <a:xfrm>
              <a:off x="7344150" y="557043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B66A23-DC02-47DD-8E75-3ECE24D12D91}"/>
                </a:ext>
              </a:extLst>
            </p:cNvPr>
            <p:cNvSpPr/>
            <p:nvPr/>
          </p:nvSpPr>
          <p:spPr>
            <a:xfrm>
              <a:off x="7319670" y="557043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92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vie" preserve="1" userDrawn="1">
  <p:cSld name="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75CA2EF6-ADC4-4E24-B47A-3913A23D0732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Mediaclip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AAB5E0-5FE0-4943-BEAF-5A6D7E1C1E29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606309" y="6406952"/>
            <a:ext cx="1246732" cy="162413"/>
            <a:chOff x="7308304" y="5447366"/>
            <a:chExt cx="1246732" cy="16241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6C69BA2-2B91-4463-B4C0-A79A4826A4C3}"/>
                </a:ext>
              </a:extLst>
            </p:cNvPr>
            <p:cNvSpPr/>
            <p:nvPr/>
          </p:nvSpPr>
          <p:spPr>
            <a:xfrm>
              <a:off x="7744573" y="5452408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4F87D8-98A1-4E42-B794-5700B11EC8F1}"/>
                </a:ext>
              </a:extLst>
            </p:cNvPr>
            <p:cNvSpPr/>
            <p:nvPr/>
          </p:nvSpPr>
          <p:spPr>
            <a:xfrm>
              <a:off x="7610807" y="5450659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4052D3-98C4-4177-8264-02960F69A407}"/>
                </a:ext>
              </a:extLst>
            </p:cNvPr>
            <p:cNvSpPr/>
            <p:nvPr/>
          </p:nvSpPr>
          <p:spPr>
            <a:xfrm>
              <a:off x="8135379" y="5448036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67D517-B844-4088-886F-332086F7BA48}"/>
                </a:ext>
              </a:extLst>
            </p:cNvPr>
            <p:cNvSpPr/>
            <p:nvPr/>
          </p:nvSpPr>
          <p:spPr>
            <a:xfrm>
              <a:off x="7868721" y="5452408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5980F2-5C78-46C2-83E1-1B33756462A7}"/>
                </a:ext>
              </a:extLst>
            </p:cNvPr>
            <p:cNvSpPr/>
            <p:nvPr/>
          </p:nvSpPr>
          <p:spPr>
            <a:xfrm>
              <a:off x="8493836" y="5452408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2A5F43-39F5-4B90-809D-8D71ADE28521}"/>
                </a:ext>
              </a:extLst>
            </p:cNvPr>
            <p:cNvSpPr/>
            <p:nvPr/>
          </p:nvSpPr>
          <p:spPr>
            <a:xfrm>
              <a:off x="7308304" y="5447366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B6F7AE-EB0E-4752-8BB6-0D0C412645A5}"/>
                </a:ext>
              </a:extLst>
            </p:cNvPr>
            <p:cNvSpPr/>
            <p:nvPr/>
          </p:nvSpPr>
          <p:spPr>
            <a:xfrm>
              <a:off x="7344150" y="5545956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210A61-5296-43FD-8556-9F5FC5DD095E}"/>
                </a:ext>
              </a:extLst>
            </p:cNvPr>
            <p:cNvSpPr/>
            <p:nvPr/>
          </p:nvSpPr>
          <p:spPr>
            <a:xfrm>
              <a:off x="7319670" y="5545956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3352B5-FF7E-444B-B188-BAC93559BAEA}"/>
                </a:ext>
              </a:extLst>
            </p:cNvPr>
            <p:cNvSpPr/>
            <p:nvPr/>
          </p:nvSpPr>
          <p:spPr>
            <a:xfrm>
              <a:off x="7319670" y="555819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8706849-7ED1-48B4-9B06-492A5B0608A8}"/>
                </a:ext>
              </a:extLst>
            </p:cNvPr>
            <p:cNvSpPr/>
            <p:nvPr/>
          </p:nvSpPr>
          <p:spPr>
            <a:xfrm>
              <a:off x="7344150" y="555819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528D69-B78B-4E93-BD7A-1107C1CC9A4D}"/>
                </a:ext>
              </a:extLst>
            </p:cNvPr>
            <p:cNvSpPr/>
            <p:nvPr/>
          </p:nvSpPr>
          <p:spPr>
            <a:xfrm>
              <a:off x="7344150" y="557043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41927E-6C97-4A12-890B-F90BBEE8A825}"/>
                </a:ext>
              </a:extLst>
            </p:cNvPr>
            <p:cNvSpPr/>
            <p:nvPr/>
          </p:nvSpPr>
          <p:spPr>
            <a:xfrm>
              <a:off x="7319670" y="557043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71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" descr="background_titelfolie-03.jpg">
            <a:extLst>
              <a:ext uri="{FF2B5EF4-FFF2-40B4-BE49-F238E27FC236}">
                <a16:creationId xmlns:a16="http://schemas.microsoft.com/office/drawing/2014/main" id="{D1324E3A-95B4-44A0-9606-E1D064D90E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CD286EC-B337-4AA6-9F10-B5202B294801}"/>
              </a:ext>
            </a:extLst>
          </p:cNvPr>
          <p:cNvSpPr txBox="1"/>
          <p:nvPr userDrawn="1"/>
        </p:nvSpPr>
        <p:spPr>
          <a:xfrm>
            <a:off x="335360" y="1962615"/>
            <a:ext cx="3619605" cy="809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FE97C-160C-4861-9E91-E9B3678003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35491" y="361801"/>
            <a:ext cx="9474200" cy="456047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3C5B46-B5F5-4C02-9A43-EC59A1C95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3608038"/>
            <a:ext cx="7392821" cy="2358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Vorname</a:t>
            </a:r>
            <a:endParaRPr lang="en-US" dirty="0"/>
          </a:p>
          <a:p>
            <a:pPr lvl="0"/>
            <a:r>
              <a:rPr lang="en-US" dirty="0" err="1"/>
              <a:t>Funktion</a:t>
            </a:r>
            <a:endParaRPr lang="en-US" dirty="0"/>
          </a:p>
          <a:p>
            <a:pPr lvl="0"/>
            <a:r>
              <a:rPr lang="en-US" dirty="0" err="1"/>
              <a:t>Telefon</a:t>
            </a:r>
            <a:endParaRPr lang="en-US" dirty="0"/>
          </a:p>
          <a:p>
            <a:pPr lvl="0"/>
            <a:r>
              <a:rPr lang="en-US" dirty="0"/>
              <a:t>E-Mail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F4A9B0-50AB-4652-9DA9-49D924172115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7CBFDA-CB2F-40AC-AB73-519239950E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D41A3-7844-40C9-AEAB-EF45DDF14A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D284AC-1394-419C-8729-7EE7845B34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3CF888-3C24-4D9E-B11E-435047190AB1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2CE64D-3549-472F-BFC0-C2D2D917D856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84EDB1-2258-4B04-A120-34204E235CC8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2364FD-5F66-4F4E-92E3-4577B0795F52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75396D-CDA6-4E62-A34C-010907D98146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CC9F6E-0C37-4F04-A452-8771F23608C8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409384-6998-4B32-A4CC-F9E8C050ECE2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60DA8AD-A47D-4CE5-B1EA-96BF48502BE5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25682-3D38-4ED4-9953-A319DD426D61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64DC13-DCDB-41EE-AB4D-C6E1F26D99B4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11B4F8-0D19-40FC-95FA-793E65E29236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965952-5EA1-4BC4-BDDA-61D32B6CA548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FE0677-45AA-4142-BD1A-65859AC0E03F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83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0">
            <a:extLst>
              <a:ext uri="{FF2B5EF4-FFF2-40B4-BE49-F238E27FC236}">
                <a16:creationId xmlns:a16="http://schemas.microsoft.com/office/drawing/2014/main" id="{545721F2-EA39-44EA-8985-136B0DEC7119}"/>
              </a:ext>
            </a:extLst>
          </p:cNvPr>
          <p:cNvSpPr>
            <a:spLocks/>
          </p:cNvSpPr>
          <p:nvPr userDrawn="1"/>
        </p:nvSpPr>
        <p:spPr bwMode="gray">
          <a:xfrm>
            <a:off x="334434" y="1653117"/>
            <a:ext cx="11523133" cy="4313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9883200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97464-5A55-4AAF-A85B-B707915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0F0FBE1-A5D9-4DFF-AE5E-87CF1C04FA8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2170B-6E96-4177-A947-892E6EFDDC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CA368-161C-4E3E-800A-AF2222D7D1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1B9659-DF81-4F87-9297-A9EE0FA494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97551E1-EB78-40BD-AC8C-2BE41D1E9A6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 bwMode="auto">
          <a:xfrm>
            <a:off x="334434" y="1653117"/>
            <a:ext cx="11523133" cy="431376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Diagramm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E18778-35B3-4C1D-A921-7006EFB09B45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A326C8-C182-4978-94DD-2D855537022C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D3CB36-52FE-4F43-858C-7D283EBCFF0C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2BC540-AEA1-480E-B276-A755FC2ACF37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6A369F-EF1C-4CA3-B9CD-156F0BCA6B41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244F0E-E628-4292-9A9A-501E5714021A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10C2CD-E809-4168-ACF8-0F6AEF0AD5C0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B188F8-9702-4840-BBC4-7919DEEDCCBF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2B3AEB-8DB3-4B9A-8151-C550739717FA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264AB8-4A4F-4A6B-857F-6F3075735410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A08BEF-9AD6-4F96-B779-E1624FEBD9E6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CAFC21-43C3-4E1E-AA96-F0D24802FF17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227ECA-848F-4DEA-93BC-4C8A0A7588AC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33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9883200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97464-5A55-4AAF-A85B-B707915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06F57F-E42E-4E93-BB48-845FE40FA99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DBA7C-B93C-4295-8E23-D98AD6D83F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578CF-105E-4B31-BF89-861D967E8F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6CC8C3D-8864-4B3D-8952-CB2B400CFC9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33FE7-4302-4E5D-8884-44300529CA06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129EA0-F666-4B65-BC28-B474367F0D7B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3875D0-A369-4D0F-85DE-9AE14BA3712F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E05457-44F4-42F0-92CC-BF0225565CBE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65543A-D86D-4B72-A835-430DA6B36813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F0BF35-AF11-4C86-8EF2-0787CAC516A7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709B6F-77B4-48D1-AB02-10BA232E4B77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4D04BC-7784-4BEC-B5DB-4DD9EC0FE54D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9A5380-5A2D-42DC-B31E-134607EB79A1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34DA83-BD5D-4080-B830-8ED3A3CACE2D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87E580-61BE-4691-9BAE-AADCC472D6F9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A137A69-C973-4275-B4A3-469F65463C87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E439D8D-B9AD-4432-91BA-2637CA328387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38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" descr="background_titelfolie-03.jpg">
            <a:extLst>
              <a:ext uri="{FF2B5EF4-FFF2-40B4-BE49-F238E27FC236}">
                <a16:creationId xmlns:a16="http://schemas.microsoft.com/office/drawing/2014/main" id="{62A21654-26DE-45CF-98DD-FC70FC638D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91" y="347515"/>
            <a:ext cx="9474200" cy="557363"/>
          </a:xfrm>
        </p:spPr>
        <p:txBody>
          <a:bodyPr anchor="t" anchorCtr="0"/>
          <a:lstStyle>
            <a:lvl1pPr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791" y="6445251"/>
            <a:ext cx="1677547" cy="243416"/>
          </a:xfrm>
        </p:spPr>
        <p:txBody>
          <a:bodyPr anchor="t" anchorCtr="0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fld id="{74D02B7B-2001-4DFD-8DE2-E537E98BE04E}" type="datetime1">
              <a:rPr lang="de-DE" smtClean="0"/>
              <a:t>06.09.2019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6445251"/>
            <a:ext cx="2473280" cy="243416"/>
          </a:xfrm>
        </p:spPr>
        <p:txBody>
          <a:bodyPr anchor="t" anchorCtr="0"/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1467" y="6445251"/>
            <a:ext cx="1778000" cy="243416"/>
          </a:xfrm>
        </p:spPr>
        <p:txBody>
          <a:bodyPr anchor="t" anchorCtr="0"/>
          <a:lstStyle>
            <a:lvl1pPr>
              <a:defRPr sz="933">
                <a:solidFill>
                  <a:schemeClr val="tx1"/>
                </a:solidFill>
              </a:defRPr>
            </a:lvl1pPr>
          </a:lstStyle>
          <a:p>
            <a:fld id="{DF1D0B79-D794-4F43-B895-36C05FBF23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82BC2E4-B476-40DD-998E-1F217D9A567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10466090" y="6401148"/>
            <a:ext cx="1391477" cy="18516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/>
            </a:lvl1pPr>
          </a:lstStyle>
          <a:p>
            <a:pPr lvl="0"/>
            <a:r>
              <a:rPr lang="en-GB" sz="133" dirty="0"/>
              <a:t> </a:t>
            </a:r>
            <a:endParaRPr lang="en-GB" dirty="0"/>
          </a:p>
        </p:txBody>
      </p:sp>
      <p:sp>
        <p:nvSpPr>
          <p:cNvPr id="17" name="Bildplatzhalter 12">
            <a:extLst>
              <a:ext uri="{FF2B5EF4-FFF2-40B4-BE49-F238E27FC236}">
                <a16:creationId xmlns:a16="http://schemas.microsoft.com/office/drawing/2014/main" id="{5B7CE5D0-83DF-4E4D-9E17-FED91900AC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1467" y="2116668"/>
            <a:ext cx="4690533" cy="3850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B0A35C-6B1B-421E-AC2D-0205C5E89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491" y="2044662"/>
            <a:ext cx="8436803" cy="244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533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5A29CA-4B88-4252-8A7C-03395D5FC89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933" b="1" dirty="0"/>
              <a:t>Generali Switzerland</a:t>
            </a:r>
          </a:p>
        </p:txBody>
      </p:sp>
    </p:spTree>
    <p:extLst>
      <p:ext uri="{BB962C8B-B14F-4D97-AF65-F5344CB8AC3E}">
        <p14:creationId xmlns:p14="http://schemas.microsoft.com/office/powerpoint/2010/main" val="58957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 txBox="1">
            <a:spLocks/>
          </p:cNvSpPr>
          <p:nvPr userDrawn="1"/>
        </p:nvSpPr>
        <p:spPr>
          <a:xfrm>
            <a:off x="239349" y="6276986"/>
            <a:ext cx="2844800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l" defTabSz="4572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33" b="1" dirty="0" err="1"/>
              <a:t>Generali</a:t>
            </a:r>
            <a:r>
              <a:rPr lang="de-DE" sz="933" b="1" dirty="0"/>
              <a:t> </a:t>
            </a:r>
            <a:r>
              <a:rPr lang="de-DE" sz="933" b="1" dirty="0" err="1"/>
              <a:t>Switzerland</a:t>
            </a:r>
            <a:endParaRPr lang="de-DE" sz="933" b="1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A03E770F-965F-8341-9348-655A084D0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59" y="703240"/>
            <a:ext cx="11522207" cy="3293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C21B17"/>
                </a:solidFill>
                <a:effectLst/>
              </a:defRPr>
            </a:lvl1pPr>
          </a:lstStyle>
          <a:p>
            <a:r>
              <a:rPr lang="de-DE" dirty="0"/>
              <a:t>Chapter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subsection</a:t>
            </a:r>
            <a:r>
              <a:rPr lang="de-DE" dirty="0"/>
              <a:t> 18Pt/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9DDF0F1-C327-1341-89D3-F5759CA4B9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260649"/>
            <a:ext cx="9025003" cy="288033"/>
          </a:xfrm>
          <a:prstGeom prst="rect">
            <a:avLst/>
          </a:prstGeom>
        </p:spPr>
        <p:txBody>
          <a:bodyPr lIns="0" tIns="46800" rIns="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1"/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 10Pt/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F50390-C9EF-2546-B6D2-95445DCCBE0C}"/>
              </a:ext>
            </a:extLst>
          </p:cNvPr>
          <p:cNvSpPr/>
          <p:nvPr userDrawn="1"/>
        </p:nvSpPr>
        <p:spPr>
          <a:xfrm>
            <a:off x="335361" y="1411819"/>
            <a:ext cx="11522207" cy="461009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E8986407-3B10-F14B-8218-6B926349B380}"/>
              </a:ext>
            </a:extLst>
          </p:cNvPr>
          <p:cNvSpPr txBox="1">
            <a:spLocks/>
          </p:cNvSpPr>
          <p:nvPr userDrawn="1"/>
        </p:nvSpPr>
        <p:spPr>
          <a:xfrm>
            <a:off x="8976320" y="6276986"/>
            <a:ext cx="768085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l" defTabSz="4572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2C46E6-0B0F-8F46-855F-5C1E61AE9596}" type="slidenum">
              <a:rPr lang="de-DE" sz="933" smtClean="0"/>
              <a:t>‹#›</a:t>
            </a:fld>
            <a:endParaRPr lang="de-DE" sz="933" dirty="0"/>
          </a:p>
        </p:txBody>
      </p:sp>
      <p:pic>
        <p:nvPicPr>
          <p:cNvPr id="10" name="Bild 8" descr="Secondary_Logo_RGB_Lines_vektorisiert.eps">
            <a:extLst>
              <a:ext uri="{FF2B5EF4-FFF2-40B4-BE49-F238E27FC236}">
                <a16:creationId xmlns:a16="http://schemas.microsoft.com/office/drawing/2014/main" id="{4F1C9B16-6087-6642-92F9-25FF18FE7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90" y="6401148"/>
            <a:ext cx="1391477" cy="18516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791" y="6445251"/>
            <a:ext cx="1677547" cy="2434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8680F7-0E6F-445E-97FF-40A1D4BD67D0}" type="datetime1">
              <a:rPr lang="de-DE" smtClean="0"/>
              <a:t>06.09.2019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6445251"/>
            <a:ext cx="2473280" cy="2434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August 13,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4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2845">
          <p15:clr>
            <a:srgbClr val="FBAE40"/>
          </p15:clr>
        </p15:guide>
        <p15:guide id="4" orient="horz" pos="6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" descr="background_titelfolie-03.jpg">
            <a:extLst>
              <a:ext uri="{FF2B5EF4-FFF2-40B4-BE49-F238E27FC236}">
                <a16:creationId xmlns:a16="http://schemas.microsoft.com/office/drawing/2014/main" id="{62A21654-26DE-45CF-98DD-FC70FC638D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5491" y="361801"/>
            <a:ext cx="9474200" cy="557363"/>
          </a:xfrm>
        </p:spPr>
        <p:txBody>
          <a:bodyPr anchor="t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7" name="Bildplatzhalter 12">
            <a:extLst>
              <a:ext uri="{FF2B5EF4-FFF2-40B4-BE49-F238E27FC236}">
                <a16:creationId xmlns:a16="http://schemas.microsoft.com/office/drawing/2014/main" id="{5B7CE5D0-83DF-4E4D-9E17-FED91900AC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1467" y="2116668"/>
            <a:ext cx="4690533" cy="3850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B0A35C-6B1B-421E-AC2D-0205C5E89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491" y="2044662"/>
            <a:ext cx="7165976" cy="2445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4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5A29CA-4B88-4252-8A7C-03395D5FC89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F5B9D7-DBFF-40AF-8945-A98C1B221B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E2FC2-38FE-4C61-8F07-7F000C8563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AEC38B-CA78-449C-A3D1-BBA8013D65E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C9769-04EB-44CC-91EF-61449E0F77D8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873AA3-393D-4995-8FF4-F0849FD9FC28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8A4DC1-B1E4-48D2-8FFE-6EBB904BDA62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0A41FA-F584-49ED-B090-3026E99AA349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3F3CA23-A813-4290-9AE5-E0934D0C53FC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BA69E7-22FA-4CBF-BFF0-00BC06EC34A1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B66276-9C1C-4812-B6C5-74965A318173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67B7346-ABE7-4394-8281-9D601262D501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D6817-B984-4DF7-BCC6-B9388095629B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112582-15AD-44E1-B693-65D2145CFB5B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681798-EC7E-4DD0-8500-534750B4A4A4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8C7FA0-7AD8-48BD-B178-19977E4E08A4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A37FB-1EB0-4563-A06C-F235320C038F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94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sse Textfolie">
    <p:bg>
      <p:bgPr>
        <a:solidFill>
          <a:srgbClr val="FF4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090" y="6401149"/>
            <a:ext cx="1391477" cy="185167"/>
          </a:xfrm>
          <a:prstGeom prst="rect">
            <a:avLst/>
          </a:prstGeom>
        </p:spPr>
      </p:pic>
      <p:sp>
        <p:nvSpPr>
          <p:cNvPr id="7" name="Datumsplatzhalter 1"/>
          <p:cNvSpPr txBox="1">
            <a:spLocks/>
          </p:cNvSpPr>
          <p:nvPr userDrawn="1"/>
        </p:nvSpPr>
        <p:spPr>
          <a:xfrm>
            <a:off x="239349" y="6276986"/>
            <a:ext cx="2844800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l" defTabSz="4572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33" b="1" dirty="0" err="1">
                <a:solidFill>
                  <a:schemeClr val="bg1"/>
                </a:solidFill>
              </a:rPr>
              <a:t>Generali</a:t>
            </a:r>
            <a:r>
              <a:rPr lang="de-DE" sz="933" b="1" dirty="0">
                <a:solidFill>
                  <a:schemeClr val="bg1"/>
                </a:solidFill>
              </a:rPr>
              <a:t> </a:t>
            </a:r>
            <a:r>
              <a:rPr lang="de-DE" sz="933" b="1" dirty="0" err="1">
                <a:solidFill>
                  <a:schemeClr val="bg1"/>
                </a:solidFill>
              </a:rPr>
              <a:t>Switzerland</a:t>
            </a:r>
            <a:endParaRPr lang="de-DE" sz="933" b="1" dirty="0">
              <a:solidFill>
                <a:schemeClr val="bg1"/>
              </a:solidFill>
            </a:endParaRPr>
          </a:p>
        </p:txBody>
      </p:sp>
      <p:sp>
        <p:nvSpPr>
          <p:cNvPr id="9" name="Datumsplatzhalter 1"/>
          <p:cNvSpPr txBox="1">
            <a:spLocks/>
          </p:cNvSpPr>
          <p:nvPr userDrawn="1"/>
        </p:nvSpPr>
        <p:spPr>
          <a:xfrm>
            <a:off x="8976320" y="6276986"/>
            <a:ext cx="768085" cy="365125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marL="0" algn="l" defTabSz="4572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2C46E6-0B0F-8F46-855F-5C1E61AE9596}" type="slidenum">
              <a:rPr lang="de-DE" sz="933" smtClean="0">
                <a:solidFill>
                  <a:srgbClr val="FFFFFF"/>
                </a:solidFill>
              </a:rPr>
              <a:t>‹#›</a:t>
            </a:fld>
            <a:endParaRPr lang="de-DE" sz="933" dirty="0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877294" y="82962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78106087-7DE2-A34E-9EA9-F8AE456DF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703239"/>
            <a:ext cx="6432715" cy="32549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Cn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subsection</a:t>
            </a:r>
            <a:r>
              <a:rPr lang="de-DE" dirty="0"/>
              <a:t> 18Pt/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43A0BDC-EF76-0D44-942F-99E26BE394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260649"/>
            <a:ext cx="6432715" cy="288033"/>
          </a:xfrm>
          <a:prstGeom prst="rect">
            <a:avLst/>
          </a:prstGeom>
        </p:spPr>
        <p:txBody>
          <a:bodyPr lIns="0" tIns="46800" rIns="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1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title 10Pt/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D3A9B3F-0E11-7A4F-8985-998AD18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612442"/>
            <a:ext cx="7392821" cy="4409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67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Lead 26Pt/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2FE763B3-D668-8A4D-ACD2-47433DE20E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28181" y="260649"/>
            <a:ext cx="4129385" cy="412938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4"/>
          </p:nvPr>
        </p:nvSpPr>
        <p:spPr>
          <a:xfrm>
            <a:off x="4259791" y="6445251"/>
            <a:ext cx="1677547" cy="243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7522BD-12DB-437A-B694-7CADC71DAA9D}" type="datetime1">
              <a:rPr lang="de-DE" smtClean="0"/>
              <a:t>06.09.2019</a:t>
            </a:fld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6445251"/>
            <a:ext cx="2473280" cy="243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August 13,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5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29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4BD1-D748-4CBF-BD6D-D3C42E29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6EE59E-D4A6-428C-B64D-37AB85943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724" y="1615687"/>
            <a:ext cx="9883776" cy="4351195"/>
          </a:xfrm>
          <a:prstGeom prst="rect">
            <a:avLst/>
          </a:prstGeom>
        </p:spPr>
        <p:txBody>
          <a:bodyPr>
            <a:normAutofit/>
          </a:bodyPr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73205" algn="l"/>
              </a:tabLst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                       ((TAB →))                                          4</a:t>
            </a:r>
          </a:p>
          <a:p>
            <a:pPr lvl="0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C5A9BD-638D-4A03-B33E-1E18A0DFEE2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96DA7C-41B1-4A2B-9E42-3970AA21CD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D5A0B5-9E81-49A4-A651-97715C8471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D357499-F1FC-4F35-9D57-DECDFDFEF6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2C72D1-A4A5-4143-B0F9-5AE502D9DDDA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85E148-8047-4917-929B-0956EEA55748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95F170-5B96-4FBF-8EA7-33DC23EE9267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DC0B977-1C52-48B9-B5FD-CF32F35934A4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78F54E-0919-4CFE-A971-F46256C5A109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7C7FFC-917D-4C3B-AF7F-AB3A44637DD7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7024C0-D3A0-4C1B-8DCA-3F6235EA8374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233FFD-F33E-49DA-B8C0-D47FD2ED13E4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B422F7-EB25-4C26-8DEA-4730DC4F1094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4AE9D7-3949-4EA0-BCC4-3BF5F627A005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3A1E09-A31E-4D12-BC63-FD86BD84D6D4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6D0B37-0530-4E8D-AE1D-3C9A348D7853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A9B330-F2C3-4F15-B6B7-5E641C1770AF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48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9883200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97464-5A55-4AAF-A85B-B707915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16C838D-1599-489E-B96F-25CBADA0EB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9724" y="1615687"/>
            <a:ext cx="9883776" cy="435119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06F57F-E42E-4E93-BB48-845FE40FA99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DBA7C-B93C-4295-8E23-D98AD6D83F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578CF-105E-4B31-BF89-861D967E8F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DC4B78-F280-4DD0-8B19-751D6C78CE4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16959-E677-421F-AB7E-7EB85E42D7E2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050339-689F-4663-B369-0F394E389965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6005DC-08B7-4D99-B919-A95AA7F795EF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31A313-F8F8-4D5C-9E1F-1EA5778A1978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23DA-FB52-4BA0-8947-08E19E885637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571E25-4609-46A3-8406-FBD031DAF262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9A69AE-AC8B-4034-90AF-6A5CBCB7D897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5659B1-ACB0-469F-B234-58C44201F9C3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BDEB35-D6B4-43E4-B3C6-12C96B62FB62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1397C0-C3B9-4709-9CDE-7F66062C24D8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CDC93E-D7AC-4D23-BB98-7FCD1A335383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D118DC-98D8-4362-BA1C-320FD22E749C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900261-A0CF-4C3E-8704-0E2918AE3A59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8006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1151784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1151784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F68C06-3A61-4BA6-867E-C5794408B7A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724" y="1615687"/>
            <a:ext cx="5520000" cy="4351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F8F3FC4B-3396-43F8-A2C6-ED539CB0549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32276" y="1615689"/>
            <a:ext cx="5520000" cy="4351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6770A07-25CA-4B50-8A0A-BEB46E877CE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FE0B56-6322-45A2-8A00-FCA562153E9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17C9DB-CAAF-413A-A56A-96A7A17807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18DBF75-DA41-439E-B758-9F3ACC51C1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470098-8CC3-4374-B9A5-0E66D5DC99EF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B41DD0-72C9-4F5E-A003-F21DC9E517D8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C96F77-1851-4F2E-83FF-F2F66EFE202D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388A52-BED4-4272-834A-97115605F97D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E1DFCE-A436-49E3-9FA4-364313B611CA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0A8FDD-E944-4470-BD87-AEE9492BC841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932624-E02A-41A2-A8C4-60C8364D7DF1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5E74C9-E647-4270-9480-6790ED865B2B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B2FDFA-7F95-4D97-8488-2D9640D3638C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09B904-E21C-4A7F-8DDD-AC4087544870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C81FDB-1E94-44BD-A68B-31DB8E4ADA75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80D12B-260F-40C9-8FD6-397E5CC1F488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E37659-5270-483B-BA96-B0EE07687737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37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oxes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A060-A468-4B5B-8B0E-D739A3CE012F}"/>
              </a:ext>
            </a:extLst>
          </p:cNvPr>
          <p:cNvGrpSpPr/>
          <p:nvPr userDrawn="1"/>
        </p:nvGrpSpPr>
        <p:grpSpPr bwMode="gray">
          <a:xfrm>
            <a:off x="332149" y="1412776"/>
            <a:ext cx="5666963" cy="950400"/>
            <a:chOff x="249112" y="1059582"/>
            <a:chExt cx="4250222" cy="7128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F215564-8B2A-4E1C-8E42-BFC92718FDBB}"/>
                </a:ext>
              </a:extLst>
            </p:cNvPr>
            <p:cNvSpPr/>
            <p:nvPr/>
          </p:nvSpPr>
          <p:spPr bwMode="gray">
            <a:xfrm>
              <a:off x="249112" y="1059582"/>
              <a:ext cx="4250222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38FB16-9F11-4A46-A643-C7E3D21F4503}"/>
                </a:ext>
              </a:extLst>
            </p:cNvPr>
            <p:cNvGrpSpPr/>
            <p:nvPr userDrawn="1"/>
          </p:nvGrpSpPr>
          <p:grpSpPr bwMode="gray">
            <a:xfrm>
              <a:off x="4139334" y="1412382"/>
              <a:ext cx="360000" cy="360000"/>
              <a:chOff x="2550637" y="2197666"/>
              <a:chExt cx="360000" cy="360000"/>
            </a:xfrm>
          </p:grpSpPr>
          <p:sp>
            <p:nvSpPr>
              <p:cNvPr id="53" name="Rechteck 28">
                <a:extLst>
                  <a:ext uri="{FF2B5EF4-FFF2-40B4-BE49-F238E27FC236}">
                    <a16:creationId xmlns:a16="http://schemas.microsoft.com/office/drawing/2014/main" id="{0DBBE390-F7C8-45AC-BF9F-CC864F6D9C67}"/>
                  </a:ext>
                </a:extLst>
              </p:cNvPr>
              <p:cNvSpPr/>
              <p:nvPr userDrawn="1"/>
            </p:nvSpPr>
            <p:spPr bwMode="gray">
              <a:xfrm>
                <a:off x="2550637" y="219766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0781A46F-5379-4E87-AEFF-01B9B7988909}"/>
                  </a:ext>
                </a:extLst>
              </p:cNvPr>
              <p:cNvSpPr/>
              <p:nvPr userDrawn="1"/>
            </p:nvSpPr>
            <p:spPr bwMode="gray">
              <a:xfrm rot="5400000">
                <a:off x="2550637" y="2197666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150B4-838D-41B2-BFCB-7B2213C0B503}"/>
              </a:ext>
            </a:extLst>
          </p:cNvPr>
          <p:cNvGrpSpPr/>
          <p:nvPr userDrawn="1"/>
        </p:nvGrpSpPr>
        <p:grpSpPr bwMode="gray">
          <a:xfrm>
            <a:off x="6184240" y="1412776"/>
            <a:ext cx="5671043" cy="950400"/>
            <a:chOff x="4638180" y="1059582"/>
            <a:chExt cx="4253282" cy="7128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EEF8647-7E8A-4B94-9EBC-87D54C785B60}"/>
                </a:ext>
              </a:extLst>
            </p:cNvPr>
            <p:cNvSpPr/>
            <p:nvPr/>
          </p:nvSpPr>
          <p:spPr bwMode="gray">
            <a:xfrm>
              <a:off x="4638180" y="1059582"/>
              <a:ext cx="4253282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C5AF7BA-BEF8-4C73-BF65-C59737B06B00}"/>
                </a:ext>
              </a:extLst>
            </p:cNvPr>
            <p:cNvGrpSpPr/>
            <p:nvPr userDrawn="1"/>
          </p:nvGrpSpPr>
          <p:grpSpPr bwMode="gray">
            <a:xfrm>
              <a:off x="8531462" y="1412382"/>
              <a:ext cx="360000" cy="360000"/>
              <a:chOff x="2550637" y="2197666"/>
              <a:chExt cx="360000" cy="360000"/>
            </a:xfrm>
          </p:grpSpPr>
          <p:sp>
            <p:nvSpPr>
              <p:cNvPr id="58" name="Rechteck 28">
                <a:extLst>
                  <a:ext uri="{FF2B5EF4-FFF2-40B4-BE49-F238E27FC236}">
                    <a16:creationId xmlns:a16="http://schemas.microsoft.com/office/drawing/2014/main" id="{621CDC8A-7237-4902-A159-89707C98AFEC}"/>
                  </a:ext>
                </a:extLst>
              </p:cNvPr>
              <p:cNvSpPr/>
              <p:nvPr userDrawn="1"/>
            </p:nvSpPr>
            <p:spPr bwMode="gray">
              <a:xfrm>
                <a:off x="2550637" y="219766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A986E4C6-805E-49DC-9C8D-4BE5BFF5BA4C}"/>
                  </a:ext>
                </a:extLst>
              </p:cNvPr>
              <p:cNvSpPr/>
              <p:nvPr userDrawn="1"/>
            </p:nvSpPr>
            <p:spPr bwMode="gray">
              <a:xfrm rot="5400000">
                <a:off x="2550637" y="2197666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1151784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1151784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0133ED0-4FDD-4BD2-A969-2C928A8E952A}"/>
              </a:ext>
            </a:extLst>
          </p:cNvPr>
          <p:cNvSpPr/>
          <p:nvPr userDrawn="1"/>
        </p:nvSpPr>
        <p:spPr bwMode="gray">
          <a:xfrm>
            <a:off x="332150" y="2422525"/>
            <a:ext cx="5666964" cy="354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platzhalter 23">
            <a:extLst>
              <a:ext uri="{FF2B5EF4-FFF2-40B4-BE49-F238E27FC236}">
                <a16:creationId xmlns:a16="http://schemas.microsoft.com/office/drawing/2014/main" id="{F9E3FCB3-6AD9-4A1B-8C29-DFE8437BE4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4" y="4016255"/>
            <a:ext cx="5659556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2" name="Bildplatzhalter 52">
            <a:extLst>
              <a:ext uri="{FF2B5EF4-FFF2-40B4-BE49-F238E27FC236}">
                <a16:creationId xmlns:a16="http://schemas.microsoft.com/office/drawing/2014/main" id="{EBA0FCCB-0D8A-4ECD-9BF3-519349D02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434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33" name="Textplatzhalter 23">
            <a:extLst>
              <a:ext uri="{FF2B5EF4-FFF2-40B4-BE49-F238E27FC236}">
                <a16:creationId xmlns:a16="http://schemas.microsoft.com/office/drawing/2014/main" id="{1BEE08DC-5B70-4B0B-A629-303E37C236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334434" y="1405999"/>
            <a:ext cx="4772111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9B9FC05-F086-45EF-8291-450A0B640E20}"/>
              </a:ext>
            </a:extLst>
          </p:cNvPr>
          <p:cNvSpPr/>
          <p:nvPr userDrawn="1"/>
        </p:nvSpPr>
        <p:spPr bwMode="gray">
          <a:xfrm>
            <a:off x="6187422" y="2422525"/>
            <a:ext cx="5670145" cy="354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Textplatzhalter 23">
            <a:extLst>
              <a:ext uri="{FF2B5EF4-FFF2-40B4-BE49-F238E27FC236}">
                <a16:creationId xmlns:a16="http://schemas.microsoft.com/office/drawing/2014/main" id="{4E6CE45F-D0DC-478E-A83B-092193456B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4239" y="4016257"/>
            <a:ext cx="5670147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3" name="Bildplatzhalter 52">
            <a:extLst>
              <a:ext uri="{FF2B5EF4-FFF2-40B4-BE49-F238E27FC236}">
                <a16:creationId xmlns:a16="http://schemas.microsoft.com/office/drawing/2014/main" id="{E2D3BBAB-BA8B-400E-8A1E-3230F87A00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92011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44" name="Textplatzhalter 23">
            <a:extLst>
              <a:ext uri="{FF2B5EF4-FFF2-40B4-BE49-F238E27FC236}">
                <a16:creationId xmlns:a16="http://schemas.microsoft.com/office/drawing/2014/main" id="{134D22AE-32FB-49A6-B10E-86A1131187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192892" y="1406001"/>
            <a:ext cx="4967445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F9BAA0A-A1F3-43B6-9983-C219D408355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12EC9E-F24B-49FE-8879-B8612199E9A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F1587-D88F-4FB9-92EC-3F2664A00A7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755AD6E-9E90-4A8C-AA70-75A9685B07A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FCE20-3746-4D1B-9315-1A5F53AED592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2AD434-160F-4D57-8BDC-746E8C7EF57A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054D8B-CFAC-4390-881F-89CE5B6C46DA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A56640-E7C0-4BE8-9E47-B7308555D1FC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0868D6-FD85-452C-9042-F04ED0DFE630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51B51C-EA5A-4C32-8DF6-3500E919B929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934B4E-DF19-4F78-A519-903CB6CC195E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84A7E1-613E-499D-81D6-EE576FCADD14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0B5B4A-E071-4D82-8431-8C3472C5B9DD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024E88A-4746-419D-A502-81AE4FECCE45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BB9B3F-6375-45C1-AD34-A17976E71B4D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CFE1041-3C0E-477D-BEC0-E4810A89EF19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A2AA82-9AB6-4422-86C4-11183197361E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77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oxes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25A621D-723B-4CC1-9636-742CCAE4540B}"/>
              </a:ext>
            </a:extLst>
          </p:cNvPr>
          <p:cNvGrpSpPr/>
          <p:nvPr userDrawn="1"/>
        </p:nvGrpSpPr>
        <p:grpSpPr bwMode="gray">
          <a:xfrm>
            <a:off x="8180528" y="1412776"/>
            <a:ext cx="3674755" cy="950400"/>
            <a:chOff x="6135396" y="1059582"/>
            <a:chExt cx="2756066" cy="712800"/>
          </a:xfrm>
        </p:grpSpPr>
        <p:sp>
          <p:nvSpPr>
            <p:cNvPr id="37" name="Rechteck 35">
              <a:extLst>
                <a:ext uri="{FF2B5EF4-FFF2-40B4-BE49-F238E27FC236}">
                  <a16:creationId xmlns:a16="http://schemas.microsoft.com/office/drawing/2014/main" id="{09C26006-E97C-4D44-BB4D-DD29527D767E}"/>
                </a:ext>
              </a:extLst>
            </p:cNvPr>
            <p:cNvSpPr/>
            <p:nvPr/>
          </p:nvSpPr>
          <p:spPr bwMode="gray">
            <a:xfrm>
              <a:off x="6135396" y="1059582"/>
              <a:ext cx="2756065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A9103FC-A038-4894-B25A-7B392A072F36}"/>
                </a:ext>
              </a:extLst>
            </p:cNvPr>
            <p:cNvGrpSpPr/>
            <p:nvPr userDrawn="1"/>
          </p:nvGrpSpPr>
          <p:grpSpPr bwMode="gray">
            <a:xfrm>
              <a:off x="8531462" y="1412382"/>
              <a:ext cx="360000" cy="360000"/>
              <a:chOff x="2550637" y="2197666"/>
              <a:chExt cx="360000" cy="360000"/>
            </a:xfrm>
          </p:grpSpPr>
          <p:sp>
            <p:nvSpPr>
              <p:cNvPr id="51" name="Rechteck 28">
                <a:extLst>
                  <a:ext uri="{FF2B5EF4-FFF2-40B4-BE49-F238E27FC236}">
                    <a16:creationId xmlns:a16="http://schemas.microsoft.com/office/drawing/2014/main" id="{AB33375F-4049-4149-8E8B-542B2CF75B5F}"/>
                  </a:ext>
                </a:extLst>
              </p:cNvPr>
              <p:cNvSpPr/>
              <p:nvPr userDrawn="1"/>
            </p:nvSpPr>
            <p:spPr bwMode="gray">
              <a:xfrm>
                <a:off x="2550637" y="219766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94D2839-7CC9-42AA-8471-53CA7EBAA01C}"/>
                  </a:ext>
                </a:extLst>
              </p:cNvPr>
              <p:cNvSpPr/>
              <p:nvPr userDrawn="1"/>
            </p:nvSpPr>
            <p:spPr bwMode="gray">
              <a:xfrm rot="5400000">
                <a:off x="2550637" y="2197666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3" name="Rechteck 33">
            <a:extLst>
              <a:ext uri="{FF2B5EF4-FFF2-40B4-BE49-F238E27FC236}">
                <a16:creationId xmlns:a16="http://schemas.microsoft.com/office/drawing/2014/main" id="{7C602E63-1A07-4B11-863B-A8D7572C12C0}"/>
              </a:ext>
            </a:extLst>
          </p:cNvPr>
          <p:cNvSpPr/>
          <p:nvPr userDrawn="1"/>
        </p:nvSpPr>
        <p:spPr bwMode="gray">
          <a:xfrm>
            <a:off x="8174598" y="2426105"/>
            <a:ext cx="3682969" cy="3540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1D7253-961C-4C44-846C-97FC52A8106C}"/>
              </a:ext>
            </a:extLst>
          </p:cNvPr>
          <p:cNvGrpSpPr/>
          <p:nvPr userDrawn="1"/>
        </p:nvGrpSpPr>
        <p:grpSpPr bwMode="gray">
          <a:xfrm>
            <a:off x="332148" y="1412776"/>
            <a:ext cx="3675005" cy="950400"/>
            <a:chOff x="249111" y="1059582"/>
            <a:chExt cx="2756254" cy="7128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19AF5E2-45B4-4825-85B5-8F205EC5158B}"/>
                </a:ext>
              </a:extLst>
            </p:cNvPr>
            <p:cNvSpPr/>
            <p:nvPr/>
          </p:nvSpPr>
          <p:spPr bwMode="gray">
            <a:xfrm>
              <a:off x="249111" y="1059582"/>
              <a:ext cx="2756254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260F7C-A053-409F-8D05-888AA3428342}"/>
                </a:ext>
              </a:extLst>
            </p:cNvPr>
            <p:cNvGrpSpPr/>
            <p:nvPr userDrawn="1"/>
          </p:nvGrpSpPr>
          <p:grpSpPr bwMode="gray">
            <a:xfrm>
              <a:off x="2645365" y="1412382"/>
              <a:ext cx="360000" cy="360000"/>
              <a:chOff x="2645365" y="1412382"/>
              <a:chExt cx="360000" cy="360000"/>
            </a:xfrm>
          </p:grpSpPr>
          <p:sp>
            <p:nvSpPr>
              <p:cNvPr id="57" name="Rechteck 28">
                <a:extLst>
                  <a:ext uri="{FF2B5EF4-FFF2-40B4-BE49-F238E27FC236}">
                    <a16:creationId xmlns:a16="http://schemas.microsoft.com/office/drawing/2014/main" id="{D3FFEA7B-04F5-459E-8966-DD88A7C1F130}"/>
                  </a:ext>
                </a:extLst>
              </p:cNvPr>
              <p:cNvSpPr/>
              <p:nvPr userDrawn="1"/>
            </p:nvSpPr>
            <p:spPr bwMode="gray">
              <a:xfrm>
                <a:off x="2645365" y="141238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F54DABA5-44C1-4265-89F0-FD760D812F0F}"/>
                  </a:ext>
                </a:extLst>
              </p:cNvPr>
              <p:cNvSpPr/>
              <p:nvPr userDrawn="1"/>
            </p:nvSpPr>
            <p:spPr bwMode="gray">
              <a:xfrm rot="5400000">
                <a:off x="2645365" y="1412382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C587D4-445B-49A3-9E3E-79B7FF23A55E}"/>
              </a:ext>
            </a:extLst>
          </p:cNvPr>
          <p:cNvGrpSpPr/>
          <p:nvPr userDrawn="1"/>
        </p:nvGrpSpPr>
        <p:grpSpPr bwMode="gray">
          <a:xfrm>
            <a:off x="4195909" y="1412776"/>
            <a:ext cx="3776708" cy="950400"/>
            <a:chOff x="3146931" y="1059582"/>
            <a:chExt cx="2832531" cy="712800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146478F1-1337-4B8E-B324-5F31639BA354}"/>
                </a:ext>
              </a:extLst>
            </p:cNvPr>
            <p:cNvSpPr/>
            <p:nvPr/>
          </p:nvSpPr>
          <p:spPr bwMode="gray">
            <a:xfrm>
              <a:off x="3146931" y="1059582"/>
              <a:ext cx="2832531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F84F2FA-8142-4C78-B1C9-5B28B3E7D3F9}"/>
                </a:ext>
              </a:extLst>
            </p:cNvPr>
            <p:cNvGrpSpPr/>
            <p:nvPr userDrawn="1"/>
          </p:nvGrpSpPr>
          <p:grpSpPr bwMode="gray">
            <a:xfrm>
              <a:off x="5619462" y="1412382"/>
              <a:ext cx="360000" cy="360000"/>
              <a:chOff x="2645365" y="1412382"/>
              <a:chExt cx="360000" cy="360000"/>
            </a:xfrm>
          </p:grpSpPr>
          <p:sp>
            <p:nvSpPr>
              <p:cNvPr id="60" name="Rechteck 28">
                <a:extLst>
                  <a:ext uri="{FF2B5EF4-FFF2-40B4-BE49-F238E27FC236}">
                    <a16:creationId xmlns:a16="http://schemas.microsoft.com/office/drawing/2014/main" id="{22B9EF77-A70A-48B8-9A61-64FAFC63F70F}"/>
                  </a:ext>
                </a:extLst>
              </p:cNvPr>
              <p:cNvSpPr/>
              <p:nvPr userDrawn="1"/>
            </p:nvSpPr>
            <p:spPr bwMode="gray">
              <a:xfrm>
                <a:off x="2645365" y="141238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/>
              </a:p>
            </p:txBody>
          </p:sp>
          <p:sp>
            <p:nvSpPr>
              <p:cNvPr id="61" name="Right Triangle 60">
                <a:extLst>
                  <a:ext uri="{FF2B5EF4-FFF2-40B4-BE49-F238E27FC236}">
                    <a16:creationId xmlns:a16="http://schemas.microsoft.com/office/drawing/2014/main" id="{0D11D196-CA83-484D-9D9A-A48CF5F44E32}"/>
                  </a:ext>
                </a:extLst>
              </p:cNvPr>
              <p:cNvSpPr/>
              <p:nvPr userDrawn="1"/>
            </p:nvSpPr>
            <p:spPr bwMode="gray">
              <a:xfrm rot="5400000">
                <a:off x="2645365" y="1412382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1151784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1151784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81159E8-29BF-49F5-95EF-C7C53144EF91}"/>
              </a:ext>
            </a:extLst>
          </p:cNvPr>
          <p:cNvSpPr/>
          <p:nvPr userDrawn="1"/>
        </p:nvSpPr>
        <p:spPr bwMode="gray">
          <a:xfrm>
            <a:off x="334433" y="2426105"/>
            <a:ext cx="3682969" cy="3540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platzhalter 23">
            <a:extLst>
              <a:ext uri="{FF2B5EF4-FFF2-40B4-BE49-F238E27FC236}">
                <a16:creationId xmlns:a16="http://schemas.microsoft.com/office/drawing/2014/main" id="{BB828B35-0E59-4868-A314-0000DBE7F8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33" y="4017601"/>
            <a:ext cx="3682968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2" name="Bildplatzhalter 52">
            <a:extLst>
              <a:ext uri="{FF2B5EF4-FFF2-40B4-BE49-F238E27FC236}">
                <a16:creationId xmlns:a16="http://schemas.microsoft.com/office/drawing/2014/main" id="{541F17AD-A141-457E-A90E-52C49DC4B52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4434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43" name="Textplatzhalter 23">
            <a:extLst>
              <a:ext uri="{FF2B5EF4-FFF2-40B4-BE49-F238E27FC236}">
                <a16:creationId xmlns:a16="http://schemas.microsoft.com/office/drawing/2014/main" id="{925099CD-6E47-4430-AF7B-9B41D65423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434" y="1405999"/>
            <a:ext cx="2967441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08C7C44-2673-4283-8A3B-0B5A04CF392F}"/>
              </a:ext>
            </a:extLst>
          </p:cNvPr>
          <p:cNvSpPr/>
          <p:nvPr userDrawn="1"/>
        </p:nvSpPr>
        <p:spPr bwMode="gray">
          <a:xfrm>
            <a:off x="4195908" y="2426105"/>
            <a:ext cx="3777600" cy="3540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Textplatzhalter 23">
            <a:extLst>
              <a:ext uri="{FF2B5EF4-FFF2-40B4-BE49-F238E27FC236}">
                <a16:creationId xmlns:a16="http://schemas.microsoft.com/office/drawing/2014/main" id="{CE500D46-573A-4CDC-8C43-E6A2EAA8CC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95909" y="4017601"/>
            <a:ext cx="3784889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0" name="Bildplatzhalter 52">
            <a:extLst>
              <a:ext uri="{FF2B5EF4-FFF2-40B4-BE49-F238E27FC236}">
                <a16:creationId xmlns:a16="http://schemas.microsoft.com/office/drawing/2014/main" id="{F764D555-ACBB-4D7A-91A2-C63A506505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0481" y="2424001"/>
            <a:ext cx="1633996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71" name="Textplatzhalter 23">
            <a:extLst>
              <a:ext uri="{FF2B5EF4-FFF2-40B4-BE49-F238E27FC236}">
                <a16:creationId xmlns:a16="http://schemas.microsoft.com/office/drawing/2014/main" id="{5E7980E3-2C29-4068-BD62-A6D943FD89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4198193" y="1410169"/>
            <a:ext cx="3062236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8" name="Textplatzhalter 23">
            <a:extLst>
              <a:ext uri="{FF2B5EF4-FFF2-40B4-BE49-F238E27FC236}">
                <a16:creationId xmlns:a16="http://schemas.microsoft.com/office/drawing/2014/main" id="{15681A0F-8550-4B9C-8683-91091C58B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61589" y="4017601"/>
            <a:ext cx="3694387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9" name="Bildplatzhalter 52">
            <a:extLst>
              <a:ext uri="{FF2B5EF4-FFF2-40B4-BE49-F238E27FC236}">
                <a16:creationId xmlns:a16="http://schemas.microsoft.com/office/drawing/2014/main" id="{DF745F58-742D-425F-8BA4-A316364D07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3876" y="2424001"/>
            <a:ext cx="1638568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80" name="Textplatzhalter 23">
            <a:extLst>
              <a:ext uri="{FF2B5EF4-FFF2-40B4-BE49-F238E27FC236}">
                <a16:creationId xmlns:a16="http://schemas.microsoft.com/office/drawing/2014/main" id="{70DA6C15-5BD8-4DC9-A0C1-4CAEF4977B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8180529" y="1406001"/>
            <a:ext cx="2979424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89914F0-400C-432A-8642-CBA81FD16C6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8FA8947-2AAD-4A76-862C-2987932847E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57EEF7-54A7-4855-8B77-439B3762E4C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82C1397-07BB-4C63-A16C-BEDB69146CC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72071B-6E27-42E3-9E07-BC55C94ADF4F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3135C-E3B0-4C22-BA0E-153A80EE3E7D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BAD5A8-73E7-4BE8-A002-D578A1585C55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2C0AD7F-1F4F-43EC-881A-19D3BFA941E7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61E484-E038-46AD-BD36-31953037A5D4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812DB3-28CF-4AF8-AA62-A824444468AB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688C83-EA3E-41F7-B334-2FE7962D7C12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E7267F-C95B-4762-8238-B7796345801F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F8D2B0D-7391-4BAF-B615-CB18D90C9DD8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3E0163-84FB-47F6-8E5C-24122064F093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C260969-BF42-4BDB-A4CC-AB28D4F86C1A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5345FCD-B451-452C-A245-58FCD0FE8615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2102C6-4733-4C1D-A518-6A4081E0A7DD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51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33">
            <a:extLst>
              <a:ext uri="{FF2B5EF4-FFF2-40B4-BE49-F238E27FC236}">
                <a16:creationId xmlns:a16="http://schemas.microsoft.com/office/drawing/2014/main" id="{64AA94BE-15BD-4D02-A657-AA1257848185}"/>
              </a:ext>
            </a:extLst>
          </p:cNvPr>
          <p:cNvSpPr/>
          <p:nvPr userDrawn="1"/>
        </p:nvSpPr>
        <p:spPr bwMode="gray">
          <a:xfrm>
            <a:off x="9110011" y="2421937"/>
            <a:ext cx="2747556" cy="354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CD7695-7012-4506-AEFC-264BD6A3EC2B}"/>
              </a:ext>
            </a:extLst>
          </p:cNvPr>
          <p:cNvGrpSpPr/>
          <p:nvPr userDrawn="1"/>
        </p:nvGrpSpPr>
        <p:grpSpPr bwMode="gray">
          <a:xfrm>
            <a:off x="9110011" y="1412776"/>
            <a:ext cx="2745272" cy="950400"/>
            <a:chOff x="6832508" y="1059582"/>
            <a:chExt cx="2058954" cy="712800"/>
          </a:xfrm>
        </p:grpSpPr>
        <p:sp>
          <p:nvSpPr>
            <p:cNvPr id="86" name="Rechteck 35">
              <a:extLst>
                <a:ext uri="{FF2B5EF4-FFF2-40B4-BE49-F238E27FC236}">
                  <a16:creationId xmlns:a16="http://schemas.microsoft.com/office/drawing/2014/main" id="{8468E5E5-7077-4EF7-B709-9FE28695F65C}"/>
                </a:ext>
              </a:extLst>
            </p:cNvPr>
            <p:cNvSpPr/>
            <p:nvPr/>
          </p:nvSpPr>
          <p:spPr bwMode="gray">
            <a:xfrm>
              <a:off x="6832508" y="1059582"/>
              <a:ext cx="2058953" cy="712800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91949CB-36FC-4673-A423-E269C48792F5}"/>
                </a:ext>
              </a:extLst>
            </p:cNvPr>
            <p:cNvGrpSpPr/>
            <p:nvPr userDrawn="1"/>
          </p:nvGrpSpPr>
          <p:grpSpPr bwMode="gray">
            <a:xfrm>
              <a:off x="8531462" y="1412382"/>
              <a:ext cx="360000" cy="360000"/>
              <a:chOff x="2550637" y="2197666"/>
              <a:chExt cx="360000" cy="360000"/>
            </a:xfrm>
          </p:grpSpPr>
          <p:sp>
            <p:nvSpPr>
              <p:cNvPr id="88" name="Rechteck 28">
                <a:extLst>
                  <a:ext uri="{FF2B5EF4-FFF2-40B4-BE49-F238E27FC236}">
                    <a16:creationId xmlns:a16="http://schemas.microsoft.com/office/drawing/2014/main" id="{787CBE0D-3545-414E-98B6-77D5D9723D16}"/>
                  </a:ext>
                </a:extLst>
              </p:cNvPr>
              <p:cNvSpPr/>
              <p:nvPr userDrawn="1"/>
            </p:nvSpPr>
            <p:spPr bwMode="gray">
              <a:xfrm>
                <a:off x="2550637" y="2197666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9" name="Right Triangle 88">
                <a:extLst>
                  <a:ext uri="{FF2B5EF4-FFF2-40B4-BE49-F238E27FC236}">
                    <a16:creationId xmlns:a16="http://schemas.microsoft.com/office/drawing/2014/main" id="{10E00485-BB19-42A8-A003-73FA5C6F0E17}"/>
                  </a:ext>
                </a:extLst>
              </p:cNvPr>
              <p:cNvSpPr/>
              <p:nvPr userDrawn="1"/>
            </p:nvSpPr>
            <p:spPr bwMode="gray">
              <a:xfrm rot="5400000">
                <a:off x="2550637" y="2197666"/>
                <a:ext cx="360000" cy="360000"/>
              </a:xfrm>
              <a:prstGeom prst="rt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1151784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11517843" cy="2382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5BA0BFB-5953-46A2-9D34-645204542D2E}"/>
              </a:ext>
            </a:extLst>
          </p:cNvPr>
          <p:cNvSpPr/>
          <p:nvPr userDrawn="1"/>
        </p:nvSpPr>
        <p:spPr bwMode="gray">
          <a:xfrm>
            <a:off x="334434" y="2421937"/>
            <a:ext cx="2742401" cy="354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FDBA801-E600-4023-94D3-61BB145C26C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332151" y="1412776"/>
            <a:ext cx="2742403" cy="950400"/>
            <a:chOff x="4727296" y="1061205"/>
            <a:chExt cx="2058514" cy="713489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50E2354-53DE-4000-A913-AAA7B48F8B4F}"/>
                </a:ext>
              </a:extLst>
            </p:cNvPr>
            <p:cNvSpPr/>
            <p:nvPr/>
          </p:nvSpPr>
          <p:spPr bwMode="gray">
            <a:xfrm>
              <a:off x="4727296" y="1061205"/>
              <a:ext cx="2058514" cy="713489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871E503-0F98-4554-B5BA-65CF8C124E9B}"/>
                </a:ext>
              </a:extLst>
            </p:cNvPr>
            <p:cNvGrpSpPr/>
            <p:nvPr userDrawn="1"/>
          </p:nvGrpSpPr>
          <p:grpSpPr bwMode="gray">
            <a:xfrm>
              <a:off x="6280807" y="1389503"/>
              <a:ext cx="505003" cy="385006"/>
              <a:chOff x="1804336" y="1389503"/>
              <a:chExt cx="505003" cy="385006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6A43F284-2CFF-4A3A-A3CF-D98F11230F33}"/>
                  </a:ext>
                </a:extLst>
              </p:cNvPr>
              <p:cNvSpPr/>
              <p:nvPr userDrawn="1"/>
            </p:nvSpPr>
            <p:spPr bwMode="gray">
              <a:xfrm>
                <a:off x="1967339" y="1432509"/>
                <a:ext cx="342000" cy="34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7" name="Dreieck 23">
                <a:extLst>
                  <a:ext uri="{FF2B5EF4-FFF2-40B4-BE49-F238E27FC236}">
                    <a16:creationId xmlns:a16="http://schemas.microsoft.com/office/drawing/2014/main" id="{AFFD7EEE-D3C4-4392-AC4A-DF8B29199F44}"/>
                  </a:ext>
                </a:extLst>
              </p:cNvPr>
              <p:cNvSpPr/>
              <p:nvPr userDrawn="1"/>
            </p:nvSpPr>
            <p:spPr bwMode="gray">
              <a:xfrm rot="18900000">
                <a:off x="1804335" y="1389502"/>
                <a:ext cx="489355" cy="247738"/>
              </a:xfrm>
              <a:prstGeom prst="triangle">
                <a:avLst/>
              </a:prstGeom>
              <a:solidFill>
                <a:srgbClr val="C21B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39" name="Textplatzhalter 23">
            <a:extLst>
              <a:ext uri="{FF2B5EF4-FFF2-40B4-BE49-F238E27FC236}">
                <a16:creationId xmlns:a16="http://schemas.microsoft.com/office/drawing/2014/main" id="{A344B85E-8D4E-45BE-90CC-0FE9AECBA55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34433" y="4017601"/>
            <a:ext cx="2731200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0" name="Bildplatzhalter 52">
            <a:extLst>
              <a:ext uri="{FF2B5EF4-FFF2-40B4-BE49-F238E27FC236}">
                <a16:creationId xmlns:a16="http://schemas.microsoft.com/office/drawing/2014/main" id="{FF2E1FD7-960E-4783-9239-C4DAA102A1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434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47" name="Textplatzhalter 23">
            <a:extLst>
              <a:ext uri="{FF2B5EF4-FFF2-40B4-BE49-F238E27FC236}">
                <a16:creationId xmlns:a16="http://schemas.microsoft.com/office/drawing/2014/main" id="{DB776409-F6AE-45D9-8CB4-F02CAAF1354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 bwMode="gray">
          <a:xfrm>
            <a:off x="334435" y="1405999"/>
            <a:ext cx="2286035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B5A31FD-02C2-48A0-B57C-DB1DE49C40CB}"/>
              </a:ext>
            </a:extLst>
          </p:cNvPr>
          <p:cNvSpPr/>
          <p:nvPr userDrawn="1"/>
        </p:nvSpPr>
        <p:spPr bwMode="gray">
          <a:xfrm>
            <a:off x="3257588" y="2421937"/>
            <a:ext cx="2742401" cy="354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B8856B8-D9DA-4BB9-AA2F-C453F79B5E5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3257587" y="1412776"/>
            <a:ext cx="2742403" cy="950400"/>
            <a:chOff x="4727296" y="1061205"/>
            <a:chExt cx="2058514" cy="713489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4BDDC8D9-93EF-489E-BB47-A2A3C1C62021}"/>
                </a:ext>
              </a:extLst>
            </p:cNvPr>
            <p:cNvSpPr/>
            <p:nvPr/>
          </p:nvSpPr>
          <p:spPr bwMode="gray">
            <a:xfrm>
              <a:off x="4727296" y="1061205"/>
              <a:ext cx="2058514" cy="713489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4C8FAEB0-98FB-4107-BC6E-DAC8901D714C}"/>
                </a:ext>
              </a:extLst>
            </p:cNvPr>
            <p:cNvGrpSpPr/>
            <p:nvPr userDrawn="1"/>
          </p:nvGrpSpPr>
          <p:grpSpPr bwMode="gray">
            <a:xfrm>
              <a:off x="6280807" y="1389503"/>
              <a:ext cx="505003" cy="385006"/>
              <a:chOff x="1804336" y="1389503"/>
              <a:chExt cx="505003" cy="385006"/>
            </a:xfrm>
          </p:grpSpPr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89159066-8B0F-47FE-862C-F2010C4BE6AE}"/>
                  </a:ext>
                </a:extLst>
              </p:cNvPr>
              <p:cNvSpPr/>
              <p:nvPr userDrawn="1"/>
            </p:nvSpPr>
            <p:spPr bwMode="gray">
              <a:xfrm>
                <a:off x="1967339" y="1432509"/>
                <a:ext cx="342000" cy="34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58" name="Dreieck 23">
                <a:extLst>
                  <a:ext uri="{FF2B5EF4-FFF2-40B4-BE49-F238E27FC236}">
                    <a16:creationId xmlns:a16="http://schemas.microsoft.com/office/drawing/2014/main" id="{D2844B22-D68E-4100-A3B3-20672E4A7862}"/>
                  </a:ext>
                </a:extLst>
              </p:cNvPr>
              <p:cNvSpPr/>
              <p:nvPr userDrawn="1"/>
            </p:nvSpPr>
            <p:spPr bwMode="gray">
              <a:xfrm rot="18900000">
                <a:off x="1804335" y="1389502"/>
                <a:ext cx="489355" cy="247738"/>
              </a:xfrm>
              <a:prstGeom prst="triangle">
                <a:avLst/>
              </a:prstGeom>
              <a:solidFill>
                <a:srgbClr val="C21B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59" name="Textplatzhalter 23">
            <a:extLst>
              <a:ext uri="{FF2B5EF4-FFF2-40B4-BE49-F238E27FC236}">
                <a16:creationId xmlns:a16="http://schemas.microsoft.com/office/drawing/2014/main" id="{31583D20-89CE-4367-80EF-D24F36D982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1035" y="4017601"/>
            <a:ext cx="2731200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0" name="Bildplatzhalter 52">
            <a:extLst>
              <a:ext uri="{FF2B5EF4-FFF2-40B4-BE49-F238E27FC236}">
                <a16:creationId xmlns:a16="http://schemas.microsoft.com/office/drawing/2014/main" id="{16047D8A-BC7E-4C90-B9BC-A5B9C45BB2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62138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61" name="Textplatzhalter 23">
            <a:extLst>
              <a:ext uri="{FF2B5EF4-FFF2-40B4-BE49-F238E27FC236}">
                <a16:creationId xmlns:a16="http://schemas.microsoft.com/office/drawing/2014/main" id="{1A4B28C4-75B9-4CDD-9CF8-0DA3298CAD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236373" y="1405999"/>
            <a:ext cx="2286035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E2DBEFC3-33B5-4D18-8B0B-3737D0CEB455}"/>
              </a:ext>
            </a:extLst>
          </p:cNvPr>
          <p:cNvSpPr/>
          <p:nvPr userDrawn="1"/>
        </p:nvSpPr>
        <p:spPr bwMode="gray">
          <a:xfrm>
            <a:off x="6186458" y="2421937"/>
            <a:ext cx="2742401" cy="354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61C1EB8-7E29-4713-A271-E8A0D5D8852D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6186457" y="1412531"/>
            <a:ext cx="2742403" cy="950400"/>
            <a:chOff x="4727296" y="1061205"/>
            <a:chExt cx="2058514" cy="713489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E296917F-B049-410A-95C1-C6B2F7011DEE}"/>
                </a:ext>
              </a:extLst>
            </p:cNvPr>
            <p:cNvSpPr/>
            <p:nvPr/>
          </p:nvSpPr>
          <p:spPr bwMode="gray">
            <a:xfrm>
              <a:off x="4727296" y="1061205"/>
              <a:ext cx="2058514" cy="713489"/>
            </a:xfrm>
            <a:prstGeom prst="rect">
              <a:avLst/>
            </a:prstGeom>
            <a:solidFill>
              <a:srgbClr val="FF41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6158B4F-1658-4FFC-B360-50FF9C67871A}"/>
                </a:ext>
              </a:extLst>
            </p:cNvPr>
            <p:cNvGrpSpPr/>
            <p:nvPr userDrawn="1"/>
          </p:nvGrpSpPr>
          <p:grpSpPr bwMode="gray">
            <a:xfrm>
              <a:off x="6280807" y="1389503"/>
              <a:ext cx="505003" cy="385006"/>
              <a:chOff x="1804336" y="1389503"/>
              <a:chExt cx="505003" cy="385006"/>
            </a:xfrm>
          </p:grpSpPr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179AB53E-DED2-4660-9735-E5C02E58B2CF}"/>
                  </a:ext>
                </a:extLst>
              </p:cNvPr>
              <p:cNvSpPr/>
              <p:nvPr userDrawn="1"/>
            </p:nvSpPr>
            <p:spPr bwMode="gray">
              <a:xfrm>
                <a:off x="1967339" y="1432509"/>
                <a:ext cx="342000" cy="34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67" name="Dreieck 23">
                <a:extLst>
                  <a:ext uri="{FF2B5EF4-FFF2-40B4-BE49-F238E27FC236}">
                    <a16:creationId xmlns:a16="http://schemas.microsoft.com/office/drawing/2014/main" id="{5334F6B8-8564-43F1-A8E1-163E4149BD1A}"/>
                  </a:ext>
                </a:extLst>
              </p:cNvPr>
              <p:cNvSpPr/>
              <p:nvPr userDrawn="1"/>
            </p:nvSpPr>
            <p:spPr bwMode="gray">
              <a:xfrm rot="18900000">
                <a:off x="1804335" y="1389502"/>
                <a:ext cx="489355" cy="247738"/>
              </a:xfrm>
              <a:prstGeom prst="triangle">
                <a:avLst/>
              </a:prstGeom>
              <a:solidFill>
                <a:srgbClr val="C21B1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</p:grpSp>
      <p:sp>
        <p:nvSpPr>
          <p:cNvPr id="68" name="Textplatzhalter 23">
            <a:extLst>
              <a:ext uri="{FF2B5EF4-FFF2-40B4-BE49-F238E27FC236}">
                <a16:creationId xmlns:a16="http://schemas.microsoft.com/office/drawing/2014/main" id="{0A914FAA-6064-4748-BF15-1C44407588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7636" y="4017601"/>
            <a:ext cx="2731200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9" name="Bildplatzhalter 52">
            <a:extLst>
              <a:ext uri="{FF2B5EF4-FFF2-40B4-BE49-F238E27FC236}">
                <a16:creationId xmlns:a16="http://schemas.microsoft.com/office/drawing/2014/main" id="{E35C500C-AA9E-4C48-8C57-427128FC9CE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88741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70" name="Textplatzhalter 23">
            <a:extLst>
              <a:ext uri="{FF2B5EF4-FFF2-40B4-BE49-F238E27FC236}">
                <a16:creationId xmlns:a16="http://schemas.microsoft.com/office/drawing/2014/main" id="{DC83E35C-A1A3-48FB-8E4B-D2A65C5D80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6188741" y="1405754"/>
            <a:ext cx="2286035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7" name="Textplatzhalter 23">
            <a:extLst>
              <a:ext uri="{FF2B5EF4-FFF2-40B4-BE49-F238E27FC236}">
                <a16:creationId xmlns:a16="http://schemas.microsoft.com/office/drawing/2014/main" id="{C2CB8584-40C5-48CD-BD2F-905D561351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14239" y="4017601"/>
            <a:ext cx="2731200" cy="1707212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8" name="Bildplatzhalter 52">
            <a:extLst>
              <a:ext uri="{FF2B5EF4-FFF2-40B4-BE49-F238E27FC236}">
                <a16:creationId xmlns:a16="http://schemas.microsoft.com/office/drawing/2014/main" id="{99EBB2FA-7FC5-4E42-98F2-9617BE1584F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0362" y="2424001"/>
            <a:ext cx="1534583" cy="1536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None/>
              <a:defRPr lang="de-DE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79" name="Textplatzhalter 23">
            <a:extLst>
              <a:ext uri="{FF2B5EF4-FFF2-40B4-BE49-F238E27FC236}">
                <a16:creationId xmlns:a16="http://schemas.microsoft.com/office/drawing/2014/main" id="{8BD36C5C-D00F-4EA5-92E3-E6FDDAC456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9110363" y="1411602"/>
            <a:ext cx="2286035" cy="952132"/>
          </a:xfrm>
          <a:prstGeom prst="rect">
            <a:avLst/>
          </a:prstGeom>
        </p:spPr>
        <p:txBody>
          <a:bodyPr lIns="108000" tIns="72000" rIns="0" b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CF0FA26-B878-420A-BA1B-DE5B64DE3C92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A8F62F-4762-4723-B779-B303733E283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510DE-39C2-453B-9D5B-33DEE112AEC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AF20334-2CCE-4F3E-85B1-45EC64D9B00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70AD06-EBAB-4F53-A2D0-25EFB0065F75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D7E688-EF86-400A-90B2-8DB549E1B552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6F7294-FEDA-4791-BA21-23BB48E855DF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444E1A3-39AA-41A1-AD50-E35770C3D5A3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5623310-AAA7-4195-A5D2-254A4F5E3E33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CA338AB-AEFC-483F-AF6E-55566D377D91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BD6989-D8A6-4969-BE08-5646BAA08408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EA33084-D212-4742-B4D3-29745F0A9A21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EFC43C-29A5-4602-81E5-F36301821F9A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5DDA7CE-7784-4180-B635-85EEFA4D27D4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091B38-A758-462C-BD97-478444372909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23ADE5A-22B1-4323-8BA9-19B33962A2DD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EDB6516-3272-4B59-9356-9F9423889B58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166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con" preserve="1" userDrawn="1">
  <p:cSld name="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EB51E2-2294-498F-BC1C-D86AA618AC46}"/>
              </a:ext>
            </a:extLst>
          </p:cNvPr>
          <p:cNvSpPr>
            <a:spLocks/>
          </p:cNvSpPr>
          <p:nvPr userDrawn="1"/>
        </p:nvSpPr>
        <p:spPr bwMode="gray">
          <a:xfrm>
            <a:off x="6096000" y="-1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33DA8DA-B60F-42F2-892A-517BAD9A0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4272" y="1078055"/>
            <a:ext cx="3867729" cy="43511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5429173" cy="456047"/>
          </a:xfrm>
        </p:spPr>
        <p:txBody>
          <a:bodyPr anchor="t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8CF9DC-0B8E-46D7-82EF-16EEDBBE9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24" y="342008"/>
            <a:ext cx="5429173" cy="23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GB" sz="14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C3D0F68B-06B9-4E08-9C43-43901C1E402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724" y="1615688"/>
            <a:ext cx="5429173" cy="4351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563E1E-3B9F-468E-9916-13F5AFBEE0C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1384" y="6087230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074847-2EEF-49DE-B136-20E94546CB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2D2D1F-BA88-442D-AC46-6BD5987AF82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C648C98-7BCD-472C-9AE3-F2C2CD70D4F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A3405E-2F31-450D-AE75-270646A67E2B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969619-6489-407C-BB61-218FB0E7169A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219025-7FFC-41E3-9C6C-296C5E407D84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65C6C8-A419-4058-B8D1-C2748BC09C7D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4BCA0C-D33E-4B16-B326-3264C9D84888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6B6BE6-59D4-4030-B486-2BA56FB79B4E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A3BB2C-1E2E-4CB3-9F5B-4333E5E561CD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68F3D4-1821-4B93-8ACC-D551C75FA468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0F2B12-E4CE-43BC-9DC3-A300DF73E357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303CB4-FAC2-4104-82B3-838E65571502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DDABF5-5C35-49D6-A900-575540FC72D4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1E87E3-894C-4BE5-B3F2-58DF06962FE9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3742679-2F7B-4031-9123-EC4DA0795D5C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5747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724" y="688972"/>
            <a:ext cx="9883776" cy="4560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6445251"/>
            <a:ext cx="4047067" cy="243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1467" y="6445251"/>
            <a:ext cx="1778000" cy="243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03C9B40-CB54-47B5-ADDA-78D271F9A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635D29E-B43F-4025-86A5-6438D70A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724" y="1615688"/>
            <a:ext cx="9883776" cy="4351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6"/>
            <a:r>
              <a:rPr lang="en-US" dirty="0" err="1"/>
              <a:t>Siebte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7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3" name="fl" descr="          Internal"/>
          <p:cNvSpPr txBox="1"/>
          <p:nvPr userDrawn="1"/>
        </p:nvSpPr>
        <p:spPr>
          <a:xfrm>
            <a:off x="0" y="6545580"/>
            <a:ext cx="12192000" cy="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800" b="0" i="0" u="none" baseline="0">
                <a:solidFill>
                  <a:srgbClr val="BD2027"/>
                </a:solidFill>
                <a:latin typeface="arial" panose="020B0604020202020204" pitchFamily="34" charset="0"/>
              </a:rPr>
              <a:t>          Internal</a:t>
            </a:r>
            <a:endParaRPr lang="en-US" sz="800" b="0" i="0" u="none" baseline="0" dirty="0">
              <a:solidFill>
                <a:srgbClr val="BD202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4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3" r:id="rId3"/>
    <p:sldLayoutId id="2147483672" r:id="rId4"/>
    <p:sldLayoutId id="2147483682" r:id="rId5"/>
    <p:sldLayoutId id="2147483685" r:id="rId6"/>
    <p:sldLayoutId id="2147483686" r:id="rId7"/>
    <p:sldLayoutId id="2147483687" r:id="rId8"/>
    <p:sldLayoutId id="2147483676" r:id="rId9"/>
    <p:sldLayoutId id="2147483684" r:id="rId10"/>
    <p:sldLayoutId id="2147483690" r:id="rId11"/>
    <p:sldLayoutId id="2147483677" r:id="rId12"/>
    <p:sldLayoutId id="2147483678" r:id="rId13"/>
    <p:sldLayoutId id="2147483688" r:id="rId14"/>
    <p:sldLayoutId id="2147483679" r:id="rId15"/>
    <p:sldLayoutId id="2147483689" r:id="rId16"/>
    <p:sldLayoutId id="2147483691" r:id="rId17"/>
    <p:sldLayoutId id="2147483692" r:id="rId18"/>
    <p:sldLayoutId id="2147483693" r:id="rId19"/>
    <p:sldLayoutId id="2147483694" r:id="rId2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77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lang="en-GB" sz="16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360000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600" b="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359991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60000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519937" indent="-360000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79928" indent="-359991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239919" indent="-359991" algn="l" defTabSz="914377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orient="horz" pos="3759" userDrawn="1">
          <p15:clr>
            <a:srgbClr val="F26B43"/>
          </p15:clr>
        </p15:guide>
        <p15:guide id="3" orient="horz" pos="59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6" pos="6440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  <p15:guide id="8" orient="horz" pos="3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eckerle@generali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kus.zaar@inflectra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588F-ADDB-4B77-91B6-90244C0E2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we plan and manage our </a:t>
            </a:r>
            <a:br>
              <a:rPr lang="en-US" dirty="0"/>
            </a:br>
            <a:r>
              <a:rPr lang="en-US" dirty="0"/>
              <a:t>IT-projects with </a:t>
            </a:r>
            <a:r>
              <a:rPr lang="en-US" dirty="0" err="1"/>
              <a:t>SpiraTeam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87001-BB32-483F-81FF-B2C9C6912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Customer Case Study: Generali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BB88-0EA4-4E6D-BA84-1C2864B299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hlFirstPage" descr="Internal"/>
          <p:cNvSpPr txBox="1"/>
          <p:nvPr/>
        </p:nvSpPr>
        <p:spPr>
          <a:xfrm>
            <a:off x="254000" y="4381500"/>
            <a:ext cx="556243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de-CH" sz="1200" b="1">
                <a:solidFill>
                  <a:srgbClr val="999999"/>
                </a:solidFill>
                <a:latin typeface="Arial" panose="020B0604020202020204" pitchFamily="34" charset="0"/>
              </a:rPr>
              <a:t>Internal</a:t>
            </a:r>
            <a:endParaRPr lang="de-CH" sz="1200" b="1" dirty="0">
              <a:solidFill>
                <a:srgbClr val="9999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9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84900-7EDD-EB48-9D70-780294A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Switzerland vs. USA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7A62F6-DD0C-C641-92E4-FE510AE45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Switzerland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3BDE78-BFB8-0C4E-90B9-0ED0219A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508787"/>
            <a:ext cx="8807816" cy="4416491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5" name="Rechteckige Legende 4"/>
          <p:cNvSpPr/>
          <p:nvPr/>
        </p:nvSpPr>
        <p:spPr>
          <a:xfrm>
            <a:off x="6096000" y="2924944"/>
            <a:ext cx="1080120" cy="288032"/>
          </a:xfrm>
          <a:prstGeom prst="wedgeRectCallout">
            <a:avLst>
              <a:gd name="adj1" fmla="val -57171"/>
              <a:gd name="adj2" fmla="val 55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Switzerland</a:t>
            </a:r>
          </a:p>
        </p:txBody>
      </p:sp>
      <p:sp>
        <p:nvSpPr>
          <p:cNvPr id="9" name="Oval 43">
            <a:extLst>
              <a:ext uri="{FF2B5EF4-FFF2-40B4-BE49-F238E27FC236}">
                <a16:creationId xmlns:a16="http://schemas.microsoft.com/office/drawing/2014/main" id="{F2F9BEEF-7D0D-7D4E-ABB8-EE5A37DE693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951984" y="3068960"/>
            <a:ext cx="108000" cy="108000"/>
          </a:xfrm>
          <a:prstGeom prst="ellipse">
            <a:avLst/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84900-7EDD-EB48-9D70-780294A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offices</a:t>
            </a:r>
            <a:r>
              <a:rPr lang="de-DE" dirty="0"/>
              <a:t>: Nyon </a:t>
            </a:r>
            <a:r>
              <a:rPr lang="de-DE" dirty="0" err="1"/>
              <a:t>and</a:t>
            </a:r>
            <a:r>
              <a:rPr lang="de-DE" dirty="0"/>
              <a:t> Adliswil </a:t>
            </a:r>
            <a:r>
              <a:rPr lang="de-DE" dirty="0" err="1"/>
              <a:t>and</a:t>
            </a:r>
            <a:r>
              <a:rPr lang="de-DE" dirty="0"/>
              <a:t> 56 </a:t>
            </a:r>
            <a:r>
              <a:rPr lang="de-DE" dirty="0" err="1"/>
              <a:t>locations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7A62F6-DD0C-C641-92E4-FE510AE45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Switzerland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96E9EB-76C7-324D-B665-D81901F6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49" y="1508787"/>
            <a:ext cx="6874615" cy="4415717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2279576" y="4509120"/>
            <a:ext cx="803744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400" b="1" dirty="0">
                <a:solidFill>
                  <a:schemeClr val="accent3"/>
                </a:solidFill>
              </a:rPr>
              <a:t>Nyon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33134" y="2568038"/>
            <a:ext cx="965032" cy="3569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 sz="1400" dirty="0"/>
              <a:t>Adliswil</a:t>
            </a:r>
          </a:p>
        </p:txBody>
      </p:sp>
      <p:sp>
        <p:nvSpPr>
          <p:cNvPr id="9" name="Rechteck 8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C0FA8-1577-FE4B-B279-8F4988DB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1801D-0A27-2C41-ACA8-74D228EE3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Switzerland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09ED2-FE0F-AE41-A74E-357DDB48E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612443"/>
            <a:ext cx="7680853" cy="4409475"/>
          </a:xfrm>
        </p:spPr>
        <p:txBody>
          <a:bodyPr/>
          <a:lstStyle/>
          <a:p>
            <a:r>
              <a:rPr lang="de-DE" dirty="0"/>
              <a:t>1´800 </a:t>
            </a:r>
            <a:r>
              <a:rPr lang="de-DE" dirty="0" err="1"/>
              <a:t>employees</a:t>
            </a:r>
            <a:endParaRPr lang="de-DE" dirty="0"/>
          </a:p>
          <a:p>
            <a:r>
              <a:rPr lang="de-DE" dirty="0"/>
              <a:t>1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  <a:p>
            <a:r>
              <a:rPr lang="de-DE" dirty="0"/>
              <a:t>CHF 2 </a:t>
            </a:r>
            <a:r>
              <a:rPr lang="de-DE" dirty="0" err="1"/>
              <a:t>billion</a:t>
            </a:r>
            <a:r>
              <a:rPr lang="de-DE" dirty="0"/>
              <a:t> in </a:t>
            </a:r>
            <a:r>
              <a:rPr lang="de-DE" dirty="0" err="1"/>
              <a:t>booked</a:t>
            </a:r>
            <a:r>
              <a:rPr lang="de-DE" dirty="0"/>
              <a:t> </a:t>
            </a:r>
            <a:r>
              <a:rPr lang="de-DE" dirty="0" err="1"/>
              <a:t>premiums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B26BC8-8074-1D4E-9575-9B6C1BCC6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2"/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setup, structure and reporting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interfaces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err="1"/>
              <a:t>Where</a:t>
            </a:r>
            <a:r>
              <a:rPr lang="de-CH" sz="4000" dirty="0"/>
              <a:t> </a:t>
            </a:r>
            <a:r>
              <a:rPr lang="de-CH" sz="4000" dirty="0" err="1"/>
              <a:t>we</a:t>
            </a:r>
            <a:r>
              <a:rPr lang="de-CH" sz="4000" dirty="0"/>
              <a:t> </a:t>
            </a:r>
            <a:r>
              <a:rPr lang="de-CH" sz="4000" dirty="0" err="1"/>
              <a:t>started</a:t>
            </a:r>
            <a:endParaRPr lang="de-CH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41030" y="2096766"/>
            <a:ext cx="10080989" cy="2445564"/>
          </a:xfrm>
        </p:spPr>
        <p:txBody>
          <a:bodyPr>
            <a:noAutofit/>
          </a:bodyPr>
          <a:lstStyle/>
          <a:p>
            <a:r>
              <a:rPr lang="de-CH" sz="2400" dirty="0"/>
              <a:t>In </a:t>
            </a:r>
            <a:r>
              <a:rPr lang="de-CH" sz="2400" dirty="0" err="1"/>
              <a:t>our</a:t>
            </a:r>
            <a:r>
              <a:rPr lang="de-CH" sz="2400" dirty="0"/>
              <a:t> </a:t>
            </a:r>
            <a:r>
              <a:rPr lang="de-CH" sz="2400" dirty="0" err="1"/>
              <a:t>ancient</a:t>
            </a:r>
            <a:r>
              <a:rPr lang="de-CH" sz="2400" dirty="0"/>
              <a:t> </a:t>
            </a:r>
            <a:r>
              <a:rPr lang="de-CH" sz="2400" dirty="0" err="1"/>
              <a:t>years</a:t>
            </a:r>
            <a:r>
              <a:rPr lang="de-CH" sz="2400" dirty="0"/>
              <a:t> </a:t>
            </a:r>
          </a:p>
          <a:p>
            <a:endParaRPr lang="de-CH" sz="2400" dirty="0"/>
          </a:p>
          <a:p>
            <a:r>
              <a:rPr lang="de-CH" sz="2400" dirty="0" err="1"/>
              <a:t>we</a:t>
            </a:r>
            <a:r>
              <a:rPr lang="de-CH" sz="2400" dirty="0"/>
              <a:t> </a:t>
            </a:r>
            <a:r>
              <a:rPr lang="de-CH" sz="2400" dirty="0" err="1"/>
              <a:t>documented</a:t>
            </a:r>
            <a:r>
              <a:rPr lang="de-CH" sz="2400" dirty="0"/>
              <a:t> </a:t>
            </a:r>
            <a:r>
              <a:rPr lang="de-CH" sz="2400" dirty="0" err="1"/>
              <a:t>requirements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related</a:t>
            </a:r>
            <a:r>
              <a:rPr lang="de-CH" sz="2400" dirty="0"/>
              <a:t> </a:t>
            </a:r>
            <a:r>
              <a:rPr lang="de-CH" sz="2400" dirty="0" err="1"/>
              <a:t>test</a:t>
            </a:r>
            <a:r>
              <a:rPr lang="de-CH" sz="2400" dirty="0"/>
              <a:t> </a:t>
            </a:r>
            <a:r>
              <a:rPr lang="de-CH" sz="2400" dirty="0" err="1"/>
              <a:t>cases</a:t>
            </a:r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…. </a:t>
            </a:r>
            <a:r>
              <a:rPr lang="de-CH" sz="2400" dirty="0" err="1"/>
              <a:t>without</a:t>
            </a:r>
            <a:r>
              <a:rPr lang="de-CH" sz="2400" dirty="0"/>
              <a:t> </a:t>
            </a:r>
            <a:r>
              <a:rPr lang="de-CH" sz="2400" dirty="0" err="1"/>
              <a:t>any</a:t>
            </a:r>
            <a:r>
              <a:rPr lang="de-CH" sz="2400" dirty="0"/>
              <a:t> inner-connection </a:t>
            </a:r>
            <a:r>
              <a:rPr lang="de-CH" sz="2400" dirty="0" err="1"/>
              <a:t>between</a:t>
            </a:r>
            <a:r>
              <a:rPr lang="de-CH" sz="2400" dirty="0"/>
              <a:t> </a:t>
            </a:r>
            <a:r>
              <a:rPr lang="de-CH" sz="2400" dirty="0" err="1"/>
              <a:t>them</a:t>
            </a:r>
            <a:r>
              <a:rPr lang="de-CH" sz="2400" dirty="0"/>
              <a:t> </a:t>
            </a:r>
          </a:p>
          <a:p>
            <a:endParaRPr lang="de-CH" sz="2400" dirty="0"/>
          </a:p>
          <a:p>
            <a:r>
              <a:rPr lang="de-CH" sz="2400" dirty="0"/>
              <a:t>…. </a:t>
            </a:r>
            <a:r>
              <a:rPr lang="de-CH" sz="2400" dirty="0" err="1"/>
              <a:t>and</a:t>
            </a:r>
            <a:r>
              <a:rPr lang="de-CH" sz="2400" dirty="0"/>
              <a:t> in different </a:t>
            </a:r>
            <a:r>
              <a:rPr lang="de-CH" sz="2400" dirty="0" err="1"/>
              <a:t>tools</a:t>
            </a:r>
            <a:r>
              <a:rPr lang="de-CH" sz="2400" dirty="0"/>
              <a:t> like: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39" y="5425158"/>
            <a:ext cx="1314286" cy="12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39" y="5425158"/>
            <a:ext cx="1314286" cy="12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" y="1293794"/>
            <a:ext cx="2773370" cy="556420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4" y="1293794"/>
            <a:ext cx="6096000" cy="32670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895" y="4053729"/>
            <a:ext cx="3895238" cy="274285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66" y="2239834"/>
            <a:ext cx="3514725" cy="12954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91" y="3246120"/>
            <a:ext cx="5879057" cy="361188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61" y="3667037"/>
            <a:ext cx="1428949" cy="142894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5" y="2559724"/>
            <a:ext cx="4368097" cy="221462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59" y="284797"/>
            <a:ext cx="2143125" cy="21431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" y="4962770"/>
            <a:ext cx="43719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2"/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setup, structure and reporting 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interfaces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 err="1"/>
              <a:t>What</a:t>
            </a:r>
            <a:r>
              <a:rPr lang="de-CH" sz="4000" dirty="0"/>
              <a:t> </a:t>
            </a:r>
            <a:r>
              <a:rPr lang="de-CH" sz="4000" dirty="0" err="1"/>
              <a:t>we</a:t>
            </a:r>
            <a:r>
              <a:rPr lang="de-CH" sz="4000" dirty="0"/>
              <a:t> </a:t>
            </a:r>
            <a:r>
              <a:rPr lang="de-CH" sz="4000" dirty="0" err="1"/>
              <a:t>achieved</a:t>
            </a:r>
            <a:endParaRPr lang="de-CH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88630" y="1056356"/>
            <a:ext cx="113519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Project «ALBIS»:</a:t>
            </a:r>
          </a:p>
          <a:p>
            <a:endParaRPr lang="en-GB" sz="2000" dirty="0"/>
          </a:p>
          <a:p>
            <a:endParaRPr lang="en-GB" sz="2000" u="sng" dirty="0"/>
          </a:p>
          <a:p>
            <a:endParaRPr lang="en-GB" sz="1800" u="sng" dirty="0"/>
          </a:p>
          <a:p>
            <a:r>
              <a:rPr lang="en-GB" sz="1800" u="sng" dirty="0"/>
              <a:t>Scope of the project: </a:t>
            </a:r>
          </a:p>
          <a:p>
            <a:r>
              <a:rPr lang="en-GB" sz="1800" dirty="0"/>
              <a:t>Exchange of the external infrastructure vendor, this includes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Building two new fail-safe Data Center incl. all related Server ( ~2’800) and Data Bases (~2’300)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New security zone concepts (Client / Network)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Roll out of new Client infrastructure (~4’000) incl. Skype for Business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Upgrade of all client applications (~700) to be compatible with Windows 10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Migration of all core applications (~60) to the newest server version (Linux, Unix and Windows)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Migration of ~850 batches (incl. a new tool for “batch job steering”)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Migration of all Data (File - / Group - &amp; Role shares) </a:t>
            </a:r>
          </a:p>
          <a:p>
            <a:endParaRPr lang="en-GB" sz="1800" dirty="0"/>
          </a:p>
          <a:p>
            <a:r>
              <a:rPr lang="en-GB" sz="1800" u="sng" dirty="0"/>
              <a:t>Time frame: </a:t>
            </a:r>
            <a:r>
              <a:rPr lang="en-GB" sz="1800" dirty="0"/>
              <a:t>24 months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0613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achieved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256824" y="1097989"/>
            <a:ext cx="63101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Test </a:t>
            </a:r>
            <a:r>
              <a:rPr lang="de-CH" sz="2000" dirty="0" err="1"/>
              <a:t>Scope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Environments in the «ALBIS» Project</a:t>
            </a:r>
            <a:r>
              <a:rPr lang="en-GB" sz="2000" dirty="0"/>
              <a:t>:</a:t>
            </a:r>
          </a:p>
          <a:p>
            <a:endParaRPr lang="en-GB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de-CH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53" y="2109150"/>
            <a:ext cx="2855694" cy="2779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96710" y="1723547"/>
            <a:ext cx="158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Test Stages: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3310" y="1723547"/>
            <a:ext cx="192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Team TCS (India offshore)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028" y="3622414"/>
            <a:ext cx="150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Team </a:t>
            </a:r>
            <a:r>
              <a:rPr lang="en-GB" sz="1000" b="1" dirty="0" err="1"/>
              <a:t>Nyon</a:t>
            </a:r>
            <a:r>
              <a:rPr lang="en-GB" sz="1000" b="1" dirty="0"/>
              <a:t> (CH)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3028" y="4495745"/>
            <a:ext cx="1453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Team </a:t>
            </a:r>
            <a:r>
              <a:rPr lang="en-GB" sz="1000" b="1" dirty="0" err="1"/>
              <a:t>Adliswil</a:t>
            </a:r>
            <a:r>
              <a:rPr lang="en-GB" sz="1000" b="1" dirty="0"/>
              <a:t> (CH)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266696" y="2012959"/>
            <a:ext cx="1453064" cy="583142"/>
            <a:chOff x="2941127" y="5155829"/>
            <a:chExt cx="2071583" cy="726971"/>
          </a:xfrm>
        </p:grpSpPr>
        <p:pic>
          <p:nvPicPr>
            <p:cNvPr id="14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27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26" y="5155829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72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018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64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266696" y="3861247"/>
            <a:ext cx="1453064" cy="583142"/>
            <a:chOff x="2941127" y="5155829"/>
            <a:chExt cx="2071583" cy="726971"/>
          </a:xfrm>
        </p:grpSpPr>
        <p:pic>
          <p:nvPicPr>
            <p:cNvPr id="20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27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26" y="5155829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72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018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64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pieren 24"/>
          <p:cNvGrpSpPr/>
          <p:nvPr/>
        </p:nvGrpSpPr>
        <p:grpSpPr>
          <a:xfrm>
            <a:off x="265096" y="4734711"/>
            <a:ext cx="1453064" cy="583142"/>
            <a:chOff x="2941127" y="5155829"/>
            <a:chExt cx="2071583" cy="726971"/>
          </a:xfrm>
        </p:grpSpPr>
        <p:pic>
          <p:nvPicPr>
            <p:cNvPr id="26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27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26" y="5155829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72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018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64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feld 30"/>
          <p:cNvSpPr txBox="1"/>
          <p:nvPr/>
        </p:nvSpPr>
        <p:spPr>
          <a:xfrm>
            <a:off x="181003" y="2721739"/>
            <a:ext cx="1841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Team TCS (India onshore)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282257" y="2960572"/>
            <a:ext cx="1453064" cy="583142"/>
            <a:chOff x="2941127" y="5155829"/>
            <a:chExt cx="2071583" cy="726971"/>
          </a:xfrm>
        </p:grpSpPr>
        <p:pic>
          <p:nvPicPr>
            <p:cNvPr id="33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27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326" y="5155829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72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018" y="5171443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t0.gstatic.com/images?q=tbn:ANd9GcQ7We589s6RnzPYT8P9zpiVtFNab7311uORdmx0vFioyczvnq45WbRcPo-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64" y="5161692"/>
              <a:ext cx="412346" cy="7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" name="Gerade Verbindung mit Pfeil 37"/>
          <p:cNvCxnSpPr>
            <a:stCxn id="18" idx="3"/>
          </p:cNvCxnSpPr>
          <p:nvPr/>
        </p:nvCxnSpPr>
        <p:spPr>
          <a:xfrm>
            <a:off x="1719760" y="2302971"/>
            <a:ext cx="2157526" cy="11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1718160" y="2310792"/>
            <a:ext cx="2159126" cy="784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7" idx="3"/>
          </p:cNvCxnSpPr>
          <p:nvPr/>
        </p:nvCxnSpPr>
        <p:spPr>
          <a:xfrm flipV="1">
            <a:off x="1735321" y="2420758"/>
            <a:ext cx="2141965" cy="82982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37" idx="3"/>
          </p:cNvCxnSpPr>
          <p:nvPr/>
        </p:nvCxnSpPr>
        <p:spPr>
          <a:xfrm flipV="1">
            <a:off x="1735321" y="3094834"/>
            <a:ext cx="2141965" cy="1557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3"/>
          </p:cNvCxnSpPr>
          <p:nvPr/>
        </p:nvCxnSpPr>
        <p:spPr>
          <a:xfrm>
            <a:off x="1735321" y="3250584"/>
            <a:ext cx="2141965" cy="4949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4" idx="3"/>
          </p:cNvCxnSpPr>
          <p:nvPr/>
        </p:nvCxnSpPr>
        <p:spPr>
          <a:xfrm flipV="1">
            <a:off x="1719760" y="2420758"/>
            <a:ext cx="2157526" cy="17305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24" idx="3"/>
          </p:cNvCxnSpPr>
          <p:nvPr/>
        </p:nvCxnSpPr>
        <p:spPr>
          <a:xfrm flipV="1">
            <a:off x="1719760" y="3094834"/>
            <a:ext cx="2157526" cy="1056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24" idx="3"/>
          </p:cNvCxnSpPr>
          <p:nvPr/>
        </p:nvCxnSpPr>
        <p:spPr>
          <a:xfrm flipV="1">
            <a:off x="1719760" y="3745524"/>
            <a:ext cx="2157526" cy="405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4" idx="3"/>
          </p:cNvCxnSpPr>
          <p:nvPr/>
        </p:nvCxnSpPr>
        <p:spPr>
          <a:xfrm>
            <a:off x="1719760" y="4151259"/>
            <a:ext cx="2157526" cy="280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30" idx="3"/>
          </p:cNvCxnSpPr>
          <p:nvPr/>
        </p:nvCxnSpPr>
        <p:spPr>
          <a:xfrm flipV="1">
            <a:off x="1718160" y="2420758"/>
            <a:ext cx="2159126" cy="26039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0" idx="3"/>
          </p:cNvCxnSpPr>
          <p:nvPr/>
        </p:nvCxnSpPr>
        <p:spPr>
          <a:xfrm flipV="1">
            <a:off x="1718160" y="3094834"/>
            <a:ext cx="2159126" cy="192988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30" idx="3"/>
          </p:cNvCxnSpPr>
          <p:nvPr/>
        </p:nvCxnSpPr>
        <p:spPr>
          <a:xfrm flipV="1">
            <a:off x="1718160" y="3745524"/>
            <a:ext cx="2159126" cy="127919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30" idx="3"/>
          </p:cNvCxnSpPr>
          <p:nvPr/>
        </p:nvCxnSpPr>
        <p:spPr>
          <a:xfrm flipV="1">
            <a:off x="1718160" y="4436567"/>
            <a:ext cx="2159126" cy="58815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407360" y="1723547"/>
            <a:ext cx="226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Core Applications: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523341" y="5221850"/>
            <a:ext cx="33293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Rules: Data privacy</a:t>
            </a:r>
          </a:p>
          <a:p>
            <a:r>
              <a:rPr lang="en-GB" sz="1000" dirty="0"/>
              <a:t>Not all Teams can connect to every Stage.</a:t>
            </a:r>
          </a:p>
          <a:p>
            <a:r>
              <a:rPr lang="en-GB" sz="1000" dirty="0"/>
              <a:t>It’s not allowed to see Testcases for ACPT or PROD for “offshore” people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8607760" y="1723547"/>
            <a:ext cx="286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Quality criteria to be checked: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8745415" y="2298267"/>
            <a:ext cx="2731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Functionality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Security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Availability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Performance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Consistency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Fault Tolerance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Recoverability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Co-existence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Inter-operability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7835900" y="3010755"/>
            <a:ext cx="846015" cy="801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eck 60"/>
          <p:cNvSpPr/>
          <p:nvPr/>
        </p:nvSpPr>
        <p:spPr>
          <a:xfrm>
            <a:off x="3891339" y="2242964"/>
            <a:ext cx="612000" cy="396000"/>
          </a:xfrm>
          <a:prstGeom prst="rect">
            <a:avLst/>
          </a:prstGeom>
          <a:solidFill>
            <a:srgbClr val="91050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DEVL</a:t>
            </a:r>
          </a:p>
        </p:txBody>
      </p:sp>
      <p:sp>
        <p:nvSpPr>
          <p:cNvPr id="62" name="Rechteck 61"/>
          <p:cNvSpPr/>
          <p:nvPr/>
        </p:nvSpPr>
        <p:spPr>
          <a:xfrm>
            <a:off x="3891339" y="2920907"/>
            <a:ext cx="612000" cy="396000"/>
          </a:xfrm>
          <a:prstGeom prst="rect">
            <a:avLst/>
          </a:prstGeom>
          <a:solidFill>
            <a:srgbClr val="91050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63" name="Rechteck 62"/>
          <p:cNvSpPr/>
          <p:nvPr/>
        </p:nvSpPr>
        <p:spPr>
          <a:xfrm>
            <a:off x="3891339" y="4235139"/>
            <a:ext cx="612000" cy="396000"/>
          </a:xfrm>
          <a:prstGeom prst="rect">
            <a:avLst/>
          </a:prstGeom>
          <a:solidFill>
            <a:srgbClr val="91050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>
                <a:solidFill>
                  <a:schemeClr val="bg1"/>
                </a:solidFill>
              </a:rPr>
              <a:t>PROD</a:t>
            </a:r>
          </a:p>
        </p:txBody>
      </p:sp>
      <p:sp>
        <p:nvSpPr>
          <p:cNvPr id="64" name="Rechteck 63"/>
          <p:cNvSpPr/>
          <p:nvPr/>
        </p:nvSpPr>
        <p:spPr>
          <a:xfrm>
            <a:off x="3892847" y="3561998"/>
            <a:ext cx="612000" cy="396000"/>
          </a:xfrm>
          <a:prstGeom prst="rect">
            <a:avLst/>
          </a:prstGeom>
          <a:solidFill>
            <a:srgbClr val="91050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ACPT</a:t>
            </a:r>
          </a:p>
        </p:txBody>
      </p:sp>
      <p:cxnSp>
        <p:nvCxnSpPr>
          <p:cNvPr id="67" name="Gerade Verbindung mit Pfeil 66"/>
          <p:cNvCxnSpPr>
            <a:stCxn id="61" idx="2"/>
            <a:endCxn id="62" idx="0"/>
          </p:cNvCxnSpPr>
          <p:nvPr/>
        </p:nvCxnSpPr>
        <p:spPr>
          <a:xfrm>
            <a:off x="4197339" y="2638964"/>
            <a:ext cx="0" cy="281943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62" idx="2"/>
            <a:endCxn id="64" idx="0"/>
          </p:cNvCxnSpPr>
          <p:nvPr/>
        </p:nvCxnSpPr>
        <p:spPr>
          <a:xfrm>
            <a:off x="4197339" y="3316907"/>
            <a:ext cx="1508" cy="245091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4" idx="2"/>
            <a:endCxn id="63" idx="0"/>
          </p:cNvCxnSpPr>
          <p:nvPr/>
        </p:nvCxnSpPr>
        <p:spPr>
          <a:xfrm flipH="1">
            <a:off x="4197339" y="3957998"/>
            <a:ext cx="1508" cy="277141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61" idx="3"/>
            <a:endCxn id="7" idx="1"/>
          </p:cNvCxnSpPr>
          <p:nvPr/>
        </p:nvCxnSpPr>
        <p:spPr>
          <a:xfrm>
            <a:off x="4503339" y="2440964"/>
            <a:ext cx="477214" cy="1057935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62" idx="3"/>
            <a:endCxn id="7" idx="1"/>
          </p:cNvCxnSpPr>
          <p:nvPr/>
        </p:nvCxnSpPr>
        <p:spPr>
          <a:xfrm>
            <a:off x="4503339" y="3118907"/>
            <a:ext cx="477214" cy="379992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64" idx="3"/>
            <a:endCxn id="7" idx="1"/>
          </p:cNvCxnSpPr>
          <p:nvPr/>
        </p:nvCxnSpPr>
        <p:spPr>
          <a:xfrm flipV="1">
            <a:off x="4504847" y="3498899"/>
            <a:ext cx="475706" cy="261099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63" idx="3"/>
            <a:endCxn id="7" idx="1"/>
          </p:cNvCxnSpPr>
          <p:nvPr/>
        </p:nvCxnSpPr>
        <p:spPr>
          <a:xfrm flipV="1">
            <a:off x="4503339" y="3498899"/>
            <a:ext cx="477214" cy="93424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achieved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365310" y="1097989"/>
            <a:ext cx="23745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/>
              <a:t>We</a:t>
            </a:r>
            <a:r>
              <a:rPr lang="de-CH" sz="2000" dirty="0"/>
              <a:t> </a:t>
            </a:r>
            <a:r>
              <a:rPr lang="de-CH" sz="2000" dirty="0" err="1"/>
              <a:t>had</a:t>
            </a:r>
            <a:r>
              <a:rPr lang="de-CH" sz="2000" dirty="0"/>
              <a:t> a «PLAN»:</a:t>
            </a:r>
            <a:endParaRPr lang="en-GB" sz="2000" dirty="0"/>
          </a:p>
          <a:p>
            <a:endParaRPr lang="en-GB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de-CH" dirty="0"/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7" y="2650168"/>
            <a:ext cx="1192868" cy="14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72" y="2486617"/>
            <a:ext cx="1752306" cy="1765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81" y="4321743"/>
            <a:ext cx="1698635" cy="1012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4" name="Gerade Verbindung mit Pfeil 73"/>
          <p:cNvCxnSpPr>
            <a:stCxn id="68" idx="3"/>
          </p:cNvCxnSpPr>
          <p:nvPr/>
        </p:nvCxnSpPr>
        <p:spPr>
          <a:xfrm flipV="1">
            <a:off x="1831365" y="2154500"/>
            <a:ext cx="1504124" cy="120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 rot="19124858">
            <a:off x="1647795" y="2583134"/>
            <a:ext cx="181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Organization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2439899" y="3169522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Infrastructure</a:t>
            </a:r>
          </a:p>
        </p:txBody>
      </p:sp>
      <p:cxnSp>
        <p:nvCxnSpPr>
          <p:cNvPr id="80" name="Gerade Verbindung mit Pfeil 79"/>
          <p:cNvCxnSpPr>
            <a:stCxn id="68" idx="3"/>
          </p:cNvCxnSpPr>
          <p:nvPr/>
        </p:nvCxnSpPr>
        <p:spPr>
          <a:xfrm>
            <a:off x="1831365" y="3357766"/>
            <a:ext cx="37238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99" y="5905607"/>
            <a:ext cx="1371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2" name="Gerade Verbindung mit Pfeil 81"/>
          <p:cNvCxnSpPr>
            <a:stCxn id="68" idx="3"/>
            <a:endCxn id="72" idx="1"/>
          </p:cNvCxnSpPr>
          <p:nvPr/>
        </p:nvCxnSpPr>
        <p:spPr>
          <a:xfrm>
            <a:off x="1831365" y="3357766"/>
            <a:ext cx="3162316" cy="1470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 rot="1543343">
            <a:off x="2785649" y="4032417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Process model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32" y="3505523"/>
            <a:ext cx="1751418" cy="170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6" name="Gerade Verbindung mit Pfeil 85"/>
          <p:cNvCxnSpPr/>
          <p:nvPr/>
        </p:nvCxnSpPr>
        <p:spPr>
          <a:xfrm>
            <a:off x="5191460" y="2178913"/>
            <a:ext cx="2261915" cy="14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5369917" y="2009324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People / rooms</a:t>
            </a:r>
          </a:p>
        </p:txBody>
      </p:sp>
      <p:cxnSp>
        <p:nvCxnSpPr>
          <p:cNvPr id="88" name="Gerade Verbindung mit Pfeil 87"/>
          <p:cNvCxnSpPr>
            <a:stCxn id="70" idx="3"/>
            <a:endCxn id="84" idx="1"/>
          </p:cNvCxnSpPr>
          <p:nvPr/>
        </p:nvCxnSpPr>
        <p:spPr>
          <a:xfrm>
            <a:off x="7307478" y="3369562"/>
            <a:ext cx="1590054" cy="988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 rot="1940101">
            <a:off x="7233442" y="368933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Application / Test strategy</a:t>
            </a:r>
          </a:p>
        </p:txBody>
      </p:sp>
      <p:cxnSp>
        <p:nvCxnSpPr>
          <p:cNvPr id="90" name="Gerade Verbindung mit Pfeil 89"/>
          <p:cNvCxnSpPr>
            <a:stCxn id="68" idx="3"/>
            <a:endCxn id="81" idx="0"/>
          </p:cNvCxnSpPr>
          <p:nvPr/>
        </p:nvCxnSpPr>
        <p:spPr>
          <a:xfrm>
            <a:off x="1831365" y="3357766"/>
            <a:ext cx="3199334" cy="2547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 rot="2003612">
            <a:off x="2678969" y="433108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Tools</a:t>
            </a: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25" y="6036925"/>
            <a:ext cx="1162050" cy="2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75" y="5877272"/>
            <a:ext cx="616903" cy="616903"/>
          </a:xfrm>
          <a:prstGeom prst="rect">
            <a:avLst/>
          </a:prstGeom>
        </p:spPr>
      </p:pic>
      <p:cxnSp>
        <p:nvCxnSpPr>
          <p:cNvPr id="94" name="Gerade Verbindung mit Pfeil 93"/>
          <p:cNvCxnSpPr>
            <a:stCxn id="81" idx="3"/>
            <a:endCxn id="92" idx="1"/>
          </p:cNvCxnSpPr>
          <p:nvPr/>
        </p:nvCxnSpPr>
        <p:spPr>
          <a:xfrm>
            <a:off x="5716499" y="6172307"/>
            <a:ext cx="1197126" cy="1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>
            <a:stCxn id="92" idx="3"/>
            <a:endCxn id="93" idx="1"/>
          </p:cNvCxnSpPr>
          <p:nvPr/>
        </p:nvCxnSpPr>
        <p:spPr>
          <a:xfrm flipV="1">
            <a:off x="8075675" y="6185724"/>
            <a:ext cx="11303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5808751" y="5998975"/>
            <a:ext cx="102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Automation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8127159" y="5977690"/>
            <a:ext cx="102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Performance</a:t>
            </a:r>
            <a:endParaRPr lang="en-GB" sz="1000" dirty="0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26" y="6009912"/>
            <a:ext cx="670375" cy="3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Gerade Verbindung mit Pfeil 98"/>
          <p:cNvCxnSpPr>
            <a:stCxn id="81" idx="1"/>
            <a:endCxn id="98" idx="3"/>
          </p:cNvCxnSpPr>
          <p:nvPr/>
        </p:nvCxnSpPr>
        <p:spPr>
          <a:xfrm flipH="1">
            <a:off x="3253801" y="6172307"/>
            <a:ext cx="1091098" cy="6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3392399" y="5998975"/>
            <a:ext cx="102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Import / Export</a:t>
            </a:r>
          </a:p>
        </p:txBody>
      </p:sp>
      <p:sp>
        <p:nvSpPr>
          <p:cNvPr id="101" name="Fensterinhalt vertikal verschieben 2047"/>
          <p:cNvSpPr/>
          <p:nvPr/>
        </p:nvSpPr>
        <p:spPr>
          <a:xfrm>
            <a:off x="9983160" y="1605379"/>
            <a:ext cx="1873822" cy="108585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de-CH" sz="1200" dirty="0">
                <a:solidFill>
                  <a:schemeClr val="tx1"/>
                </a:solidFill>
              </a:rPr>
              <a:t>Requirements</a:t>
            </a:r>
          </a:p>
          <a:p>
            <a:pPr marL="171450" indent="-171450">
              <a:buFontTx/>
              <a:buChar char="-"/>
            </a:pPr>
            <a:r>
              <a:rPr lang="de-CH" sz="1200" dirty="0">
                <a:solidFill>
                  <a:schemeClr val="tx1"/>
                </a:solidFill>
              </a:rPr>
              <a:t>Service Level</a:t>
            </a:r>
          </a:p>
          <a:p>
            <a:pPr marL="171450" indent="-171450">
              <a:buFontTx/>
              <a:buChar char="-"/>
            </a:pPr>
            <a:r>
              <a:rPr lang="de-CH" sz="1200" dirty="0">
                <a:solidFill>
                  <a:schemeClr val="tx1"/>
                </a:solidFill>
              </a:rPr>
              <a:t>Standards</a:t>
            </a:r>
          </a:p>
          <a:p>
            <a:pPr marL="171450" indent="-171450">
              <a:buFontTx/>
              <a:buChar char="-"/>
            </a:pPr>
            <a:r>
              <a:rPr lang="de-CH" sz="1200" dirty="0">
                <a:solidFill>
                  <a:schemeClr val="tx1"/>
                </a:solidFill>
              </a:rPr>
              <a:t>Q-</a:t>
            </a:r>
            <a:r>
              <a:rPr lang="de-CH" sz="1200" dirty="0" err="1">
                <a:solidFill>
                  <a:schemeClr val="tx1"/>
                </a:solidFill>
              </a:rPr>
              <a:t>Criteria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02" name="Gerade Verbindung mit Pfeil 101"/>
          <p:cNvCxnSpPr>
            <a:stCxn id="84" idx="0"/>
            <a:endCxn id="101" idx="2"/>
          </p:cNvCxnSpPr>
          <p:nvPr/>
        </p:nvCxnSpPr>
        <p:spPr>
          <a:xfrm flipV="1">
            <a:off x="9773241" y="2691229"/>
            <a:ext cx="1146830" cy="8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 rot="19522755">
            <a:off x="9879074" y="2867315"/>
            <a:ext cx="102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Input</a:t>
            </a:r>
            <a:endParaRPr lang="en-GB" sz="1000" dirty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90" y="4348681"/>
            <a:ext cx="1141938" cy="96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5" name="Gerade Verbindung mit Pfeil 104"/>
          <p:cNvCxnSpPr>
            <a:stCxn id="72" idx="3"/>
            <a:endCxn id="104" idx="1"/>
          </p:cNvCxnSpPr>
          <p:nvPr/>
        </p:nvCxnSpPr>
        <p:spPr>
          <a:xfrm>
            <a:off x="6692316" y="4828057"/>
            <a:ext cx="863874" cy="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6761251" y="4628075"/>
            <a:ext cx="794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Workflow</a:t>
            </a:r>
            <a:endParaRPr lang="en-GB" sz="1000" dirty="0"/>
          </a:p>
        </p:txBody>
      </p:sp>
      <p:pic>
        <p:nvPicPr>
          <p:cNvPr id="107" name="Grafik 1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15" y="1470324"/>
            <a:ext cx="1795613" cy="14714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2944" y="1447944"/>
            <a:ext cx="1086907" cy="1532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Rechteck 37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6" grpId="0"/>
      <p:bldP spid="78" grpId="0"/>
      <p:bldP spid="83" grpId="0"/>
      <p:bldP spid="87" grpId="0"/>
      <p:bldP spid="89" grpId="0"/>
      <p:bldP spid="91" grpId="0"/>
      <p:bldP spid="96" grpId="0"/>
      <p:bldP spid="97" grpId="0"/>
      <p:bldP spid="100" grpId="0"/>
      <p:bldP spid="101" grpId="0" animBg="1"/>
      <p:bldP spid="103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achieved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409710" y="1268760"/>
            <a:ext cx="3742073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Quantity aspects and involved people: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35360" y="1704556"/>
            <a:ext cx="94679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u="sng" dirty="0" err="1"/>
              <a:t>Quantity</a:t>
            </a:r>
            <a:r>
              <a:rPr lang="fr-CH" sz="1600" u="sng" dirty="0"/>
              <a:t> aspects: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6’622 Testcases recorded in SpiraTeam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20’000 Test runs between Feb 2018 and June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Track record: 780 test runs on June 10th, 2019 – productive cutover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2’365 Incidents raised (66% of them have been solved within 2 weeks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330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830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2’002 Test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 Releases (Phases / Stages)</a:t>
            </a:r>
          </a:p>
          <a:p>
            <a:endParaRPr lang="en-GB" sz="1600" dirty="0"/>
          </a:p>
          <a:p>
            <a:r>
              <a:rPr lang="en-GB" sz="1600" u="sng" dirty="0"/>
              <a:t>Involved people</a:t>
            </a:r>
          </a:p>
          <a:p>
            <a:r>
              <a:rPr lang="en-GB" sz="1600" dirty="0"/>
              <a:t>10 Test managers (coordinators &amp; coaches)</a:t>
            </a:r>
          </a:p>
          <a:p>
            <a:r>
              <a:rPr lang="en-GB" sz="1600" dirty="0"/>
              <a:t>14 members of testing core team</a:t>
            </a:r>
          </a:p>
          <a:p>
            <a:r>
              <a:rPr lang="en-GB" sz="1600" dirty="0"/>
              <a:t>160 business testers</a:t>
            </a:r>
          </a:p>
          <a:p>
            <a:r>
              <a:rPr lang="de-CH" sz="1600" dirty="0"/>
              <a:t>38 Developer</a:t>
            </a:r>
          </a:p>
          <a:p>
            <a:r>
              <a:rPr lang="de-CH" sz="1600" dirty="0"/>
              <a:t>16 System Engineers</a:t>
            </a:r>
          </a:p>
        </p:txBody>
      </p:sp>
      <p:sp>
        <p:nvSpPr>
          <p:cNvPr id="5" name="Rechteck 4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0A0721-9B7F-431B-B4D8-7ED9D4B16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691AA-C408-47A2-BA2F-4C8F1BCD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ADB13-6864-4437-AA74-ACA63D3B0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6E51F-D285-479B-BE13-D95E783D03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Andreas Eckerle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Head of Test- &amp; Quality Management at Generali Switzerland</a:t>
            </a:r>
          </a:p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August 13, 2019</a:t>
            </a:r>
          </a:p>
        </p:txBody>
      </p:sp>
      <p:pic>
        <p:nvPicPr>
          <p:cNvPr id="9" name="Inhaltsplatzhalter 14"/>
          <p:cNvPicPr>
            <a:picLocks noChangeAspect="1"/>
          </p:cNvPicPr>
          <p:nvPr/>
        </p:nvPicPr>
        <p:blipFill rotWithShape="1">
          <a:blip r:embed="rId2"/>
          <a:srcRect t="10043" b="16000"/>
          <a:stretch/>
        </p:blipFill>
        <p:spPr>
          <a:xfrm>
            <a:off x="6065354" y="-42287"/>
            <a:ext cx="6126646" cy="692767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5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800" dirty="0" err="1">
                <a:solidFill>
                  <a:schemeClr val="tx2"/>
                </a:solidFill>
              </a:rPr>
              <a:t>SpiraTeam</a:t>
            </a:r>
            <a:r>
              <a:rPr lang="en-US" sz="1800" dirty="0">
                <a:solidFill>
                  <a:schemeClr val="tx2"/>
                </a:solidFill>
              </a:rPr>
              <a:t> – setup, structure and reporting 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interfaces 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3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490" y="361801"/>
            <a:ext cx="10657054" cy="557363"/>
          </a:xfrm>
        </p:spPr>
        <p:txBody>
          <a:bodyPr/>
          <a:lstStyle/>
          <a:p>
            <a:r>
              <a:rPr lang="de-CH" sz="4000" dirty="0" err="1"/>
              <a:t>SpiraTeam</a:t>
            </a:r>
            <a:r>
              <a:rPr lang="de-CH" sz="4000" dirty="0"/>
              <a:t> – Setup, </a:t>
            </a:r>
            <a:r>
              <a:rPr lang="de-CH" sz="4000" dirty="0" err="1"/>
              <a:t>structure</a:t>
            </a:r>
            <a:r>
              <a:rPr lang="de-CH" sz="4000" dirty="0"/>
              <a:t> </a:t>
            </a:r>
            <a:r>
              <a:rPr lang="de-CH" sz="4000" dirty="0" err="1"/>
              <a:t>and</a:t>
            </a:r>
            <a:r>
              <a:rPr lang="de-CH" sz="4000" dirty="0"/>
              <a:t> </a:t>
            </a:r>
            <a:r>
              <a:rPr lang="de-CH" sz="4000" dirty="0" err="1"/>
              <a:t>reporting</a:t>
            </a:r>
            <a:endParaRPr lang="de-CH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3352" y="1052736"/>
            <a:ext cx="10220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General Risks in Test Management: </a:t>
            </a:r>
            <a:r>
              <a:rPr lang="de-CH" sz="2000" u="sng" dirty="0">
                <a:solidFill>
                  <a:schemeClr val="bg1"/>
                </a:solidFill>
              </a:rPr>
              <a:t>:</a:t>
            </a:r>
            <a:r>
              <a:rPr lang="de-CH" sz="2000" dirty="0">
                <a:solidFill>
                  <a:schemeClr val="bg1"/>
                </a:solidFill>
              </a:rPr>
              <a:t>  </a:t>
            </a:r>
          </a:p>
          <a:p>
            <a:endParaRPr lang="de-CH" sz="1600" dirty="0"/>
          </a:p>
          <a:p>
            <a:endParaRPr lang="de-CH" sz="1600" dirty="0"/>
          </a:p>
          <a:p>
            <a:r>
              <a:rPr lang="de-CH" sz="1600" dirty="0"/>
              <a:t>Based on the de-centralized organisation and the parallel Test Execution on more than one stages it was absolutely crucial to get the right information at the right time without having duplicated test artefacts. </a:t>
            </a:r>
          </a:p>
          <a:p>
            <a:endParaRPr lang="de-CH" sz="1600" dirty="0"/>
          </a:p>
          <a:p>
            <a:r>
              <a:rPr lang="de-CH" sz="1600" dirty="0" err="1"/>
              <a:t>Additionally</a:t>
            </a:r>
            <a:r>
              <a:rPr lang="de-CH" sz="1600" dirty="0"/>
              <a:t> </a:t>
            </a:r>
            <a:r>
              <a:rPr lang="de-CH" sz="1600" dirty="0" err="1"/>
              <a:t>it</a:t>
            </a:r>
            <a:r>
              <a:rPr lang="de-CH" sz="1600" dirty="0"/>
              <a:t> </a:t>
            </a:r>
            <a:r>
              <a:rPr lang="de-CH" sz="1600" dirty="0" err="1"/>
              <a:t>should</a:t>
            </a:r>
            <a:r>
              <a:rPr lang="de-CH" sz="1600" dirty="0"/>
              <a:t> </a:t>
            </a:r>
            <a:r>
              <a:rPr lang="de-CH" sz="1600" dirty="0" err="1"/>
              <a:t>be</a:t>
            </a:r>
            <a:r>
              <a:rPr lang="de-CH" sz="1600" dirty="0"/>
              <a:t> easy to find </a:t>
            </a:r>
            <a:r>
              <a:rPr lang="de-CH" sz="1600" dirty="0" err="1"/>
              <a:t>already</a:t>
            </a:r>
            <a:r>
              <a:rPr lang="de-CH" sz="1600" dirty="0"/>
              <a:t> </a:t>
            </a:r>
            <a:r>
              <a:rPr lang="de-CH" sz="1600" dirty="0" err="1"/>
              <a:t>existing</a:t>
            </a:r>
            <a:r>
              <a:rPr lang="de-CH" sz="1600" dirty="0"/>
              <a:t> Testcases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get</a:t>
            </a:r>
            <a:r>
              <a:rPr lang="de-CH" sz="1600" dirty="0"/>
              <a:t> the </a:t>
            </a:r>
            <a:r>
              <a:rPr lang="de-CH" sz="1600" dirty="0" err="1"/>
              <a:t>information</a:t>
            </a:r>
            <a:r>
              <a:rPr lang="de-CH" sz="1600" dirty="0"/>
              <a:t> </a:t>
            </a:r>
            <a:r>
              <a:rPr lang="de-CH" sz="1600" dirty="0" err="1"/>
              <a:t>about</a:t>
            </a:r>
            <a:r>
              <a:rPr lang="de-CH" sz="1600" dirty="0"/>
              <a:t> the </a:t>
            </a:r>
            <a:r>
              <a:rPr lang="de-CH" sz="1600" dirty="0" err="1"/>
              <a:t>state</a:t>
            </a:r>
            <a:r>
              <a:rPr lang="de-CH" sz="1600" dirty="0"/>
              <a:t> per </a:t>
            </a:r>
            <a:r>
              <a:rPr lang="de-CH" sz="1600" dirty="0" err="1"/>
              <a:t>Application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Environment, </a:t>
            </a:r>
            <a:r>
              <a:rPr lang="de-CH" sz="1600" b="1" dirty="0"/>
              <a:t>so </a:t>
            </a:r>
            <a:r>
              <a:rPr lang="de-CH" sz="1600" b="1" dirty="0" err="1"/>
              <a:t>we</a:t>
            </a:r>
            <a:r>
              <a:rPr lang="de-CH" sz="1600" b="1" dirty="0"/>
              <a:t> </a:t>
            </a:r>
            <a:r>
              <a:rPr lang="de-CH" sz="1600" b="1" dirty="0" err="1"/>
              <a:t>build</a:t>
            </a:r>
            <a:r>
              <a:rPr lang="de-CH" sz="1600" b="1" dirty="0"/>
              <a:t>:</a:t>
            </a:r>
          </a:p>
          <a:p>
            <a:endParaRPr lang="de-CH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1 </a:t>
            </a:r>
            <a:r>
              <a:rPr lang="de-CH" sz="1600" dirty="0" err="1"/>
              <a:t>SpiraTeam</a:t>
            </a:r>
            <a:r>
              <a:rPr lang="de-CH" sz="1600" dirty="0"/>
              <a:t> Project (ALBIS)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Per environment we used 1 Release (DEV, TEST, ACPT, PROD)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privacy policy reasons, we used a role with “limited view” to only see incidents and additionally </a:t>
            </a:r>
            <a:r>
              <a:rPr lang="en-GB" sz="1600" dirty="0" err="1"/>
              <a:t>organisatoric</a:t>
            </a:r>
            <a:r>
              <a:rPr lang="en-GB" sz="1600" dirty="0"/>
              <a:t> facts that are owned by that role keeper (because not all Environments are masked)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 </a:t>
            </a:r>
            <a:r>
              <a:rPr lang="de-CH" sz="1600" dirty="0" err="1"/>
              <a:t>components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every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r>
              <a:rPr lang="de-CH" sz="1600" dirty="0"/>
              <a:t> (1 </a:t>
            </a:r>
            <a:r>
              <a:rPr lang="de-CH" sz="1600" dirty="0" err="1"/>
              <a:t>component</a:t>
            </a:r>
            <a:r>
              <a:rPr lang="de-CH" sz="1600" dirty="0"/>
              <a:t> per </a:t>
            </a:r>
            <a:r>
              <a:rPr lang="de-CH" sz="1600" dirty="0" err="1"/>
              <a:t>application</a:t>
            </a:r>
            <a:r>
              <a:rPr lang="de-CH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executed</a:t>
            </a:r>
            <a:r>
              <a:rPr lang="de-CH" sz="1600" dirty="0"/>
              <a:t> </a:t>
            </a:r>
            <a:r>
              <a:rPr lang="de-CH" sz="1600" dirty="0" err="1"/>
              <a:t>testcases</a:t>
            </a:r>
            <a:r>
              <a:rPr lang="de-CH" sz="1600" dirty="0"/>
              <a:t> in </a:t>
            </a:r>
            <a:r>
              <a:rPr lang="de-CH" sz="1600" dirty="0" err="1"/>
              <a:t>dedicated</a:t>
            </a:r>
            <a:r>
              <a:rPr lang="de-CH" sz="1600" dirty="0"/>
              <a:t> </a:t>
            </a:r>
            <a:r>
              <a:rPr lang="de-CH" sz="1600" dirty="0" err="1"/>
              <a:t>testsets</a:t>
            </a:r>
            <a:r>
              <a:rPr lang="de-CH" sz="1600" dirty="0"/>
              <a:t> per </a:t>
            </a:r>
            <a:r>
              <a:rPr lang="de-CH" sz="1600" dirty="0" err="1"/>
              <a:t>area</a:t>
            </a:r>
            <a:r>
              <a:rPr lang="de-CH" sz="1600" dirty="0"/>
              <a:t> / </a:t>
            </a:r>
            <a:r>
              <a:rPr lang="de-CH" sz="1600" dirty="0" err="1"/>
              <a:t>user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 the .</a:t>
            </a:r>
            <a:r>
              <a:rPr lang="de-CH" sz="1600" dirty="0" err="1"/>
              <a:t>xls</a:t>
            </a:r>
            <a:r>
              <a:rPr lang="de-CH" sz="1600" dirty="0"/>
              <a:t> </a:t>
            </a:r>
            <a:r>
              <a:rPr lang="de-CH" sz="1600" dirty="0" err="1"/>
              <a:t>Importer</a:t>
            </a:r>
            <a:r>
              <a:rPr lang="de-CH" sz="1600" dirty="0"/>
              <a:t> to </a:t>
            </a:r>
            <a:r>
              <a:rPr lang="de-CH" sz="1600" dirty="0" err="1"/>
              <a:t>create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testcases</a:t>
            </a:r>
            <a:r>
              <a:rPr lang="de-CH" sz="1600" dirty="0"/>
              <a:t> </a:t>
            </a:r>
            <a:r>
              <a:rPr lang="de-CH" sz="1600" dirty="0" err="1"/>
              <a:t>external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export</a:t>
            </a:r>
            <a:r>
              <a:rPr lang="de-CH" sz="1600" dirty="0"/>
              <a:t> </a:t>
            </a:r>
            <a:r>
              <a:rPr lang="de-CH" sz="1600" dirty="0" err="1"/>
              <a:t>them</a:t>
            </a:r>
            <a:r>
              <a:rPr lang="de-CH" sz="1600" dirty="0"/>
              <a:t> to SpiraTeam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 Requirements on a Minimum </a:t>
            </a:r>
            <a:r>
              <a:rPr lang="de-CH" sz="1600" dirty="0" err="1"/>
              <a:t>level</a:t>
            </a:r>
            <a:r>
              <a:rPr lang="de-CH" sz="1600" dirty="0"/>
              <a:t>, </a:t>
            </a:r>
            <a:r>
              <a:rPr lang="de-CH" sz="1600" dirty="0" err="1"/>
              <a:t>only</a:t>
            </a:r>
            <a:r>
              <a:rPr lang="de-CH" sz="1600" dirty="0"/>
              <a:t> 1 Requirement per Client </a:t>
            </a:r>
            <a:r>
              <a:rPr lang="de-CH" sz="1600" dirty="0" err="1"/>
              <a:t>Application</a:t>
            </a:r>
            <a:r>
              <a:rPr lang="de-CH" sz="1600" dirty="0"/>
              <a:t>; </a:t>
            </a:r>
            <a:r>
              <a:rPr lang="de-CH" sz="1600" dirty="0" err="1"/>
              <a:t>no</a:t>
            </a:r>
            <a:r>
              <a:rPr lang="de-CH" sz="1600" dirty="0"/>
              <a:t> </a:t>
            </a:r>
            <a:r>
              <a:rPr lang="de-CH" sz="1600" dirty="0" err="1"/>
              <a:t>workflow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One</a:t>
            </a:r>
            <a:r>
              <a:rPr lang="de-CH" sz="1600" dirty="0"/>
              <a:t> simple Incident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The </a:t>
            </a:r>
            <a:r>
              <a:rPr lang="de-CH" sz="1600" dirty="0" err="1"/>
              <a:t>folder</a:t>
            </a:r>
            <a:r>
              <a:rPr lang="de-CH" sz="1600" dirty="0"/>
              <a:t> </a:t>
            </a:r>
            <a:r>
              <a:rPr lang="de-CH" sz="1600" dirty="0" err="1"/>
              <a:t>structure</a:t>
            </a:r>
            <a:r>
              <a:rPr lang="de-CH" sz="1600" dirty="0"/>
              <a:t> in the </a:t>
            </a:r>
            <a:r>
              <a:rPr lang="de-CH" sz="1600" dirty="0" err="1"/>
              <a:t>testcase</a:t>
            </a:r>
            <a:r>
              <a:rPr lang="de-CH" sz="1600" dirty="0"/>
              <a:t> </a:t>
            </a:r>
            <a:r>
              <a:rPr lang="de-CH" sz="1600" dirty="0" err="1"/>
              <a:t>section</a:t>
            </a:r>
            <a:r>
              <a:rPr lang="de-CH" sz="1600" dirty="0"/>
              <a:t> </a:t>
            </a:r>
            <a:r>
              <a:rPr lang="de-CH" sz="1600" dirty="0" err="1"/>
              <a:t>based</a:t>
            </a:r>
            <a:r>
              <a:rPr lang="de-CH" sz="1600" dirty="0"/>
              <a:t> on the </a:t>
            </a:r>
            <a:r>
              <a:rPr lang="de-CH" sz="1600" dirty="0" err="1"/>
              <a:t>known</a:t>
            </a:r>
            <a:r>
              <a:rPr lang="de-CH" sz="1600" dirty="0"/>
              <a:t> Business </a:t>
            </a:r>
            <a:r>
              <a:rPr lang="de-CH" sz="1600" dirty="0" err="1"/>
              <a:t>application</a:t>
            </a:r>
            <a:r>
              <a:rPr lang="de-CH" sz="1600" dirty="0"/>
              <a:t> Level (Area)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Only</a:t>
            </a:r>
            <a:r>
              <a:rPr lang="de-CH" sz="1600" dirty="0"/>
              <a:t> 6 </a:t>
            </a:r>
            <a:r>
              <a:rPr lang="de-CH" sz="1600" dirty="0" err="1"/>
              <a:t>roles</a:t>
            </a:r>
            <a:r>
              <a:rPr lang="de-CH" sz="1600" dirty="0"/>
              <a:t> to manage </a:t>
            </a:r>
            <a:r>
              <a:rPr lang="de-CH" sz="1600" dirty="0" err="1"/>
              <a:t>people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their</a:t>
            </a:r>
            <a:r>
              <a:rPr lang="de-CH" sz="1600" dirty="0"/>
              <a:t> </a:t>
            </a:r>
            <a:r>
              <a:rPr lang="de-CH" sz="1600" dirty="0" err="1"/>
              <a:t>interests</a:t>
            </a:r>
            <a:r>
              <a:rPr lang="de-CH" sz="1600" dirty="0"/>
              <a:t> in the SpiraTeam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r>
              <a:rPr lang="fr-CH" sz="1600" dirty="0"/>
              <a:t> </a:t>
            </a:r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91570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Setup, </a:t>
            </a:r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reporting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75505" y="1340769"/>
            <a:ext cx="48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Test Cases </a:t>
            </a:r>
            <a:r>
              <a:rPr lang="de-CH" sz="1800" dirty="0" err="1"/>
              <a:t>structure</a:t>
            </a:r>
            <a:r>
              <a:rPr lang="de-CH" sz="1800" dirty="0"/>
              <a:t>, </a:t>
            </a:r>
            <a:r>
              <a:rPr lang="de-CH" sz="1800" dirty="0" err="1"/>
              <a:t>application</a:t>
            </a:r>
            <a:r>
              <a:rPr lang="de-CH" sz="1800" dirty="0"/>
              <a:t> /</a:t>
            </a:r>
            <a:r>
              <a:rPr lang="de-CH" sz="1800" dirty="0" err="1"/>
              <a:t>process</a:t>
            </a:r>
            <a:r>
              <a:rPr lang="de-CH" sz="1800" dirty="0"/>
              <a:t> </a:t>
            </a:r>
            <a:r>
              <a:rPr lang="de-CH" sz="1800" dirty="0" err="1"/>
              <a:t>level</a:t>
            </a:r>
            <a:r>
              <a:rPr lang="de-CH" sz="1800" dirty="0"/>
              <a:t>:</a:t>
            </a:r>
          </a:p>
        </p:txBody>
      </p:sp>
      <p:pic>
        <p:nvPicPr>
          <p:cNvPr id="7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8" y="1703425"/>
            <a:ext cx="4083050" cy="1593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7" y="3941663"/>
            <a:ext cx="1653610" cy="2079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63352" y="3487698"/>
            <a:ext cx="475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Test Set </a:t>
            </a:r>
            <a:r>
              <a:rPr lang="de-CH" sz="1800" dirty="0" err="1"/>
              <a:t>structure</a:t>
            </a:r>
            <a:r>
              <a:rPr lang="de-CH" sz="1800" dirty="0"/>
              <a:t>, </a:t>
            </a:r>
            <a:r>
              <a:rPr lang="de-CH" sz="1800" dirty="0" err="1"/>
              <a:t>application</a:t>
            </a:r>
            <a:r>
              <a:rPr lang="de-CH" sz="1800" dirty="0"/>
              <a:t> /</a:t>
            </a:r>
            <a:r>
              <a:rPr lang="de-CH" sz="1800" dirty="0" err="1"/>
              <a:t>process</a:t>
            </a:r>
            <a:r>
              <a:rPr lang="de-CH" sz="1800" dirty="0"/>
              <a:t> </a:t>
            </a:r>
            <a:r>
              <a:rPr lang="de-CH" sz="1800" dirty="0" err="1"/>
              <a:t>level</a:t>
            </a:r>
            <a:r>
              <a:rPr lang="de-CH" sz="1800" dirty="0"/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975995" y="1340768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Incident Workflow with </a:t>
            </a:r>
            <a:r>
              <a:rPr lang="de-CH" sz="1800" dirty="0" err="1"/>
              <a:t>roles</a:t>
            </a:r>
            <a:r>
              <a:rPr lang="de-CH" sz="1800" dirty="0"/>
              <a:t>: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21" y="1648545"/>
            <a:ext cx="3944875" cy="331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2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Setup, </a:t>
            </a:r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reporting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285749" y="1620338"/>
            <a:ext cx="10220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For</a:t>
            </a:r>
            <a:r>
              <a:rPr lang="de-CH" sz="1600" dirty="0"/>
              <a:t> a fast overview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 the </a:t>
            </a:r>
            <a:r>
              <a:rPr lang="de-CH" sz="1600" dirty="0" err="1"/>
              <a:t>project</a:t>
            </a:r>
            <a:r>
              <a:rPr lang="de-CH" sz="1600" dirty="0"/>
              <a:t> </a:t>
            </a:r>
            <a:r>
              <a:rPr lang="de-CH" sz="1600" dirty="0" err="1"/>
              <a:t>dashboard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the </a:t>
            </a:r>
            <a:r>
              <a:rPr lang="de-CH" sz="1600" dirty="0" err="1"/>
              <a:t>widgets</a:t>
            </a:r>
            <a:r>
              <a:rPr lang="de-CH" sz="1600" dirty="0"/>
              <a:t> in the </a:t>
            </a:r>
            <a:r>
              <a:rPr lang="de-CH" sz="1600" dirty="0" err="1"/>
              <a:t>report</a:t>
            </a:r>
            <a:r>
              <a:rPr lang="de-CH" sz="1600" dirty="0"/>
              <a:t> </a:t>
            </a:r>
            <a:r>
              <a:rPr lang="de-CH" sz="1600" dirty="0" err="1"/>
              <a:t>section</a:t>
            </a:r>
            <a:r>
              <a:rPr lang="de-CH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r>
              <a:rPr lang="fr-CH" sz="1600" dirty="0"/>
              <a:t> </a:t>
            </a:r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de-CH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75678" y="116515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/>
              <a:t>How </a:t>
            </a:r>
            <a:r>
              <a:rPr lang="de-CH" sz="1800" dirty="0" err="1"/>
              <a:t>we</a:t>
            </a:r>
            <a:r>
              <a:rPr lang="de-CH" sz="1800" dirty="0"/>
              <a:t> </a:t>
            </a:r>
            <a:r>
              <a:rPr lang="de-CH" sz="1800" dirty="0" err="1"/>
              <a:t>reported</a:t>
            </a:r>
            <a:r>
              <a:rPr lang="de-CH" sz="1800" dirty="0"/>
              <a:t> the </a:t>
            </a:r>
            <a:r>
              <a:rPr lang="de-CH" sz="1800" dirty="0" err="1"/>
              <a:t>actual</a:t>
            </a:r>
            <a:r>
              <a:rPr lang="de-CH" sz="1800" dirty="0"/>
              <a:t> </a:t>
            </a:r>
            <a:r>
              <a:rPr lang="de-CH" sz="1800" dirty="0" err="1"/>
              <a:t>situation</a:t>
            </a:r>
            <a:r>
              <a:rPr lang="de-CH" sz="1800" dirty="0"/>
              <a:t> on a </a:t>
            </a:r>
            <a:r>
              <a:rPr lang="de-CH" sz="1800" dirty="0" err="1"/>
              <a:t>daily</a:t>
            </a:r>
            <a:r>
              <a:rPr lang="de-CH" sz="1800" dirty="0"/>
              <a:t> </a:t>
            </a:r>
            <a:r>
              <a:rPr lang="de-CH" sz="1800" dirty="0" err="1"/>
              <a:t>base</a:t>
            </a:r>
            <a:r>
              <a:rPr lang="de-CH" sz="1800" dirty="0"/>
              <a:t>:</a:t>
            </a:r>
          </a:p>
        </p:txBody>
      </p:sp>
      <p:pic>
        <p:nvPicPr>
          <p:cNvPr id="15" name="Grafik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2087341"/>
            <a:ext cx="8853709" cy="21882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4365104"/>
            <a:ext cx="2558698" cy="13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3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43" y="4365104"/>
            <a:ext cx="2584449" cy="13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4" descr="image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2" y="4377625"/>
            <a:ext cx="2686051" cy="1327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5" descr="image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47" y="2087341"/>
            <a:ext cx="2686051" cy="1327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8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Setup, </a:t>
            </a:r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reporting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275678" y="116515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/>
              <a:t>How </a:t>
            </a:r>
            <a:r>
              <a:rPr lang="de-CH" sz="1800" dirty="0" err="1"/>
              <a:t>we</a:t>
            </a:r>
            <a:r>
              <a:rPr lang="de-CH" sz="1800" dirty="0"/>
              <a:t> </a:t>
            </a:r>
            <a:r>
              <a:rPr lang="de-CH" sz="1800" dirty="0" err="1"/>
              <a:t>reported</a:t>
            </a:r>
            <a:r>
              <a:rPr lang="de-CH" sz="1800" dirty="0"/>
              <a:t> the </a:t>
            </a:r>
            <a:r>
              <a:rPr lang="de-CH" sz="1800" dirty="0" err="1"/>
              <a:t>actual</a:t>
            </a:r>
            <a:r>
              <a:rPr lang="de-CH" sz="1800" dirty="0"/>
              <a:t> </a:t>
            </a:r>
            <a:r>
              <a:rPr lang="de-CH" sz="1800" dirty="0" err="1"/>
              <a:t>situation</a:t>
            </a:r>
            <a:r>
              <a:rPr lang="de-CH" sz="1800" dirty="0"/>
              <a:t> on a </a:t>
            </a:r>
            <a:r>
              <a:rPr lang="de-CH" sz="1800" dirty="0" err="1"/>
              <a:t>daily</a:t>
            </a:r>
            <a:r>
              <a:rPr lang="de-CH" sz="1800" dirty="0"/>
              <a:t> </a:t>
            </a:r>
            <a:r>
              <a:rPr lang="de-CH" sz="1800" dirty="0" err="1"/>
              <a:t>base</a:t>
            </a:r>
            <a:r>
              <a:rPr lang="de-CH" sz="1800" dirty="0"/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4997" y="1600676"/>
            <a:ext cx="1022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For</a:t>
            </a:r>
            <a:r>
              <a:rPr lang="de-CH" sz="1600" dirty="0"/>
              <a:t> the </a:t>
            </a:r>
            <a:r>
              <a:rPr lang="de-CH" sz="1600" dirty="0" err="1"/>
              <a:t>management</a:t>
            </a:r>
            <a:r>
              <a:rPr lang="de-CH" sz="1600" dirty="0"/>
              <a:t> </a:t>
            </a:r>
            <a:r>
              <a:rPr lang="de-CH" sz="1600" dirty="0" err="1"/>
              <a:t>reports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used</a:t>
            </a:r>
            <a:r>
              <a:rPr lang="de-CH" sz="1600" dirty="0"/>
              <a:t> the SSRS (SQL Server Reporting Server) </a:t>
            </a:r>
            <a:r>
              <a:rPr lang="de-CH" sz="1600" dirty="0" err="1"/>
              <a:t>from</a:t>
            </a:r>
            <a:r>
              <a:rPr lang="de-CH" sz="1600" dirty="0"/>
              <a:t> Microsoft: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8" y="2163813"/>
            <a:ext cx="3058072" cy="2986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Grafik 3" descr="image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70163"/>
            <a:ext cx="4606191" cy="2463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699515"/>
            <a:ext cx="4606191" cy="146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57" y="2159716"/>
            <a:ext cx="3887543" cy="20243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1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setup, structure and reporting </a:t>
            </a:r>
          </a:p>
          <a:p>
            <a:pPr>
              <a:lnSpc>
                <a:spcPct val="200000"/>
              </a:lnSpc>
            </a:pPr>
            <a:r>
              <a:rPr lang="en-US" sz="1800" dirty="0" err="1">
                <a:solidFill>
                  <a:schemeClr val="tx2"/>
                </a:solidFill>
              </a:rPr>
              <a:t>SpiraTeam</a:t>
            </a:r>
            <a:r>
              <a:rPr lang="en-US" sz="1800" dirty="0">
                <a:solidFill>
                  <a:schemeClr val="tx2"/>
                </a:solidFill>
              </a:rPr>
              <a:t> – interfaces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01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490" y="361801"/>
            <a:ext cx="10657054" cy="557363"/>
          </a:xfrm>
        </p:spPr>
        <p:txBody>
          <a:bodyPr/>
          <a:lstStyle/>
          <a:p>
            <a:r>
              <a:rPr lang="de-CH" sz="4000" dirty="0" err="1"/>
              <a:t>SpiraTeam</a:t>
            </a:r>
            <a:r>
              <a:rPr lang="de-CH" sz="4000" dirty="0"/>
              <a:t> – Interfaces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63352" y="945564"/>
            <a:ext cx="10220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During ALBIS we integrated the following interfaces: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Integration into Jira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For Issue Synchronisation between Generali and the new external infrastructure Vendor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Integration </a:t>
            </a:r>
            <a:r>
              <a:rPr lang="de-CH" sz="1600" dirty="0" err="1"/>
              <a:t>into</a:t>
            </a:r>
            <a:r>
              <a:rPr lang="de-CH" sz="1600" dirty="0"/>
              <a:t> </a:t>
            </a:r>
            <a:r>
              <a:rPr lang="de-CH" sz="1600" dirty="0" err="1"/>
              <a:t>Ranorex</a:t>
            </a:r>
            <a:r>
              <a:rPr lang="de-CH" sz="1600" dirty="0"/>
              <a:t> Testautomation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being</a:t>
            </a:r>
            <a:r>
              <a:rPr lang="de-CH" sz="1600" dirty="0"/>
              <a:t> </a:t>
            </a:r>
            <a:r>
              <a:rPr lang="de-CH" sz="1600" dirty="0" err="1"/>
              <a:t>able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conduct</a:t>
            </a:r>
            <a:r>
              <a:rPr lang="de-CH" sz="1600" dirty="0"/>
              <a:t> </a:t>
            </a:r>
            <a:r>
              <a:rPr lang="de-CH" sz="1600" dirty="0" err="1"/>
              <a:t>our</a:t>
            </a:r>
            <a:r>
              <a:rPr lang="de-CH" sz="1600" dirty="0"/>
              <a:t> </a:t>
            </a:r>
            <a:r>
              <a:rPr lang="de-CH" sz="1600" dirty="0" err="1"/>
              <a:t>existing</a:t>
            </a:r>
            <a:r>
              <a:rPr lang="de-CH" sz="1600" dirty="0"/>
              <a:t> </a:t>
            </a:r>
            <a:r>
              <a:rPr lang="de-CH" sz="1600" dirty="0" err="1"/>
              <a:t>regression</a:t>
            </a:r>
            <a:r>
              <a:rPr lang="de-CH" sz="1600" dirty="0"/>
              <a:t> </a:t>
            </a:r>
            <a:r>
              <a:rPr lang="de-CH" sz="1600" dirty="0" err="1"/>
              <a:t>test</a:t>
            </a:r>
            <a:r>
              <a:rPr lang="de-CH" sz="1600" dirty="0"/>
              <a:t> </a:t>
            </a:r>
            <a:r>
              <a:rPr lang="de-CH" sz="1600" dirty="0" err="1"/>
              <a:t>sets</a:t>
            </a:r>
            <a:endParaRPr lang="de-CH" sz="1600" dirty="0"/>
          </a:p>
          <a:p>
            <a:pPr lvl="1"/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Build an internal Integration </a:t>
            </a:r>
            <a:r>
              <a:rPr lang="de-CH" sz="1600" dirty="0" err="1"/>
              <a:t>into</a:t>
            </a:r>
            <a:r>
              <a:rPr lang="de-CH" sz="1600" dirty="0"/>
              <a:t> the CA Ticketing Tool (via SpiraTeam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Used</a:t>
            </a:r>
            <a:r>
              <a:rPr lang="de-CH" sz="1600" dirty="0"/>
              <a:t> </a:t>
            </a:r>
            <a:r>
              <a:rPr lang="de-CH" sz="1600" dirty="0" err="1"/>
              <a:t>import</a:t>
            </a:r>
            <a:r>
              <a:rPr lang="de-CH" sz="1600" dirty="0"/>
              <a:t> / </a:t>
            </a:r>
            <a:r>
              <a:rPr lang="de-CH" sz="1600" dirty="0" err="1"/>
              <a:t>export</a:t>
            </a:r>
            <a:r>
              <a:rPr lang="de-CH" sz="1600" dirty="0"/>
              <a:t> via .</a:t>
            </a:r>
            <a:r>
              <a:rPr lang="de-CH" sz="1600" dirty="0" err="1"/>
              <a:t>xls</a:t>
            </a:r>
            <a:r>
              <a:rPr lang="de-CH" sz="1600" dirty="0"/>
              <a:t>- </a:t>
            </a:r>
            <a:r>
              <a:rPr lang="de-CH" sz="1600" dirty="0" err="1"/>
              <a:t>and</a:t>
            </a:r>
            <a:r>
              <a:rPr lang="de-CH" sz="1600" dirty="0"/>
              <a:t> .</a:t>
            </a:r>
            <a:r>
              <a:rPr lang="de-CH" sz="1600" dirty="0" err="1"/>
              <a:t>doc-Addon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make</a:t>
            </a:r>
            <a:r>
              <a:rPr lang="de-CH" sz="1600" dirty="0"/>
              <a:t> </a:t>
            </a:r>
            <a:r>
              <a:rPr lang="de-CH" sz="1600" dirty="0" err="1"/>
              <a:t>life</a:t>
            </a:r>
            <a:r>
              <a:rPr lang="de-CH" sz="1600" dirty="0"/>
              <a:t> </a:t>
            </a:r>
            <a:r>
              <a:rPr lang="de-CH" sz="1600" dirty="0" err="1"/>
              <a:t>easier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business</a:t>
            </a:r>
            <a:r>
              <a:rPr lang="de-CH" sz="1600" dirty="0"/>
              <a:t> </a:t>
            </a:r>
            <a:r>
              <a:rPr lang="de-CH" sz="1600" dirty="0" err="1"/>
              <a:t>while</a:t>
            </a:r>
            <a:r>
              <a:rPr lang="de-CH" sz="1600" dirty="0"/>
              <a:t> </a:t>
            </a:r>
            <a:r>
              <a:rPr lang="de-CH" sz="1600" dirty="0" err="1"/>
              <a:t>creating</a:t>
            </a:r>
            <a:r>
              <a:rPr lang="de-CH" sz="1600" dirty="0"/>
              <a:t> </a:t>
            </a:r>
            <a:r>
              <a:rPr lang="de-CH" sz="1600" dirty="0" err="1"/>
              <a:t>their</a:t>
            </a:r>
            <a:r>
              <a:rPr lang="de-CH" sz="1600" dirty="0"/>
              <a:t> </a:t>
            </a:r>
            <a:r>
              <a:rPr lang="de-CH" sz="1600" dirty="0" err="1"/>
              <a:t>test</a:t>
            </a:r>
            <a:r>
              <a:rPr lang="de-CH" sz="1600" dirty="0"/>
              <a:t> </a:t>
            </a:r>
            <a:r>
              <a:rPr lang="de-CH" sz="1600" dirty="0" err="1"/>
              <a:t>cases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Started</a:t>
            </a:r>
            <a:r>
              <a:rPr lang="de-CH" sz="1600" dirty="0"/>
              <a:t> to </a:t>
            </a:r>
            <a:r>
              <a:rPr lang="de-CH" sz="1600" dirty="0" err="1"/>
              <a:t>use</a:t>
            </a:r>
            <a:r>
              <a:rPr lang="de-CH" sz="1600" dirty="0"/>
              <a:t> the </a:t>
            </a:r>
            <a:r>
              <a:rPr lang="de-CH" sz="1600" dirty="0" err="1"/>
              <a:t>Testlink</a:t>
            </a:r>
            <a:r>
              <a:rPr lang="de-CH" sz="1600" dirty="0"/>
              <a:t> Integration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migration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testcase</a:t>
            </a:r>
            <a:r>
              <a:rPr lang="de-CH" sz="1600" dirty="0"/>
              <a:t> </a:t>
            </a:r>
            <a:r>
              <a:rPr lang="de-CH" sz="1600" dirty="0" err="1"/>
              <a:t>collection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SpiraTeam</a:t>
            </a:r>
            <a:endParaRPr lang="en-GB" sz="1600" dirty="0"/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758724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490" y="361801"/>
            <a:ext cx="10657054" cy="557363"/>
          </a:xfrm>
        </p:spPr>
        <p:txBody>
          <a:bodyPr/>
          <a:lstStyle/>
          <a:p>
            <a:r>
              <a:rPr lang="de-CH" sz="4000" dirty="0"/>
              <a:t>ALBIS – Yes. </a:t>
            </a:r>
            <a:r>
              <a:rPr lang="de-CH" sz="4000" dirty="0" err="1"/>
              <a:t>We</a:t>
            </a:r>
            <a:r>
              <a:rPr lang="de-CH" sz="4000" dirty="0"/>
              <a:t> </a:t>
            </a:r>
            <a:r>
              <a:rPr lang="de-CH" sz="4000" dirty="0" err="1"/>
              <a:t>made</a:t>
            </a:r>
            <a:r>
              <a:rPr lang="de-CH" sz="4000" dirty="0"/>
              <a:t> </a:t>
            </a:r>
            <a:r>
              <a:rPr lang="de-CH" sz="4000" dirty="0" err="1"/>
              <a:t>it!</a:t>
            </a:r>
            <a:endParaRPr lang="de-CH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August 13, 2019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69" y="3882686"/>
            <a:ext cx="3578087" cy="2498642"/>
          </a:xfrm>
          <a:prstGeom prst="rect">
            <a:avLst/>
          </a:prstGeom>
        </p:spPr>
      </p:pic>
      <p:pic>
        <p:nvPicPr>
          <p:cNvPr id="8" name="Picture 3" descr="https://my.gch.generali.ch/cms/.imaging/stk/com/article-content/website/communication/act2020/20190725_Albis_Rueckblick/content/00/imageBinary/albis-eve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06" y="1816537"/>
            <a:ext cx="53149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2046" y="1510949"/>
            <a:ext cx="709566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u="sng" dirty="0"/>
          </a:p>
          <a:p>
            <a:r>
              <a:rPr lang="de-CH" sz="1600" dirty="0" err="1"/>
              <a:t>How</a:t>
            </a:r>
            <a:r>
              <a:rPr lang="de-CH" sz="1600" dirty="0"/>
              <a:t> </a:t>
            </a:r>
            <a:r>
              <a:rPr lang="de-CH" sz="1600" dirty="0" err="1"/>
              <a:t>much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did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migrate</a:t>
            </a:r>
            <a:r>
              <a:rPr lang="de-CH" sz="16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580 Terabytes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equals</a:t>
            </a:r>
            <a:r>
              <a:rPr lang="de-CH" sz="1600" dirty="0"/>
              <a:t> 580’000 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If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burn</a:t>
            </a:r>
            <a:r>
              <a:rPr lang="de-CH" sz="1600" dirty="0"/>
              <a:t> all </a:t>
            </a:r>
            <a:r>
              <a:rPr lang="de-CH" sz="1600" dirty="0" err="1"/>
              <a:t>this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onto</a:t>
            </a:r>
            <a:r>
              <a:rPr lang="de-CH" sz="1600" dirty="0"/>
              <a:t> CDs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stack</a:t>
            </a:r>
            <a:r>
              <a:rPr lang="de-CH" sz="1600" dirty="0"/>
              <a:t> </a:t>
            </a:r>
            <a:r>
              <a:rPr lang="de-CH" sz="1600" dirty="0" err="1"/>
              <a:t>them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a </a:t>
            </a:r>
            <a:r>
              <a:rPr lang="de-CH" sz="1600" dirty="0" err="1"/>
              <a:t>tower</a:t>
            </a:r>
            <a:endParaRPr lang="de-CH" sz="1600" dirty="0"/>
          </a:p>
          <a:p>
            <a:pPr marL="133365" indent="-285750">
              <a:buFont typeface="Arial" panose="020B0604020202020204" pitchFamily="34" charset="0"/>
              <a:buChar char="•"/>
            </a:pPr>
            <a:r>
              <a:rPr lang="de-CH" sz="1600" dirty="0"/>
              <a:t>This </a:t>
            </a:r>
            <a:r>
              <a:rPr lang="de-CH" sz="1600" dirty="0" err="1"/>
              <a:t>tower</a:t>
            </a:r>
            <a:r>
              <a:rPr lang="de-CH" sz="1600" dirty="0"/>
              <a:t> </a:t>
            </a:r>
            <a:r>
              <a:rPr lang="de-CH" sz="1600" dirty="0" err="1"/>
              <a:t>would</a:t>
            </a:r>
            <a:r>
              <a:rPr lang="de-CH" sz="1600" dirty="0"/>
              <a:t> </a:t>
            </a:r>
            <a:r>
              <a:rPr lang="de-CH" sz="1600" dirty="0" err="1"/>
              <a:t>have</a:t>
            </a:r>
            <a:r>
              <a:rPr lang="de-CH" sz="1600" dirty="0"/>
              <a:t> </a:t>
            </a:r>
            <a:r>
              <a:rPr lang="de-CH" sz="1600" dirty="0" err="1"/>
              <a:t>become</a:t>
            </a:r>
            <a:r>
              <a:rPr lang="de-CH" sz="1600" dirty="0"/>
              <a:t> 70 </a:t>
            </a:r>
            <a:r>
              <a:rPr lang="de-CH" sz="1600" dirty="0" err="1"/>
              <a:t>meters</a:t>
            </a:r>
            <a:r>
              <a:rPr lang="de-CH" sz="1600" dirty="0"/>
              <a:t> </a:t>
            </a:r>
            <a:r>
              <a:rPr lang="de-CH" sz="1600" dirty="0" err="1"/>
              <a:t>higher</a:t>
            </a:r>
            <a:r>
              <a:rPr lang="de-CH" sz="1600" dirty="0"/>
              <a:t> </a:t>
            </a:r>
            <a:r>
              <a:rPr lang="de-CH" sz="1600" dirty="0" err="1"/>
              <a:t>than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Mount </a:t>
            </a:r>
            <a:r>
              <a:rPr lang="de-CH" sz="1600" dirty="0" err="1"/>
              <a:t>Everst</a:t>
            </a:r>
            <a:endParaRPr lang="de-CH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457200" lvl="1"/>
            <a:endParaRPr lang="de-CH" sz="1600" dirty="0"/>
          </a:p>
          <a:p>
            <a:pPr marL="457200" lvl="1"/>
            <a:endParaRPr lang="de-CH" sz="1600" dirty="0"/>
          </a:p>
          <a:p>
            <a:pPr marL="457200" lvl="1"/>
            <a:endParaRPr lang="de-CH" sz="1600" dirty="0"/>
          </a:p>
          <a:p>
            <a:r>
              <a:rPr lang="de-CH" sz="1600" dirty="0" err="1"/>
              <a:t>How</a:t>
            </a:r>
            <a:r>
              <a:rPr lang="de-CH" sz="1600" dirty="0"/>
              <a:t> </a:t>
            </a:r>
            <a:r>
              <a:rPr lang="de-CH" sz="1600" dirty="0" err="1"/>
              <a:t>many</a:t>
            </a:r>
            <a:r>
              <a:rPr lang="de-CH" sz="1600" dirty="0"/>
              <a:t> </a:t>
            </a:r>
            <a:r>
              <a:rPr lang="de-CH" sz="1600" dirty="0" err="1"/>
              <a:t>files</a:t>
            </a:r>
            <a:r>
              <a:rPr lang="de-CH" sz="1600" dirty="0"/>
              <a:t> </a:t>
            </a:r>
            <a:r>
              <a:rPr lang="de-CH" sz="1600" dirty="0" err="1"/>
              <a:t>did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move</a:t>
            </a:r>
            <a:r>
              <a:rPr lang="de-CH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A total </a:t>
            </a:r>
            <a:r>
              <a:rPr lang="de-CH" sz="1600" dirty="0" err="1"/>
              <a:t>of</a:t>
            </a:r>
            <a:r>
              <a:rPr lang="de-CH" sz="1600" dirty="0"/>
              <a:t> 30 Terabytes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moved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new</a:t>
            </a:r>
            <a:r>
              <a:rPr lang="de-CH" sz="1600" dirty="0"/>
              <a:t> </a:t>
            </a:r>
            <a:r>
              <a:rPr lang="de-CH" sz="1600" dirty="0" err="1"/>
              <a:t>provider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corresponds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14 </a:t>
            </a:r>
            <a:r>
              <a:rPr lang="de-CH" sz="1600" dirty="0" err="1"/>
              <a:t>million</a:t>
            </a:r>
            <a:r>
              <a:rPr lang="de-CH" sz="1600" dirty="0"/>
              <a:t> </a:t>
            </a:r>
            <a:r>
              <a:rPr lang="de-CH" sz="1600" dirty="0" err="1"/>
              <a:t>files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means</a:t>
            </a:r>
            <a:r>
              <a:rPr lang="de-CH" sz="1600" dirty="0"/>
              <a:t> </a:t>
            </a:r>
            <a:r>
              <a:rPr lang="de-CH" sz="1600" dirty="0" err="1"/>
              <a:t>around</a:t>
            </a:r>
            <a:r>
              <a:rPr lang="de-CH" sz="1600" dirty="0"/>
              <a:t> 1 </a:t>
            </a:r>
            <a:r>
              <a:rPr lang="de-CH" sz="1600" dirty="0" err="1"/>
              <a:t>file</a:t>
            </a:r>
            <a:r>
              <a:rPr lang="de-CH" sz="1600" dirty="0"/>
              <a:t> per </a:t>
            </a:r>
            <a:r>
              <a:rPr lang="de-CH" sz="1600" dirty="0" err="1"/>
              <a:t>inhabitant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New York Metropolitan Ar</a:t>
            </a:r>
            <a:r>
              <a:rPr lang="de-CH" sz="1800" dirty="0"/>
              <a:t>ea </a:t>
            </a:r>
          </a:p>
          <a:p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13" y="4192444"/>
            <a:ext cx="156916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setup and structure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SpiraTeam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– interfaces 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SpiraTeam</a:t>
            </a:r>
            <a:r>
              <a:rPr lang="en-US" sz="1600" dirty="0">
                <a:solidFill>
                  <a:schemeClr val="tx2"/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7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490" y="361801"/>
            <a:ext cx="10657054" cy="557363"/>
          </a:xfrm>
        </p:spPr>
        <p:txBody>
          <a:bodyPr/>
          <a:lstStyle/>
          <a:p>
            <a:r>
              <a:rPr lang="de-CH" sz="4000" dirty="0" err="1"/>
              <a:t>SpiraTeam</a:t>
            </a:r>
            <a:r>
              <a:rPr lang="de-CH" sz="4000" dirty="0"/>
              <a:t> – </a:t>
            </a:r>
            <a:r>
              <a:rPr lang="de-CH" sz="4000" dirty="0" err="1"/>
              <a:t>looking</a:t>
            </a:r>
            <a:r>
              <a:rPr lang="de-CH" sz="4000" dirty="0"/>
              <a:t> back- </a:t>
            </a:r>
            <a:r>
              <a:rPr lang="de-CH" sz="4000" dirty="0" err="1"/>
              <a:t>and</a:t>
            </a:r>
            <a:r>
              <a:rPr lang="de-CH" sz="4000" dirty="0"/>
              <a:t> </a:t>
            </a:r>
            <a:r>
              <a:rPr lang="de-CH" sz="4000" dirty="0" err="1"/>
              <a:t>forwards</a:t>
            </a:r>
            <a:endParaRPr lang="de-CH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916832"/>
            <a:ext cx="6480720" cy="447023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3352" y="1052736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16.08.2015 – 16.08.2019</a:t>
            </a:r>
          </a:p>
        </p:txBody>
      </p:sp>
    </p:spTree>
    <p:extLst>
      <p:ext uri="{BB962C8B-B14F-4D97-AF65-F5344CB8AC3E}">
        <p14:creationId xmlns:p14="http://schemas.microsoft.com/office/powerpoint/2010/main" val="4509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7E1-38E3-494F-AAE8-2F4C6FC6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8A09-DAD1-40E0-A2DA-87B24BC34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Generali Group / Switzerland – Facts &amp; Figures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Where we started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What we achieved within “ALBIS”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SpiraTeam</a:t>
            </a:r>
            <a:r>
              <a:rPr lang="en-US" sz="1600" dirty="0">
                <a:solidFill>
                  <a:schemeClr val="tx2"/>
                </a:solidFill>
              </a:rPr>
              <a:t> – setup, structure and reporting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SpiraTeam</a:t>
            </a:r>
            <a:r>
              <a:rPr lang="en-US" sz="1600" dirty="0">
                <a:solidFill>
                  <a:schemeClr val="tx2"/>
                </a:solidFill>
              </a:rPr>
              <a:t> – interfaces </a:t>
            </a:r>
          </a:p>
          <a:p>
            <a:pPr>
              <a:lnSpc>
                <a:spcPct val="20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SpiraTeam</a:t>
            </a:r>
            <a:r>
              <a:rPr lang="en-US" sz="1600" dirty="0">
                <a:solidFill>
                  <a:schemeClr val="tx2"/>
                </a:solidFill>
              </a:rPr>
              <a:t> – looking back- and forwards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2"/>
                </a:solidFill>
              </a:rPr>
              <a:t>Q &amp; A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57184" y="6559248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0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</a:t>
            </a:r>
            <a:r>
              <a:rPr lang="de-CH" dirty="0" err="1"/>
              <a:t>looking</a:t>
            </a:r>
            <a:r>
              <a:rPr lang="de-CH" dirty="0"/>
              <a:t> </a:t>
            </a:r>
            <a:r>
              <a:rPr lang="de-CH" dirty="0" err="1"/>
              <a:t>backwards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18746" y="1419422"/>
            <a:ext cx="74318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Today in </a:t>
            </a:r>
            <a:r>
              <a:rPr lang="de-CH" sz="1600" dirty="0" err="1"/>
              <a:t>SpiraTeam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600" dirty="0" err="1"/>
              <a:t>are</a:t>
            </a:r>
            <a:r>
              <a:rPr lang="de-CH" sz="1600" dirty="0"/>
              <a:t> Managing </a:t>
            </a:r>
            <a:r>
              <a:rPr lang="de-CH" sz="1600" dirty="0" err="1"/>
              <a:t>more</a:t>
            </a:r>
            <a:r>
              <a:rPr lang="de-CH" sz="1600" dirty="0"/>
              <a:t> </a:t>
            </a:r>
            <a:r>
              <a:rPr lang="de-CH" sz="1600" dirty="0" err="1"/>
              <a:t>than</a:t>
            </a:r>
            <a:r>
              <a:rPr lang="de-CH" sz="1600" dirty="0"/>
              <a:t> 65 (</a:t>
            </a:r>
            <a:r>
              <a:rPr lang="de-CH" sz="1600" dirty="0" err="1"/>
              <a:t>maintenance</a:t>
            </a:r>
            <a:r>
              <a:rPr lang="de-CH" sz="1600" dirty="0"/>
              <a:t>) </a:t>
            </a:r>
            <a:r>
              <a:rPr lang="de-CH" sz="1600" dirty="0" err="1"/>
              <a:t>projects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our</a:t>
            </a:r>
            <a:r>
              <a:rPr lang="de-CH" sz="1600" dirty="0"/>
              <a:t> Core </a:t>
            </a:r>
            <a:r>
              <a:rPr lang="de-CH" sz="1600" dirty="0" err="1"/>
              <a:t>applications</a:t>
            </a:r>
            <a:endParaRPr lang="de-CH" sz="1600" dirty="0"/>
          </a:p>
          <a:p>
            <a:pPr marL="285750" indent="-285750">
              <a:buFontTx/>
              <a:buChar char="-"/>
            </a:pPr>
            <a:r>
              <a:rPr lang="de-CH" sz="1600" dirty="0" err="1"/>
              <a:t>have</a:t>
            </a:r>
            <a:r>
              <a:rPr lang="de-CH" sz="1600" dirty="0"/>
              <a:t> </a:t>
            </a:r>
            <a:r>
              <a:rPr lang="de-CH" sz="1600" dirty="0" err="1"/>
              <a:t>more</a:t>
            </a:r>
            <a:r>
              <a:rPr lang="de-CH" sz="1600" dirty="0"/>
              <a:t> </a:t>
            </a:r>
            <a:r>
              <a:rPr lang="de-CH" sz="1600" dirty="0" err="1"/>
              <a:t>than</a:t>
            </a:r>
            <a:r>
              <a:rPr lang="de-CH" sz="1600" dirty="0"/>
              <a:t> 570 </a:t>
            </a:r>
            <a:r>
              <a:rPr lang="de-CH" sz="1600" dirty="0" err="1"/>
              <a:t>named</a:t>
            </a:r>
            <a:r>
              <a:rPr lang="de-CH" sz="1600" dirty="0"/>
              <a:t> </a:t>
            </a:r>
            <a:r>
              <a:rPr lang="de-CH" sz="1600" dirty="0" err="1"/>
              <a:t>users</a:t>
            </a:r>
            <a:endParaRPr lang="de-CH" sz="1600" dirty="0"/>
          </a:p>
          <a:p>
            <a:pPr marL="285750" indent="-285750">
              <a:buFontTx/>
              <a:buChar char="-"/>
            </a:pPr>
            <a:r>
              <a:rPr lang="de-CH" sz="1600" dirty="0"/>
              <a:t>200 concurrent </a:t>
            </a:r>
            <a:r>
              <a:rPr lang="de-CH" sz="1600" dirty="0" err="1"/>
              <a:t>users</a:t>
            </a:r>
            <a:r>
              <a:rPr lang="de-CH" sz="1600" dirty="0"/>
              <a:t> </a:t>
            </a:r>
            <a:r>
              <a:rPr lang="de-CH" sz="1600" dirty="0" err="1"/>
              <a:t>licenced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are</a:t>
            </a:r>
            <a:r>
              <a:rPr lang="de-CH" sz="1600" dirty="0"/>
              <a:t> </a:t>
            </a:r>
            <a:r>
              <a:rPr lang="de-CH" sz="1600" dirty="0" err="1"/>
              <a:t>using</a:t>
            </a:r>
            <a:r>
              <a:rPr lang="de-CH" sz="1600" dirty="0"/>
              <a:t> </a:t>
            </a:r>
            <a:r>
              <a:rPr lang="de-CH" sz="1600" dirty="0" err="1"/>
              <a:t>intensively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following</a:t>
            </a:r>
            <a:r>
              <a:rPr lang="de-CH" sz="1600" dirty="0"/>
              <a:t> </a:t>
            </a:r>
            <a:r>
              <a:rPr lang="de-CH" sz="1600" dirty="0" err="1"/>
              <a:t>features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SpiraTeam</a:t>
            </a:r>
            <a:r>
              <a:rPr lang="de-CH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Test Management		-  Release Management</a:t>
            </a:r>
          </a:p>
          <a:p>
            <a:pPr marL="285750" indent="-285750">
              <a:buFontTx/>
              <a:buChar char="-"/>
            </a:pPr>
            <a:r>
              <a:rPr lang="de-CH" sz="1600" dirty="0" err="1"/>
              <a:t>Defect</a:t>
            </a:r>
            <a:r>
              <a:rPr lang="de-CH" sz="1600" dirty="0"/>
              <a:t> Tracking			-  Custom Reports</a:t>
            </a:r>
          </a:p>
          <a:p>
            <a:pPr marL="285750" indent="-285750">
              <a:buFontTx/>
              <a:buChar char="-"/>
            </a:pPr>
            <a:r>
              <a:rPr lang="de-CH" sz="1600" dirty="0" err="1"/>
              <a:t>Automated</a:t>
            </a:r>
            <a:r>
              <a:rPr lang="de-CH" sz="1600" dirty="0"/>
              <a:t> </a:t>
            </a:r>
            <a:r>
              <a:rPr lang="de-CH" sz="1600" dirty="0" err="1"/>
              <a:t>Testing</a:t>
            </a:r>
            <a:r>
              <a:rPr lang="de-CH" sz="1600" dirty="0"/>
              <a:t>		-  …</a:t>
            </a:r>
          </a:p>
          <a:p>
            <a:endParaRPr lang="de-CH" sz="1600" dirty="0"/>
          </a:p>
          <a:p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started</a:t>
            </a:r>
            <a:r>
              <a:rPr lang="de-CH" sz="1600" dirty="0"/>
              <a:t> </a:t>
            </a:r>
            <a:r>
              <a:rPr lang="de-CH" sz="1600" dirty="0" err="1"/>
              <a:t>using</a:t>
            </a:r>
            <a:r>
              <a:rPr lang="de-CH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Requirements Management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our</a:t>
            </a:r>
            <a:r>
              <a:rPr lang="de-CH" sz="1600" dirty="0"/>
              <a:t> IFRS 9/17 </a:t>
            </a:r>
            <a:r>
              <a:rPr lang="de-CH" sz="1600" dirty="0" err="1"/>
              <a:t>project</a:t>
            </a:r>
            <a:endParaRPr lang="de-CH" sz="1600" dirty="0"/>
          </a:p>
        </p:txBody>
      </p:sp>
      <p:sp>
        <p:nvSpPr>
          <p:cNvPr id="4" name="Rechteck 3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74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</a:t>
            </a:r>
            <a:r>
              <a:rPr lang="de-CH" dirty="0" err="1"/>
              <a:t>looking</a:t>
            </a:r>
            <a:r>
              <a:rPr lang="de-CH" dirty="0"/>
              <a:t> </a:t>
            </a:r>
            <a:r>
              <a:rPr lang="de-CH" dirty="0" err="1"/>
              <a:t>forwards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429182" y="1340768"/>
            <a:ext cx="89266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</a:t>
            </a:r>
            <a:r>
              <a:rPr lang="en-GB" sz="1600" dirty="0" err="1"/>
              <a:t>fulfill</a:t>
            </a:r>
            <a:r>
              <a:rPr lang="en-GB" sz="1600" dirty="0"/>
              <a:t> our privacy and security policy we need more features to limit the access to </a:t>
            </a:r>
            <a:r>
              <a:rPr lang="en-GB" sz="1600" dirty="0" err="1"/>
              <a:t>SpiraTeam</a:t>
            </a:r>
            <a:r>
              <a:rPr lang="en-GB" sz="1600" dirty="0"/>
              <a:t> Artefacts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It</a:t>
            </a:r>
            <a:r>
              <a:rPr lang="de-CH" sz="1600" dirty="0"/>
              <a:t> </a:t>
            </a:r>
            <a:r>
              <a:rPr lang="de-CH" sz="1600" dirty="0" err="1"/>
              <a:t>should</a:t>
            </a:r>
            <a:r>
              <a:rPr lang="de-CH" sz="1600" dirty="0"/>
              <a:t> </a:t>
            </a:r>
            <a:r>
              <a:rPr lang="de-CH" sz="1600" dirty="0" err="1"/>
              <a:t>possible</a:t>
            </a:r>
            <a:r>
              <a:rPr lang="de-CH" sz="1600" dirty="0"/>
              <a:t> to </a:t>
            </a:r>
            <a:r>
              <a:rPr lang="de-CH" sz="1600" dirty="0" err="1"/>
              <a:t>limit</a:t>
            </a:r>
            <a:r>
              <a:rPr lang="de-CH" sz="1600" dirty="0"/>
              <a:t> the Field «Components» to a «</a:t>
            </a:r>
            <a:r>
              <a:rPr lang="de-CH" sz="1600" dirty="0" err="1"/>
              <a:t>single</a:t>
            </a:r>
            <a:r>
              <a:rPr lang="de-CH" sz="1600" dirty="0"/>
              <a:t> </a:t>
            </a:r>
            <a:r>
              <a:rPr lang="de-CH" sz="1600" dirty="0" err="1"/>
              <a:t>selection</a:t>
            </a:r>
            <a:r>
              <a:rPr lang="de-CH" sz="1600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Some</a:t>
            </a:r>
            <a:r>
              <a:rPr lang="de-CH" sz="1600" dirty="0"/>
              <a:t> </a:t>
            </a:r>
            <a:r>
              <a:rPr lang="de-CH" sz="1600" dirty="0" err="1"/>
              <a:t>translation</a:t>
            </a:r>
            <a:r>
              <a:rPr lang="de-CH" sz="1600" dirty="0"/>
              <a:t> </a:t>
            </a:r>
            <a:r>
              <a:rPr lang="de-CH" sz="1600" dirty="0" err="1"/>
              <a:t>enhancements</a:t>
            </a:r>
            <a:r>
              <a:rPr lang="de-CH" sz="1600" dirty="0"/>
              <a:t> in the .</a:t>
            </a:r>
            <a:r>
              <a:rPr lang="de-CH" sz="1600" dirty="0" err="1"/>
              <a:t>xls</a:t>
            </a:r>
            <a:r>
              <a:rPr lang="de-CH" sz="1600" dirty="0"/>
              <a:t> </a:t>
            </a:r>
            <a:r>
              <a:rPr lang="de-CH" sz="1600" dirty="0" err="1"/>
              <a:t>Importer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«</a:t>
            </a:r>
            <a:r>
              <a:rPr lang="de-CH" sz="1600" dirty="0" err="1"/>
              <a:t>french</a:t>
            </a:r>
            <a:r>
              <a:rPr lang="de-CH" sz="1600" dirty="0"/>
              <a:t> </a:t>
            </a:r>
            <a:r>
              <a:rPr lang="de-CH" sz="1600" dirty="0" err="1"/>
              <a:t>character</a:t>
            </a:r>
            <a:r>
              <a:rPr lang="de-CH" sz="1600" dirty="0"/>
              <a:t> </a:t>
            </a:r>
            <a:r>
              <a:rPr lang="de-CH" sz="1600" dirty="0" err="1"/>
              <a:t>set</a:t>
            </a:r>
            <a:r>
              <a:rPr lang="de-CH" sz="1600" dirty="0"/>
              <a:t>» </a:t>
            </a:r>
            <a:r>
              <a:rPr lang="de-CH" sz="1600" dirty="0" err="1"/>
              <a:t>are</a:t>
            </a:r>
            <a:r>
              <a:rPr lang="de-CH" sz="1600" dirty="0"/>
              <a:t> </a:t>
            </a:r>
            <a:r>
              <a:rPr lang="de-CH" sz="1600" dirty="0" err="1"/>
              <a:t>needed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Enhancements</a:t>
            </a:r>
            <a:r>
              <a:rPr lang="de-CH" sz="1600" dirty="0"/>
              <a:t> in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reporting</a:t>
            </a:r>
            <a:r>
              <a:rPr lang="de-CH" sz="1600" dirty="0"/>
              <a:t> </a:t>
            </a:r>
            <a:r>
              <a:rPr lang="de-CH" sz="1600" dirty="0" err="1"/>
              <a:t>area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/>
              <a:t>E.g. </a:t>
            </a:r>
            <a:r>
              <a:rPr lang="de-CH" sz="1600" dirty="0" err="1"/>
              <a:t>daily</a:t>
            </a:r>
            <a:r>
              <a:rPr lang="de-CH" sz="1600" dirty="0"/>
              <a:t> </a:t>
            </a:r>
            <a:r>
              <a:rPr lang="de-CH" sz="1600" dirty="0" err="1"/>
              <a:t>progress</a:t>
            </a:r>
            <a:r>
              <a:rPr lang="de-CH" sz="1600" dirty="0"/>
              <a:t> in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test</a:t>
            </a:r>
            <a:r>
              <a:rPr lang="de-CH" sz="1600" dirty="0"/>
              <a:t> </a:t>
            </a:r>
            <a:r>
              <a:rPr lang="de-CH" sz="1600" dirty="0" err="1"/>
              <a:t>execution</a:t>
            </a:r>
            <a:r>
              <a:rPr lang="de-CH" sz="1600" dirty="0"/>
              <a:t> </a:t>
            </a:r>
            <a:r>
              <a:rPr lang="de-CH" sz="1600" dirty="0" err="1"/>
              <a:t>area</a:t>
            </a:r>
            <a:r>
              <a:rPr lang="de-CH" sz="1600" dirty="0"/>
              <a:t> – Plan vs. </a:t>
            </a:r>
            <a:r>
              <a:rPr lang="de-CH" sz="1600" dirty="0" err="1"/>
              <a:t>Actual</a:t>
            </a: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Severity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open </a:t>
            </a:r>
            <a:r>
              <a:rPr lang="de-CH" sz="1600" dirty="0" err="1"/>
              <a:t>defects</a:t>
            </a:r>
            <a:r>
              <a:rPr lang="de-CH" sz="1600" dirty="0"/>
              <a:t> &amp; </a:t>
            </a:r>
            <a:r>
              <a:rPr lang="de-CH" sz="1600" dirty="0" err="1"/>
              <a:t>focus</a:t>
            </a:r>
            <a:r>
              <a:rPr lang="de-CH" sz="1600" dirty="0"/>
              <a:t> on </a:t>
            </a:r>
            <a:r>
              <a:rPr lang="de-CH" sz="1600" dirty="0" err="1"/>
              <a:t>critical</a:t>
            </a:r>
            <a:r>
              <a:rPr lang="de-CH" sz="1600" dirty="0"/>
              <a:t> </a:t>
            </a:r>
            <a:r>
              <a:rPr lang="de-CH" sz="1600" dirty="0" err="1"/>
              <a:t>defects</a:t>
            </a:r>
            <a:r>
              <a:rPr lang="de-CH" sz="1600" dirty="0"/>
              <a:t>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fr-CH" sz="1600" dirty="0"/>
              <a:t> </a:t>
            </a:r>
          </a:p>
          <a:p>
            <a:endParaRPr lang="fr-CH" sz="1600" dirty="0"/>
          </a:p>
          <a:p>
            <a:endParaRPr lang="fr-CH" sz="1600" dirty="0"/>
          </a:p>
          <a:p>
            <a:endParaRPr lang="fr-CH" sz="1600" dirty="0"/>
          </a:p>
          <a:p>
            <a:endParaRPr lang="de-CH" sz="16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67408" y="3212976"/>
            <a:ext cx="6490989" cy="2971597"/>
            <a:chOff x="409711" y="3265715"/>
            <a:chExt cx="6490989" cy="297159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711" y="3265715"/>
              <a:ext cx="6488679" cy="2971597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6612668" y="594928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e-CH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82" y="3429000"/>
            <a:ext cx="9426757" cy="189754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8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711" y="664949"/>
            <a:ext cx="9883776" cy="456047"/>
          </a:xfrm>
        </p:spPr>
        <p:txBody>
          <a:bodyPr/>
          <a:lstStyle/>
          <a:p>
            <a:r>
              <a:rPr lang="de-CH" dirty="0" err="1"/>
              <a:t>SpiraTeam</a:t>
            </a:r>
            <a:r>
              <a:rPr lang="de-CH" dirty="0"/>
              <a:t> – </a:t>
            </a:r>
            <a:r>
              <a:rPr lang="de-CH" dirty="0" err="1"/>
              <a:t>looking</a:t>
            </a:r>
            <a:r>
              <a:rPr lang="de-CH" dirty="0"/>
              <a:t> </a:t>
            </a:r>
            <a:r>
              <a:rPr lang="de-CH" dirty="0" err="1"/>
              <a:t>forwards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409711" y="1340768"/>
            <a:ext cx="9430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/>
              <a:t>We</a:t>
            </a:r>
            <a:r>
              <a:rPr lang="de-CH" sz="1600" dirty="0"/>
              <a:t> plan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integrate our SpiraTeam to the existing LDAP for a better and easier user-management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show</a:t>
            </a:r>
            <a:r>
              <a:rPr lang="de-CH" sz="1600" dirty="0"/>
              <a:t> </a:t>
            </a:r>
            <a:r>
              <a:rPr lang="de-CH" sz="1600" dirty="0" err="1"/>
              <a:t>up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advantages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SpiraTeam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business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enable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business</a:t>
            </a:r>
            <a:r>
              <a:rPr lang="de-CH" sz="1600" dirty="0"/>
              <a:t> </a:t>
            </a:r>
            <a:r>
              <a:rPr lang="de-CH" sz="1600" dirty="0" err="1"/>
              <a:t>requirement</a:t>
            </a:r>
            <a:r>
              <a:rPr lang="de-CH" sz="1600" dirty="0"/>
              <a:t> </a:t>
            </a:r>
            <a:r>
              <a:rPr lang="de-CH" sz="1600" dirty="0" err="1"/>
              <a:t>engineers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use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tool</a:t>
            </a:r>
            <a:endParaRPr lang="de-CH" sz="1600" dirty="0"/>
          </a:p>
          <a:p>
            <a:r>
              <a:rPr lang="de-CH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enhance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usage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custom</a:t>
            </a:r>
            <a:r>
              <a:rPr lang="de-CH" sz="1600" dirty="0"/>
              <a:t> </a:t>
            </a:r>
            <a:r>
              <a:rPr lang="de-CH" sz="1600" dirty="0" err="1"/>
              <a:t>reports</a:t>
            </a:r>
            <a:r>
              <a:rPr lang="de-CH" sz="1600" dirty="0"/>
              <a:t> </a:t>
            </a:r>
            <a:r>
              <a:rPr lang="de-CH" sz="1600" dirty="0" err="1"/>
              <a:t>section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fulfill</a:t>
            </a:r>
            <a:r>
              <a:rPr lang="de-CH" sz="1600" dirty="0"/>
              <a:t> </a:t>
            </a:r>
            <a:r>
              <a:rPr lang="de-CH" sz="1600" dirty="0" err="1"/>
              <a:t>more</a:t>
            </a:r>
            <a:r>
              <a:rPr lang="de-CH" sz="1600" dirty="0"/>
              <a:t> «</a:t>
            </a:r>
            <a:r>
              <a:rPr lang="de-CH" sz="1600" dirty="0" err="1"/>
              <a:t>reporting</a:t>
            </a:r>
            <a:r>
              <a:rPr lang="de-CH" sz="1600" dirty="0"/>
              <a:t>» </a:t>
            </a:r>
            <a:r>
              <a:rPr lang="de-CH" sz="1600" dirty="0" err="1"/>
              <a:t>needs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create</a:t>
            </a:r>
            <a:r>
              <a:rPr lang="de-CH" sz="1600" dirty="0"/>
              <a:t> a Generali User Guide «How to </a:t>
            </a:r>
            <a:r>
              <a:rPr lang="de-CH" sz="1600" dirty="0" err="1"/>
              <a:t>use</a:t>
            </a:r>
            <a:r>
              <a:rPr lang="de-CH" sz="1600" dirty="0"/>
              <a:t> SpiraTeam Internal»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/>
              <a:t>use</a:t>
            </a:r>
            <a:r>
              <a:rPr lang="de-CH" sz="1600" dirty="0"/>
              <a:t> </a:t>
            </a:r>
            <a:r>
              <a:rPr lang="de-CH" sz="1600" dirty="0" err="1"/>
              <a:t>SpiraTeam</a:t>
            </a:r>
            <a:r>
              <a:rPr lang="de-CH" sz="1600" dirty="0"/>
              <a:t> in </a:t>
            </a:r>
            <a:r>
              <a:rPr lang="de-CH" sz="1600" dirty="0" err="1"/>
              <a:t>programs</a:t>
            </a:r>
            <a:r>
              <a:rPr lang="de-CH" sz="1600" dirty="0"/>
              <a:t> like IFRS 9/17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cover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overall</a:t>
            </a:r>
            <a:r>
              <a:rPr lang="de-CH" sz="1600" dirty="0"/>
              <a:t> </a:t>
            </a:r>
            <a:r>
              <a:rPr lang="de-CH" sz="1600" dirty="0" err="1"/>
              <a:t>traceability</a:t>
            </a:r>
            <a:r>
              <a:rPr lang="de-CH" sz="1600" dirty="0"/>
              <a:t> </a:t>
            </a:r>
          </a:p>
          <a:p>
            <a:pPr marL="271463" lvl="1"/>
            <a:r>
              <a:rPr lang="de-CH" sz="1600" dirty="0"/>
              <a:t>(</a:t>
            </a:r>
            <a:r>
              <a:rPr lang="de-CH" sz="1600" dirty="0" err="1"/>
              <a:t>Reqiurements</a:t>
            </a:r>
            <a:r>
              <a:rPr lang="de-CH" sz="1600" dirty="0"/>
              <a:t> – Tests – </a:t>
            </a:r>
            <a:r>
              <a:rPr lang="de-CH" sz="1600" dirty="0" err="1"/>
              <a:t>Incidents</a:t>
            </a:r>
            <a:r>
              <a:rPr lang="de-CH" sz="1600" dirty="0"/>
              <a:t> – User </a:t>
            </a:r>
            <a:r>
              <a:rPr lang="de-CH" sz="1600" dirty="0" err="1"/>
              <a:t>Aceptance</a:t>
            </a:r>
            <a:r>
              <a:rPr lang="de-CH" sz="1600" dirty="0"/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245768" y="6562184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9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490" y="361801"/>
            <a:ext cx="10657054" cy="557363"/>
          </a:xfrm>
        </p:spPr>
        <p:txBody>
          <a:bodyPr/>
          <a:lstStyle/>
          <a:p>
            <a:r>
              <a:rPr lang="de-CH" sz="4000" dirty="0" err="1"/>
              <a:t>Any</a:t>
            </a:r>
            <a:r>
              <a:rPr lang="de-CH" sz="4000" dirty="0"/>
              <a:t> </a:t>
            </a:r>
            <a:r>
              <a:rPr lang="de-CH" sz="4000" dirty="0" err="1"/>
              <a:t>questions</a:t>
            </a:r>
            <a:r>
              <a:rPr lang="de-CH" sz="4000" dirty="0"/>
              <a:t>??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988840"/>
            <a:ext cx="393313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47528" y="5229200"/>
            <a:ext cx="734481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sz="2800" dirty="0" err="1"/>
              <a:t>If</a:t>
            </a:r>
            <a:r>
              <a:rPr lang="de-CH" sz="2800" dirty="0"/>
              <a:t> not – </a:t>
            </a:r>
            <a:r>
              <a:rPr lang="de-CH" sz="2800" dirty="0" err="1"/>
              <a:t>thank</a:t>
            </a:r>
            <a:r>
              <a:rPr lang="de-CH" sz="2800" dirty="0"/>
              <a:t> </a:t>
            </a:r>
            <a:r>
              <a:rPr lang="de-CH" sz="2800" dirty="0" err="1"/>
              <a:t>you</a:t>
            </a:r>
            <a:r>
              <a:rPr lang="de-CH" sz="2800" dirty="0"/>
              <a:t> </a:t>
            </a:r>
            <a:r>
              <a:rPr lang="de-CH" sz="2800" dirty="0" err="1"/>
              <a:t>very</a:t>
            </a:r>
            <a:r>
              <a:rPr lang="de-CH" sz="2800" dirty="0"/>
              <a:t> </a:t>
            </a:r>
            <a:r>
              <a:rPr lang="de-CH" sz="2800" dirty="0" err="1"/>
              <a:t>much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your</a:t>
            </a:r>
            <a:r>
              <a:rPr lang="de-CH" sz="2800" dirty="0"/>
              <a:t> </a:t>
            </a:r>
            <a:r>
              <a:rPr lang="de-CH" sz="2800" dirty="0" err="1"/>
              <a:t>attention</a:t>
            </a:r>
            <a:r>
              <a:rPr lang="de-CH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32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FE08-07DD-4250-838D-F3059C87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B94-E6CA-4932-94F5-6FD697E83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Generali Switzerland</a:t>
            </a:r>
          </a:p>
          <a:p>
            <a:r>
              <a:rPr lang="en-US" dirty="0"/>
              <a:t>Andreas Eckerle</a:t>
            </a:r>
          </a:p>
          <a:p>
            <a:r>
              <a:rPr lang="en-US" dirty="0"/>
              <a:t>Head of Test- &amp; Quality Management </a:t>
            </a:r>
          </a:p>
          <a:p>
            <a:r>
              <a:rPr lang="en-US" dirty="0">
                <a:hlinkClick r:id="rId3"/>
              </a:rPr>
              <a:t>andreas.eckerle@generali.com</a:t>
            </a:r>
            <a:r>
              <a:rPr lang="en-US" dirty="0"/>
              <a:t>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77243" y="3419309"/>
            <a:ext cx="4032448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/>
              <a:t>Inflectra </a:t>
            </a:r>
            <a:r>
              <a:rPr lang="en-GB" sz="1600" b="1" dirty="0" err="1"/>
              <a:t>Schweiz</a:t>
            </a:r>
            <a:endParaRPr lang="en-GB" sz="1600" b="1" dirty="0"/>
          </a:p>
          <a:p>
            <a:r>
              <a:rPr lang="en-GB" sz="1600" dirty="0"/>
              <a:t>c/o Zaar Teach-IT</a:t>
            </a:r>
          </a:p>
          <a:p>
            <a:r>
              <a:rPr lang="en-GB" sz="1600" dirty="0"/>
              <a:t>St. </a:t>
            </a:r>
            <a:r>
              <a:rPr lang="en-GB" sz="1600" dirty="0" err="1"/>
              <a:t>Gallerstrasse</a:t>
            </a:r>
            <a:r>
              <a:rPr lang="en-GB" sz="1600" dirty="0"/>
              <a:t> 40</a:t>
            </a:r>
          </a:p>
          <a:p>
            <a:r>
              <a:rPr lang="en-GB" sz="1600" dirty="0"/>
              <a:t>CH 8853 </a:t>
            </a:r>
            <a:r>
              <a:rPr lang="en-GB" sz="1600" dirty="0" err="1"/>
              <a:t>Lachen</a:t>
            </a:r>
            <a:endParaRPr lang="en-GB" sz="1600" dirty="0"/>
          </a:p>
          <a:p>
            <a:r>
              <a:rPr lang="en-GB" sz="1600" dirty="0">
                <a:hlinkClick r:id="rId4"/>
              </a:rPr>
              <a:t>markus.zaar@inflectra.com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60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A9CD-F709-CC42-AF8F-6DF51C81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 </a:t>
            </a:r>
            <a:r>
              <a:rPr lang="de-DE" dirty="0" err="1"/>
              <a:t>worldwide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219CB5-59A7-F949-963F-6666CEF08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898E65-1196-E44B-AADD-D43A059B48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Generali Group</a:t>
            </a:r>
          </a:p>
          <a:p>
            <a:r>
              <a:rPr lang="de-DE" dirty="0"/>
              <a:t>Facts &amp; </a:t>
            </a:r>
            <a:r>
              <a:rPr lang="de-DE" dirty="0" err="1"/>
              <a:t>Figures</a:t>
            </a:r>
            <a:endParaRPr lang="de-DE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B657673F-201C-854E-A274-7598A3B2D8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" b="-5517"/>
          <a:stretch/>
        </p:blipFill>
        <p:spPr>
          <a:xfrm>
            <a:off x="6576053" y="1508787"/>
            <a:ext cx="5615947" cy="6785883"/>
          </a:xfr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83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84900-7EDD-EB48-9D70-780294A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Founded</a:t>
            </a:r>
            <a:r>
              <a:rPr lang="de-DE" dirty="0"/>
              <a:t> 1831 in </a:t>
            </a:r>
            <a:r>
              <a:rPr lang="de-DE" dirty="0" err="1"/>
              <a:t>Trieste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7A62F6-DD0C-C641-92E4-FE510AE45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</a:t>
            </a:r>
            <a:r>
              <a:rPr lang="de-DE" dirty="0" err="1"/>
              <a:t>worldwide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3BDE78-BFB8-0C4E-90B9-0ED0219A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69" y="1508787"/>
            <a:ext cx="8807816" cy="4416491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84900-7EDD-EB48-9D70-780294A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Represented</a:t>
            </a:r>
            <a:r>
              <a:rPr lang="de-DE" dirty="0"/>
              <a:t> in 60 countries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7A62F6-DD0C-C641-92E4-FE510AE45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</a:t>
            </a:r>
            <a:r>
              <a:rPr lang="de-DE" dirty="0" err="1"/>
              <a:t>worldwide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AF8209-AEBF-5C4F-8B8A-A43F97E1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69" y="1508787"/>
            <a:ext cx="8807817" cy="4416491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3352" y="6569996"/>
            <a:ext cx="432048" cy="91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C0FA8-1577-FE4B-B279-8F4988DB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1801D-0A27-2C41-ACA8-74D228EE3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Generali </a:t>
            </a:r>
            <a:r>
              <a:rPr lang="de-DE" dirty="0" err="1"/>
              <a:t>worldwide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F09ED2-FE0F-AE41-A74E-357DDB48E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612443"/>
            <a:ext cx="9313035" cy="4409475"/>
          </a:xfrm>
        </p:spPr>
        <p:txBody>
          <a:bodyPr/>
          <a:lstStyle/>
          <a:p>
            <a:r>
              <a:rPr lang="de-DE" dirty="0"/>
              <a:t>71´000 </a:t>
            </a:r>
            <a:r>
              <a:rPr lang="de-DE" dirty="0" err="1"/>
              <a:t>employees</a:t>
            </a:r>
            <a:endParaRPr lang="de-DE" dirty="0"/>
          </a:p>
          <a:p>
            <a:r>
              <a:rPr lang="de-DE" dirty="0"/>
              <a:t>61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  <a:p>
            <a:r>
              <a:rPr lang="de-DE" dirty="0"/>
              <a:t>EUR 70.5 </a:t>
            </a:r>
            <a:r>
              <a:rPr lang="de-DE" dirty="0" err="1"/>
              <a:t>billion</a:t>
            </a:r>
            <a:r>
              <a:rPr lang="de-DE" dirty="0"/>
              <a:t> in </a:t>
            </a:r>
            <a:r>
              <a:rPr lang="de-DE" dirty="0" err="1"/>
              <a:t>booked</a:t>
            </a:r>
            <a:r>
              <a:rPr lang="de-DE" dirty="0"/>
              <a:t> </a:t>
            </a:r>
            <a:r>
              <a:rPr lang="de-DE" dirty="0" err="1"/>
              <a:t>premiums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B26BC8-8074-1D4E-9575-9B6C1BCC6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8832304" y="6445251"/>
            <a:ext cx="528059" cy="152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DF7E4-A4D2-1E40-817B-1E4F77AF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 Switzerland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2B1A7DA-5F28-D846-814F-72A118AFE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1BF537F8-13FE-D348-9C7E-7818CE655C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3151"/>
          <a:stretch>
            <a:fillRect/>
          </a:stretch>
        </p:blipFill>
        <p:spPr>
          <a:xfrm>
            <a:off x="6650375" y="1818855"/>
            <a:ext cx="5807968" cy="4767461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FEF191-0BD3-8748-9B8E-A4215B5170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Generali Switzerland</a:t>
            </a:r>
          </a:p>
          <a:p>
            <a:r>
              <a:rPr lang="de-DE" dirty="0"/>
              <a:t>Facts &amp;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August 13,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4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35"/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6123"/>
          <a:stretch>
            <a:fillRect/>
          </a:stretch>
        </p:blipFill>
        <p:spPr/>
      </p:pic>
      <p:grpSp>
        <p:nvGrpSpPr>
          <p:cNvPr id="37" name="Group 3">
            <a:extLst>
              <a:ext uri="{FF2B5EF4-FFF2-40B4-BE49-F238E27FC236}">
                <a16:creationId xmlns:a16="http://schemas.microsoft.com/office/drawing/2014/main" id="{4E4A3F78-C0ED-4C26-A3B9-67B26032CA77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10606309" y="6406952"/>
            <a:ext cx="1246732" cy="162413"/>
            <a:chOff x="7308304" y="5447366"/>
            <a:chExt cx="1246732" cy="162413"/>
          </a:xfrm>
        </p:grpSpPr>
        <p:sp>
          <p:nvSpPr>
            <p:cNvPr id="38" name="Freeform: Shape 4">
              <a:extLst>
                <a:ext uri="{FF2B5EF4-FFF2-40B4-BE49-F238E27FC236}">
                  <a16:creationId xmlns:a16="http://schemas.microsoft.com/office/drawing/2014/main" id="{334A28A6-9E11-4D06-8109-6B6FB20915EC}"/>
                </a:ext>
              </a:extLst>
            </p:cNvPr>
            <p:cNvSpPr/>
            <p:nvPr/>
          </p:nvSpPr>
          <p:spPr>
            <a:xfrm>
              <a:off x="7744573" y="5452408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5">
              <a:extLst>
                <a:ext uri="{FF2B5EF4-FFF2-40B4-BE49-F238E27FC236}">
                  <a16:creationId xmlns:a16="http://schemas.microsoft.com/office/drawing/2014/main" id="{51A298FC-2E77-4A25-945B-78831E3642BB}"/>
                </a:ext>
              </a:extLst>
            </p:cNvPr>
            <p:cNvSpPr/>
            <p:nvPr/>
          </p:nvSpPr>
          <p:spPr>
            <a:xfrm>
              <a:off x="7610807" y="5450659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">
              <a:extLst>
                <a:ext uri="{FF2B5EF4-FFF2-40B4-BE49-F238E27FC236}">
                  <a16:creationId xmlns:a16="http://schemas.microsoft.com/office/drawing/2014/main" id="{F10722AC-C46C-49D5-8095-0510BC1725B9}"/>
                </a:ext>
              </a:extLst>
            </p:cNvPr>
            <p:cNvSpPr/>
            <p:nvPr/>
          </p:nvSpPr>
          <p:spPr>
            <a:xfrm>
              <a:off x="8135379" y="5448036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7">
              <a:extLst>
                <a:ext uri="{FF2B5EF4-FFF2-40B4-BE49-F238E27FC236}">
                  <a16:creationId xmlns:a16="http://schemas.microsoft.com/office/drawing/2014/main" id="{CA83303A-C445-44FB-9F5C-97CDFAB5B833}"/>
                </a:ext>
              </a:extLst>
            </p:cNvPr>
            <p:cNvSpPr/>
            <p:nvPr/>
          </p:nvSpPr>
          <p:spPr>
            <a:xfrm>
              <a:off x="7868721" y="5452408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8">
              <a:extLst>
                <a:ext uri="{FF2B5EF4-FFF2-40B4-BE49-F238E27FC236}">
                  <a16:creationId xmlns:a16="http://schemas.microsoft.com/office/drawing/2014/main" id="{38876190-2857-4506-A739-0E6C7A70D4D6}"/>
                </a:ext>
              </a:extLst>
            </p:cNvPr>
            <p:cNvSpPr/>
            <p:nvPr/>
          </p:nvSpPr>
          <p:spPr>
            <a:xfrm>
              <a:off x="8493836" y="5452408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9">
              <a:extLst>
                <a:ext uri="{FF2B5EF4-FFF2-40B4-BE49-F238E27FC236}">
                  <a16:creationId xmlns:a16="http://schemas.microsoft.com/office/drawing/2014/main" id="{F2A7CBA7-266F-4E68-B4FE-ECE3A278A2F9}"/>
                </a:ext>
              </a:extLst>
            </p:cNvPr>
            <p:cNvSpPr/>
            <p:nvPr/>
          </p:nvSpPr>
          <p:spPr>
            <a:xfrm>
              <a:off x="7308304" y="5447366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12">
              <a:extLst>
                <a:ext uri="{FF2B5EF4-FFF2-40B4-BE49-F238E27FC236}">
                  <a16:creationId xmlns:a16="http://schemas.microsoft.com/office/drawing/2014/main" id="{54170035-DA94-4A1C-B55D-034FB9AC56AA}"/>
                </a:ext>
              </a:extLst>
            </p:cNvPr>
            <p:cNvSpPr/>
            <p:nvPr/>
          </p:nvSpPr>
          <p:spPr>
            <a:xfrm>
              <a:off x="7344150" y="5545956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13">
              <a:extLst>
                <a:ext uri="{FF2B5EF4-FFF2-40B4-BE49-F238E27FC236}">
                  <a16:creationId xmlns:a16="http://schemas.microsoft.com/office/drawing/2014/main" id="{9CA4A669-79B6-4F79-B587-BC3F08FE0AC6}"/>
                </a:ext>
              </a:extLst>
            </p:cNvPr>
            <p:cNvSpPr/>
            <p:nvPr/>
          </p:nvSpPr>
          <p:spPr>
            <a:xfrm>
              <a:off x="7319670" y="5545956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D7B7A662-A924-4FC8-B3FE-3CD64B97A868}"/>
                </a:ext>
              </a:extLst>
            </p:cNvPr>
            <p:cNvSpPr/>
            <p:nvPr/>
          </p:nvSpPr>
          <p:spPr>
            <a:xfrm>
              <a:off x="7319670" y="555819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:a16="http://schemas.microsoft.com/office/drawing/2014/main" id="{9A20FD7B-13C2-49C8-8884-9992E9D97F3E}"/>
                </a:ext>
              </a:extLst>
            </p:cNvPr>
            <p:cNvSpPr/>
            <p:nvPr/>
          </p:nvSpPr>
          <p:spPr>
            <a:xfrm>
              <a:off x="7344150" y="555819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F043607B-5ADA-4A5E-B826-A94CC701E7B2}"/>
                </a:ext>
              </a:extLst>
            </p:cNvPr>
            <p:cNvSpPr/>
            <p:nvPr/>
          </p:nvSpPr>
          <p:spPr>
            <a:xfrm>
              <a:off x="7344150" y="5570436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12B66A23-DC02-47DD-8E75-3ECE24D12D91}"/>
                </a:ext>
              </a:extLst>
            </p:cNvPr>
            <p:cNvSpPr/>
            <p:nvPr/>
          </p:nvSpPr>
          <p:spPr>
            <a:xfrm>
              <a:off x="7319670" y="5570436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chemeClr val="bg1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2734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GER1000"/>
  <p:tag name="TEMPLATEID" val="Generali169"/>
  <p:tag name="LANGUAGEID" val="1033"/>
  <p:tag name="COLORTHEMEID" val="1"/>
  <p:tag name="BRANDID" val="Generali"/>
  <p:tag name="GENERALI" val="Generali Insurance"/>
  <p:tag name="CLIENT" val="GER"/>
  <p:tag name="VERSION" val="1000"/>
  <p:tag name="REFERENCEDATE" val="43690"/>
  <p:tag name="DATE" val="August 13, 20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DUPLICATEONIMAG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DUPLICATEONIMAG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DUPLICATEONIMAGE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DUPLICATEONIMAGE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H:\Templates16\Brandic\PowerPoint\Galleries\Images\ContentSlides\05_Backgrounds\Matterhorn.j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Template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Office">
  <a:themeElements>
    <a:clrScheme name="Generali 2">
      <a:dk1>
        <a:srgbClr val="000000"/>
      </a:dk1>
      <a:lt1>
        <a:srgbClr val="FFFFFF"/>
      </a:lt1>
      <a:dk2>
        <a:srgbClr val="C21B17"/>
      </a:dk2>
      <a:lt2>
        <a:srgbClr val="910508"/>
      </a:lt2>
      <a:accent1>
        <a:srgbClr val="939598"/>
      </a:accent1>
      <a:accent2>
        <a:srgbClr val="F9B5AB"/>
      </a:accent2>
      <a:accent3>
        <a:srgbClr val="FF412D"/>
      </a:accent3>
      <a:accent4>
        <a:srgbClr val="B86A55"/>
      </a:accent4>
      <a:accent5>
        <a:srgbClr val="CBDB2A"/>
      </a:accent5>
      <a:accent6>
        <a:srgbClr val="00BDD6"/>
      </a:accent6>
      <a:hlink>
        <a:srgbClr val="FF412D"/>
      </a:hlink>
      <a:folHlink>
        <a:srgbClr val="F9B5AB"/>
      </a:folHlink>
    </a:clrScheme>
    <a:fontScheme name="Genera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nerali169.potx" id="{57E78FD4-CC5B-4B0C-B6B6-B8CBC764027A}" vid="{7C8A89CA-49A5-4EED-94D1-7F0B282C4E7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0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1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2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3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4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5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6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17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2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3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4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5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6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7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8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ppt/theme/themeOverride9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Generali169</Template>
  <TotalTime>2</TotalTime>
  <Words>1604</Words>
  <Application>Microsoft Office PowerPoint</Application>
  <PresentationFormat>Widescreen</PresentationFormat>
  <Paragraphs>335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</vt:lpstr>
      <vt:lpstr>Calibri</vt:lpstr>
      <vt:lpstr>Symbol</vt:lpstr>
      <vt:lpstr>Office</vt:lpstr>
      <vt:lpstr>How we plan and manage our  IT-projects with SpiraTeam </vt:lpstr>
      <vt:lpstr>About me</vt:lpstr>
      <vt:lpstr>Session Aims</vt:lpstr>
      <vt:lpstr>Generali worldwide</vt:lpstr>
      <vt:lpstr>Founded 1831 in Trieste</vt:lpstr>
      <vt:lpstr>Represented in 60 countries around the world</vt:lpstr>
      <vt:lpstr>Facts</vt:lpstr>
      <vt:lpstr>Generali Switzerland</vt:lpstr>
      <vt:lpstr>PowerPoint Presentation</vt:lpstr>
      <vt:lpstr>Switzerland vs. USA</vt:lpstr>
      <vt:lpstr>Two head offices: Nyon and Adliswil and 56 locations</vt:lpstr>
      <vt:lpstr>Facts</vt:lpstr>
      <vt:lpstr>Session Aims</vt:lpstr>
      <vt:lpstr>Where we started</vt:lpstr>
      <vt:lpstr>Session Aims</vt:lpstr>
      <vt:lpstr>What we achieved</vt:lpstr>
      <vt:lpstr>What we achieved</vt:lpstr>
      <vt:lpstr>What we achieved</vt:lpstr>
      <vt:lpstr>What we achieved</vt:lpstr>
      <vt:lpstr>Session Aims</vt:lpstr>
      <vt:lpstr>SpiraTeam – Setup, structure and reporting</vt:lpstr>
      <vt:lpstr>SpiraTeam – Setup, structure and reporting</vt:lpstr>
      <vt:lpstr>SpiraTeam – Setup, structure and reporting</vt:lpstr>
      <vt:lpstr>SpiraTeam – Setup, structure and reporting</vt:lpstr>
      <vt:lpstr>Session Aims</vt:lpstr>
      <vt:lpstr>SpiraTeam – Interfaces</vt:lpstr>
      <vt:lpstr>ALBIS – Yes. We made it!</vt:lpstr>
      <vt:lpstr>Session Aims</vt:lpstr>
      <vt:lpstr>SpiraTeam – looking back- and forwards</vt:lpstr>
      <vt:lpstr>SpiraTeam – looking backwards</vt:lpstr>
      <vt:lpstr>SpiraTeam – looking forwards</vt:lpstr>
      <vt:lpstr>SpiraTeam – looking forwards</vt:lpstr>
      <vt:lpstr>Any questions??</vt:lpstr>
      <vt:lpstr>PowerPoint Presentation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Waldmeier, Alexandra</dc:creator>
  <cp:keywords>Document=Customer</cp:keywords>
  <cp:lastModifiedBy>Kajal Gopal</cp:lastModifiedBy>
  <cp:revision>83</cp:revision>
  <dcterms:created xsi:type="dcterms:W3CDTF">2019-08-13T11:42:37Z</dcterms:created>
  <dcterms:modified xsi:type="dcterms:W3CDTF">2019-09-06T16:38:45Z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8e142106-6452-4dbe-a62b-941f9c571e94</vt:lpwstr>
  </property>
  <property fmtid="{D5CDD505-2E9C-101B-9397-08002B2CF9AE}" pid="3" name="Classification">
    <vt:lpwstr>Internal</vt:lpwstr>
  </property>
</Properties>
</file>