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92" r:id="rId1"/>
    <p:sldMasterId id="2147483716" r:id="rId2"/>
    <p:sldMasterId id="2147483714" r:id="rId3"/>
  </p:sldMasterIdLst>
  <p:notesMasterIdLst>
    <p:notesMasterId r:id="rId71"/>
  </p:notesMasterIdLst>
  <p:sldIdLst>
    <p:sldId id="259" r:id="rId4"/>
    <p:sldId id="262" r:id="rId5"/>
    <p:sldId id="261" r:id="rId6"/>
    <p:sldId id="383" r:id="rId7"/>
    <p:sldId id="260" r:id="rId8"/>
    <p:sldId id="341" r:id="rId9"/>
    <p:sldId id="430" r:id="rId10"/>
    <p:sldId id="429" r:id="rId11"/>
    <p:sldId id="346" r:id="rId12"/>
    <p:sldId id="348" r:id="rId13"/>
    <p:sldId id="431" r:id="rId14"/>
    <p:sldId id="353" r:id="rId15"/>
    <p:sldId id="354" r:id="rId16"/>
    <p:sldId id="355" r:id="rId17"/>
    <p:sldId id="360" r:id="rId18"/>
    <p:sldId id="361" r:id="rId19"/>
    <p:sldId id="362" r:id="rId20"/>
    <p:sldId id="397" r:id="rId21"/>
    <p:sldId id="365" r:id="rId22"/>
    <p:sldId id="367" r:id="rId23"/>
    <p:sldId id="368" r:id="rId24"/>
    <p:sldId id="369" r:id="rId25"/>
    <p:sldId id="370" r:id="rId26"/>
    <p:sldId id="371" r:id="rId27"/>
    <p:sldId id="372" r:id="rId28"/>
    <p:sldId id="375" r:id="rId29"/>
    <p:sldId id="376" r:id="rId30"/>
    <p:sldId id="377" r:id="rId31"/>
    <p:sldId id="379" r:id="rId32"/>
    <p:sldId id="380" r:id="rId33"/>
    <p:sldId id="325" r:id="rId34"/>
    <p:sldId id="387" r:id="rId35"/>
    <p:sldId id="392" r:id="rId36"/>
    <p:sldId id="390" r:id="rId37"/>
    <p:sldId id="395" r:id="rId38"/>
    <p:sldId id="391" r:id="rId39"/>
    <p:sldId id="396" r:id="rId40"/>
    <p:sldId id="263" r:id="rId41"/>
    <p:sldId id="400" r:id="rId42"/>
    <p:sldId id="401" r:id="rId43"/>
    <p:sldId id="405" r:id="rId44"/>
    <p:sldId id="406" r:id="rId45"/>
    <p:sldId id="407" r:id="rId46"/>
    <p:sldId id="408" r:id="rId47"/>
    <p:sldId id="409" r:id="rId48"/>
    <p:sldId id="410" r:id="rId49"/>
    <p:sldId id="411" r:id="rId50"/>
    <p:sldId id="412" r:id="rId51"/>
    <p:sldId id="329" r:id="rId52"/>
    <p:sldId id="413" r:id="rId53"/>
    <p:sldId id="414" r:id="rId54"/>
    <p:sldId id="415" r:id="rId55"/>
    <p:sldId id="416" r:id="rId56"/>
    <p:sldId id="417" r:id="rId57"/>
    <p:sldId id="418" r:id="rId58"/>
    <p:sldId id="419" r:id="rId59"/>
    <p:sldId id="420" r:id="rId60"/>
    <p:sldId id="421" r:id="rId61"/>
    <p:sldId id="422" r:id="rId62"/>
    <p:sldId id="423" r:id="rId63"/>
    <p:sldId id="425" r:id="rId64"/>
    <p:sldId id="426" r:id="rId65"/>
    <p:sldId id="427" r:id="rId66"/>
    <p:sldId id="428" r:id="rId67"/>
    <p:sldId id="332" r:id="rId68"/>
    <p:sldId id="333" r:id="rId69"/>
    <p:sldId id="334" r:id="rId70"/>
  </p:sldIdLst>
  <p:sldSz cx="12192000" cy="6858000"/>
  <p:notesSz cx="7010400" cy="9296400"/>
  <p:embeddedFontLst>
    <p:embeddedFont>
      <p:font typeface="Calibri" panose="020F0502020204030204" pitchFamily="34" charset="0"/>
      <p:regular r:id="rId72"/>
      <p:bold r:id="rId73"/>
      <p:italic r:id="rId74"/>
      <p:boldItalic r:id="rId75"/>
    </p:embeddedFont>
    <p:embeddedFont>
      <p:font typeface="Josefin Sans" pitchFamily="2" charset="0"/>
      <p:regular r:id="rId76"/>
      <p:bold r:id="rId77"/>
      <p:italic r:id="rId78"/>
      <p:boldItalic r:id="rId79"/>
    </p:embeddedFont>
    <p:embeddedFont>
      <p:font typeface="Kanit" panose="020B0604020202020204" charset="-34"/>
      <p:regular r:id="rId80"/>
      <p:bold r:id="rId81"/>
      <p:italic r:id="rId82"/>
      <p:boldItalic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DAEA76-4FAF-4CA7-A987-B949024F597E}">
          <p14:sldIdLst>
            <p14:sldId id="259"/>
            <p14:sldId id="262"/>
            <p14:sldId id="261"/>
            <p14:sldId id="383"/>
            <p14:sldId id="260"/>
            <p14:sldId id="341"/>
            <p14:sldId id="430"/>
            <p14:sldId id="429"/>
            <p14:sldId id="346"/>
            <p14:sldId id="348"/>
            <p14:sldId id="431"/>
            <p14:sldId id="353"/>
            <p14:sldId id="354"/>
            <p14:sldId id="355"/>
            <p14:sldId id="360"/>
            <p14:sldId id="361"/>
            <p14:sldId id="362"/>
            <p14:sldId id="397"/>
            <p14:sldId id="365"/>
            <p14:sldId id="367"/>
            <p14:sldId id="368"/>
            <p14:sldId id="369"/>
            <p14:sldId id="370"/>
            <p14:sldId id="371"/>
            <p14:sldId id="372"/>
            <p14:sldId id="375"/>
            <p14:sldId id="376"/>
            <p14:sldId id="377"/>
            <p14:sldId id="379"/>
            <p14:sldId id="380"/>
            <p14:sldId id="325"/>
            <p14:sldId id="387"/>
            <p14:sldId id="392"/>
            <p14:sldId id="390"/>
            <p14:sldId id="395"/>
            <p14:sldId id="391"/>
            <p14:sldId id="396"/>
            <p14:sldId id="263"/>
            <p14:sldId id="400"/>
            <p14:sldId id="401"/>
            <p14:sldId id="405"/>
            <p14:sldId id="406"/>
            <p14:sldId id="407"/>
            <p14:sldId id="408"/>
            <p14:sldId id="409"/>
            <p14:sldId id="410"/>
            <p14:sldId id="411"/>
            <p14:sldId id="412"/>
            <p14:sldId id="329"/>
            <p14:sldId id="413"/>
            <p14:sldId id="414"/>
            <p14:sldId id="415"/>
            <p14:sldId id="416"/>
            <p14:sldId id="417"/>
            <p14:sldId id="418"/>
            <p14:sldId id="419"/>
            <p14:sldId id="420"/>
            <p14:sldId id="421"/>
            <p14:sldId id="422"/>
            <p14:sldId id="423"/>
            <p14:sldId id="425"/>
            <p14:sldId id="426"/>
            <p14:sldId id="427"/>
            <p14:sldId id="428"/>
            <p14:sldId id="332"/>
            <p14:sldId id="333"/>
            <p14:sldId id="33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FFFF"/>
    <a:srgbClr val="FDCB26"/>
    <a:srgbClr val="586E75"/>
    <a:srgbClr val="93A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6374" autoAdjust="0"/>
  </p:normalViewPr>
  <p:slideViewPr>
    <p:cSldViewPr snapToGrid="0">
      <p:cViewPr varScale="1">
        <p:scale>
          <a:sx n="83" d="100"/>
          <a:sy n="83" d="100"/>
        </p:scale>
        <p:origin x="696" y="77"/>
      </p:cViewPr>
      <p:guideLst/>
    </p:cSldViewPr>
  </p:slideViewPr>
  <p:outlineViewPr>
    <p:cViewPr>
      <p:scale>
        <a:sx n="33" d="100"/>
        <a:sy n="33" d="100"/>
      </p:scale>
      <p:origin x="0" y="-64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font" Target="fonts/font5.fntdata"/><Relationship Id="rId84"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font" Target="fonts/font3.fntdata"/><Relationship Id="rId79" Type="http://schemas.openxmlformats.org/officeDocument/2006/relationships/font" Target="fonts/font8.fntdata"/><Relationship Id="rId87"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font" Target="fonts/font11.fntdata"/><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font" Target="fonts/font6.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font" Target="fonts/font4.fntdata"/><Relationship Id="rId83"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258EEC-8263-439B-8673-DDEFCBAD3A93}" type="datetimeFigureOut">
              <a:rPr lang="en-US" smtClean="0"/>
              <a:t>9/9/2019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B4103B-8296-4801-B849-D9F9F8D6883D}" type="slidenum">
              <a:rPr lang="en-US" smtClean="0"/>
              <a:t>1</a:t>
            </a:fld>
            <a:endParaRPr lang="en-US"/>
          </a:p>
        </p:txBody>
      </p:sp>
    </p:spTree>
    <p:extLst>
      <p:ext uri="{BB962C8B-B14F-4D97-AF65-F5344CB8AC3E}">
        <p14:creationId xmlns:p14="http://schemas.microsoft.com/office/powerpoint/2010/main" val="4104458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identify a simple manual </a:t>
            </a:r>
            <a:r>
              <a:rPr lang="en-US" dirty="0" err="1"/>
              <a:t>testSo</a:t>
            </a:r>
            <a:r>
              <a:rPr lang="en-US" dirty="0"/>
              <a:t> let’s say we would like to create a new test case – if we know where we would like it to be filed you can click on that folder and to reveal the associated list of test cases -  in this instance “Functional” – so we click the New Test Case Button.</a:t>
            </a:r>
          </a:p>
        </p:txBody>
      </p:sp>
      <p:sp>
        <p:nvSpPr>
          <p:cNvPr id="4" name="Slide Number Placeholder 3"/>
          <p:cNvSpPr>
            <a:spLocks noGrp="1"/>
          </p:cNvSpPr>
          <p:nvPr>
            <p:ph type="sldNum" sz="quarter" idx="5"/>
          </p:nvPr>
        </p:nvSpPr>
        <p:spPr/>
        <p:txBody>
          <a:bodyPr/>
          <a:lstStyle/>
          <a:p>
            <a:fld id="{4FB4103B-8296-4801-B849-D9F9F8D6883D}" type="slidenum">
              <a:rPr lang="en-US" smtClean="0"/>
              <a:t>10</a:t>
            </a:fld>
            <a:endParaRPr lang="en-US"/>
          </a:p>
        </p:txBody>
      </p:sp>
    </p:spTree>
    <p:extLst>
      <p:ext uri="{BB962C8B-B14F-4D97-AF65-F5344CB8AC3E}">
        <p14:creationId xmlns:p14="http://schemas.microsoft.com/office/powerpoint/2010/main" val="81580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say we would like to create a new test case – if we know where we would like it to be filed you can click on that folder and to reveal the associated list of test cases -  in this instance “Functional” – so we click the New Test Case Button.</a:t>
            </a:r>
          </a:p>
        </p:txBody>
      </p:sp>
      <p:sp>
        <p:nvSpPr>
          <p:cNvPr id="4" name="Slide Number Placeholder 3"/>
          <p:cNvSpPr>
            <a:spLocks noGrp="1"/>
          </p:cNvSpPr>
          <p:nvPr>
            <p:ph type="sldNum" sz="quarter" idx="5"/>
          </p:nvPr>
        </p:nvSpPr>
        <p:spPr/>
        <p:txBody>
          <a:bodyPr/>
          <a:lstStyle/>
          <a:p>
            <a:fld id="{4FB4103B-8296-4801-B849-D9F9F8D6883D}" type="slidenum">
              <a:rPr lang="en-US" smtClean="0"/>
              <a:t>11</a:t>
            </a:fld>
            <a:endParaRPr lang="en-US"/>
          </a:p>
        </p:txBody>
      </p:sp>
    </p:spTree>
    <p:extLst>
      <p:ext uri="{BB962C8B-B14F-4D97-AF65-F5344CB8AC3E}">
        <p14:creationId xmlns:p14="http://schemas.microsoft.com/office/powerpoint/2010/main" val="615346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give it a name – for our example here we will create a Test Case – Ability to add user. And Save – should we want to add another test case we would select the save and new.</a:t>
            </a:r>
          </a:p>
        </p:txBody>
      </p:sp>
      <p:sp>
        <p:nvSpPr>
          <p:cNvPr id="4" name="Slide Number Placeholder 3"/>
          <p:cNvSpPr>
            <a:spLocks noGrp="1"/>
          </p:cNvSpPr>
          <p:nvPr>
            <p:ph type="sldNum" sz="quarter" idx="5"/>
          </p:nvPr>
        </p:nvSpPr>
        <p:spPr/>
        <p:txBody>
          <a:bodyPr/>
          <a:lstStyle/>
          <a:p>
            <a:fld id="{4FB4103B-8296-4801-B849-D9F9F8D6883D}" type="slidenum">
              <a:rPr lang="en-US" smtClean="0"/>
              <a:t>12</a:t>
            </a:fld>
            <a:endParaRPr lang="en-US"/>
          </a:p>
        </p:txBody>
      </p:sp>
    </p:spTree>
    <p:extLst>
      <p:ext uri="{BB962C8B-B14F-4D97-AF65-F5344CB8AC3E}">
        <p14:creationId xmlns:p14="http://schemas.microsoft.com/office/powerpoint/2010/main" val="4128549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case is created – we simply click on it to go to the Test Case Detail Page</a:t>
            </a:r>
          </a:p>
        </p:txBody>
      </p:sp>
      <p:sp>
        <p:nvSpPr>
          <p:cNvPr id="4" name="Slide Number Placeholder 3"/>
          <p:cNvSpPr>
            <a:spLocks noGrp="1"/>
          </p:cNvSpPr>
          <p:nvPr>
            <p:ph type="sldNum" sz="quarter" idx="5"/>
          </p:nvPr>
        </p:nvSpPr>
        <p:spPr/>
        <p:txBody>
          <a:bodyPr/>
          <a:lstStyle/>
          <a:p>
            <a:fld id="{4FB4103B-8296-4801-B849-D9F9F8D6883D}" type="slidenum">
              <a:rPr lang="en-US" smtClean="0"/>
              <a:t>13</a:t>
            </a:fld>
            <a:endParaRPr lang="en-US"/>
          </a:p>
        </p:txBody>
      </p:sp>
    </p:spTree>
    <p:extLst>
      <p:ext uri="{BB962C8B-B14F-4D97-AF65-F5344CB8AC3E}">
        <p14:creationId xmlns:p14="http://schemas.microsoft.com/office/powerpoint/2010/main" val="948921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detail page you will see some predefined fields of Test Type and </a:t>
            </a:r>
            <a:r>
              <a:rPr lang="en-US" dirty="0" err="1"/>
              <a:t>and</a:t>
            </a:r>
            <a:r>
              <a:rPr lang="en-US" dirty="0"/>
              <a:t> Status.  These are again customizable.  Then you will see a series of tabs.  In the Overview tab you can easily add a Detailed description in the rich text editor.   Then scrolling down you will see the Test Step section.</a:t>
            </a:r>
          </a:p>
        </p:txBody>
      </p:sp>
      <p:sp>
        <p:nvSpPr>
          <p:cNvPr id="4" name="Slide Number Placeholder 3"/>
          <p:cNvSpPr>
            <a:spLocks noGrp="1"/>
          </p:cNvSpPr>
          <p:nvPr>
            <p:ph type="sldNum" sz="quarter" idx="5"/>
          </p:nvPr>
        </p:nvSpPr>
        <p:spPr/>
        <p:txBody>
          <a:bodyPr/>
          <a:lstStyle/>
          <a:p>
            <a:fld id="{4FB4103B-8296-4801-B849-D9F9F8D6883D}" type="slidenum">
              <a:rPr lang="en-US" smtClean="0"/>
              <a:t>14</a:t>
            </a:fld>
            <a:endParaRPr lang="en-US"/>
          </a:p>
        </p:txBody>
      </p:sp>
    </p:spTree>
    <p:extLst>
      <p:ext uri="{BB962C8B-B14F-4D97-AF65-F5344CB8AC3E}">
        <p14:creationId xmlns:p14="http://schemas.microsoft.com/office/powerpoint/2010/main" val="2485164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note that as a result the system will automatically create a Step with the creation of the Test Case.  You can then delete the default and add your own or edit the default step as you need.   To insert a test step click the Insert Step button.</a:t>
            </a:r>
          </a:p>
        </p:txBody>
      </p:sp>
      <p:sp>
        <p:nvSpPr>
          <p:cNvPr id="4" name="Slide Number Placeholder 3"/>
          <p:cNvSpPr>
            <a:spLocks noGrp="1"/>
          </p:cNvSpPr>
          <p:nvPr>
            <p:ph type="sldNum" sz="quarter" idx="5"/>
          </p:nvPr>
        </p:nvSpPr>
        <p:spPr/>
        <p:txBody>
          <a:bodyPr/>
          <a:lstStyle/>
          <a:p>
            <a:fld id="{4FB4103B-8296-4801-B849-D9F9F8D6883D}" type="slidenum">
              <a:rPr lang="en-US" smtClean="0"/>
              <a:t>15</a:t>
            </a:fld>
            <a:endParaRPr lang="en-US"/>
          </a:p>
        </p:txBody>
      </p:sp>
    </p:spTree>
    <p:extLst>
      <p:ext uri="{BB962C8B-B14F-4D97-AF65-F5344CB8AC3E}">
        <p14:creationId xmlns:p14="http://schemas.microsoft.com/office/powerpoint/2010/main" val="149145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opens a text table with Three sections – Description, Expected Result and Sample Data.  Here is where you include all the details testers will need to perform the test.</a:t>
            </a:r>
          </a:p>
        </p:txBody>
      </p:sp>
      <p:sp>
        <p:nvSpPr>
          <p:cNvPr id="4" name="Slide Number Placeholder 3"/>
          <p:cNvSpPr>
            <a:spLocks noGrp="1"/>
          </p:cNvSpPr>
          <p:nvPr>
            <p:ph type="sldNum" sz="quarter" idx="5"/>
          </p:nvPr>
        </p:nvSpPr>
        <p:spPr/>
        <p:txBody>
          <a:bodyPr/>
          <a:lstStyle/>
          <a:p>
            <a:fld id="{4FB4103B-8296-4801-B849-D9F9F8D6883D}" type="slidenum">
              <a:rPr lang="en-US" smtClean="0"/>
              <a:t>16</a:t>
            </a:fld>
            <a:endParaRPr lang="en-US"/>
          </a:p>
        </p:txBody>
      </p:sp>
    </p:spTree>
    <p:extLst>
      <p:ext uri="{BB962C8B-B14F-4D97-AF65-F5344CB8AC3E}">
        <p14:creationId xmlns:p14="http://schemas.microsoft.com/office/powerpoint/2010/main" val="1005424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added three test steps to our Test Case.  However you will note that we didn’t include a login to application step.  This a fairly generic step and we don’t want to write this step over and over again.  So we can create a Common Test Case and insert a link.  </a:t>
            </a:r>
          </a:p>
        </p:txBody>
      </p:sp>
      <p:sp>
        <p:nvSpPr>
          <p:cNvPr id="4" name="Slide Number Placeholder 3"/>
          <p:cNvSpPr>
            <a:spLocks noGrp="1"/>
          </p:cNvSpPr>
          <p:nvPr>
            <p:ph type="sldNum" sz="quarter" idx="5"/>
          </p:nvPr>
        </p:nvSpPr>
        <p:spPr/>
        <p:txBody>
          <a:bodyPr/>
          <a:lstStyle/>
          <a:p>
            <a:fld id="{4FB4103B-8296-4801-B849-D9F9F8D6883D}" type="slidenum">
              <a:rPr lang="en-US" smtClean="0"/>
              <a:t>17</a:t>
            </a:fld>
            <a:endParaRPr lang="en-US"/>
          </a:p>
        </p:txBody>
      </p:sp>
    </p:spTree>
    <p:extLst>
      <p:ext uri="{BB962C8B-B14F-4D97-AF65-F5344CB8AC3E}">
        <p14:creationId xmlns:p14="http://schemas.microsoft.com/office/powerpoint/2010/main" val="1268618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B4103B-8296-4801-B849-D9F9F8D6883D}" type="slidenum">
              <a:rPr lang="en-US" smtClean="0"/>
              <a:t>18</a:t>
            </a:fld>
            <a:endParaRPr lang="en-US"/>
          </a:p>
        </p:txBody>
      </p:sp>
    </p:spTree>
    <p:extLst>
      <p:ext uri="{BB962C8B-B14F-4D97-AF65-F5344CB8AC3E}">
        <p14:creationId xmlns:p14="http://schemas.microsoft.com/office/powerpoint/2010/main" val="1061751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quickly demonstrate how to create that login test case.  We will repeat our actions as before – creating a new test case and then clicking to access the detail page you see here.</a:t>
            </a:r>
          </a:p>
        </p:txBody>
      </p:sp>
      <p:sp>
        <p:nvSpPr>
          <p:cNvPr id="4" name="Slide Number Placeholder 3"/>
          <p:cNvSpPr>
            <a:spLocks noGrp="1"/>
          </p:cNvSpPr>
          <p:nvPr>
            <p:ph type="sldNum" sz="quarter" idx="5"/>
          </p:nvPr>
        </p:nvSpPr>
        <p:spPr/>
        <p:txBody>
          <a:bodyPr/>
          <a:lstStyle/>
          <a:p>
            <a:fld id="{4FB4103B-8296-4801-B849-D9F9F8D6883D}" type="slidenum">
              <a:rPr lang="en-US" smtClean="0"/>
              <a:t>19</a:t>
            </a:fld>
            <a:endParaRPr lang="en-US"/>
          </a:p>
        </p:txBody>
      </p:sp>
    </p:spTree>
    <p:extLst>
      <p:ext uri="{BB962C8B-B14F-4D97-AF65-F5344CB8AC3E}">
        <p14:creationId xmlns:p14="http://schemas.microsoft.com/office/powerpoint/2010/main" val="109320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B4103B-8296-4801-B849-D9F9F8D6883D}" type="slidenum">
              <a:rPr lang="en-US" smtClean="0"/>
              <a:t>2</a:t>
            </a:fld>
            <a:endParaRPr lang="en-US"/>
          </a:p>
        </p:txBody>
      </p:sp>
    </p:spTree>
    <p:extLst>
      <p:ext uri="{BB962C8B-B14F-4D97-AF65-F5344CB8AC3E}">
        <p14:creationId xmlns:p14="http://schemas.microsoft.com/office/powerpoint/2010/main" val="2947211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enter two steps – Opening a browser and entering a </a:t>
            </a:r>
            <a:r>
              <a:rPr lang="en-US" dirty="0" err="1"/>
              <a:t>url</a:t>
            </a:r>
            <a:endParaRPr lang="en-US" dirty="0"/>
          </a:p>
          <a:p>
            <a:r>
              <a:rPr lang="en-US" dirty="0"/>
              <a:t>Then entering a login and password.</a:t>
            </a:r>
          </a:p>
        </p:txBody>
      </p:sp>
      <p:sp>
        <p:nvSpPr>
          <p:cNvPr id="4" name="Slide Number Placeholder 3"/>
          <p:cNvSpPr>
            <a:spLocks noGrp="1"/>
          </p:cNvSpPr>
          <p:nvPr>
            <p:ph type="sldNum" sz="quarter" idx="5"/>
          </p:nvPr>
        </p:nvSpPr>
        <p:spPr/>
        <p:txBody>
          <a:bodyPr/>
          <a:lstStyle/>
          <a:p>
            <a:fld id="{4FB4103B-8296-4801-B849-D9F9F8D6883D}" type="slidenum">
              <a:rPr lang="en-US" smtClean="0"/>
              <a:t>20</a:t>
            </a:fld>
            <a:endParaRPr lang="en-US"/>
          </a:p>
        </p:txBody>
      </p:sp>
    </p:spTree>
    <p:extLst>
      <p:ext uri="{BB962C8B-B14F-4D97-AF65-F5344CB8AC3E}">
        <p14:creationId xmlns:p14="http://schemas.microsoft.com/office/powerpoint/2010/main" val="382616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made it quite generic but when we use the Test case we will want to be able to specify the operating system, Browser, </a:t>
            </a:r>
            <a:r>
              <a:rPr lang="en-US" dirty="0" err="1"/>
              <a:t>url</a:t>
            </a:r>
            <a:r>
              <a:rPr lang="en-US" dirty="0"/>
              <a:t>, login and password so we will create parameters associated with the Test Case.</a:t>
            </a:r>
          </a:p>
        </p:txBody>
      </p:sp>
      <p:sp>
        <p:nvSpPr>
          <p:cNvPr id="4" name="Slide Number Placeholder 3"/>
          <p:cNvSpPr>
            <a:spLocks noGrp="1"/>
          </p:cNvSpPr>
          <p:nvPr>
            <p:ph type="sldNum" sz="quarter" idx="5"/>
          </p:nvPr>
        </p:nvSpPr>
        <p:spPr/>
        <p:txBody>
          <a:bodyPr/>
          <a:lstStyle/>
          <a:p>
            <a:fld id="{4FB4103B-8296-4801-B849-D9F9F8D6883D}" type="slidenum">
              <a:rPr lang="en-US" smtClean="0"/>
              <a:t>21</a:t>
            </a:fld>
            <a:endParaRPr lang="en-US"/>
          </a:p>
        </p:txBody>
      </p:sp>
    </p:spTree>
    <p:extLst>
      <p:ext uri="{BB962C8B-B14F-4D97-AF65-F5344CB8AC3E}">
        <p14:creationId xmlns:p14="http://schemas.microsoft.com/office/powerpoint/2010/main" val="2761730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enter those key parameters clicking Add after each one</a:t>
            </a:r>
          </a:p>
        </p:txBody>
      </p:sp>
      <p:sp>
        <p:nvSpPr>
          <p:cNvPr id="4" name="Slide Number Placeholder 3"/>
          <p:cNvSpPr>
            <a:spLocks noGrp="1"/>
          </p:cNvSpPr>
          <p:nvPr>
            <p:ph type="sldNum" sz="quarter" idx="5"/>
          </p:nvPr>
        </p:nvSpPr>
        <p:spPr/>
        <p:txBody>
          <a:bodyPr/>
          <a:lstStyle/>
          <a:p>
            <a:fld id="{4FB4103B-8296-4801-B849-D9F9F8D6883D}" type="slidenum">
              <a:rPr lang="en-US" smtClean="0"/>
              <a:t>22</a:t>
            </a:fld>
            <a:endParaRPr lang="en-US"/>
          </a:p>
        </p:txBody>
      </p:sp>
    </p:spTree>
    <p:extLst>
      <p:ext uri="{BB962C8B-B14F-4D97-AF65-F5344CB8AC3E}">
        <p14:creationId xmlns:p14="http://schemas.microsoft.com/office/powerpoint/2010/main" val="2679359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hit save.</a:t>
            </a:r>
          </a:p>
        </p:txBody>
      </p:sp>
      <p:sp>
        <p:nvSpPr>
          <p:cNvPr id="4" name="Slide Number Placeholder 3"/>
          <p:cNvSpPr>
            <a:spLocks noGrp="1"/>
          </p:cNvSpPr>
          <p:nvPr>
            <p:ph type="sldNum" sz="quarter" idx="5"/>
          </p:nvPr>
        </p:nvSpPr>
        <p:spPr/>
        <p:txBody>
          <a:bodyPr/>
          <a:lstStyle/>
          <a:p>
            <a:fld id="{4FB4103B-8296-4801-B849-D9F9F8D6883D}" type="slidenum">
              <a:rPr lang="en-US" smtClean="0"/>
              <a:t>23</a:t>
            </a:fld>
            <a:endParaRPr lang="en-US"/>
          </a:p>
        </p:txBody>
      </p:sp>
    </p:spTree>
    <p:extLst>
      <p:ext uri="{BB962C8B-B14F-4D97-AF65-F5344CB8AC3E}">
        <p14:creationId xmlns:p14="http://schemas.microsoft.com/office/powerpoint/2010/main" val="169423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want to add the parameter values to our steps in the correct spots – we will click on the Steps to edit</a:t>
            </a:r>
          </a:p>
        </p:txBody>
      </p:sp>
      <p:sp>
        <p:nvSpPr>
          <p:cNvPr id="4" name="Slide Number Placeholder 3"/>
          <p:cNvSpPr>
            <a:spLocks noGrp="1"/>
          </p:cNvSpPr>
          <p:nvPr>
            <p:ph type="sldNum" sz="quarter" idx="5"/>
          </p:nvPr>
        </p:nvSpPr>
        <p:spPr/>
        <p:txBody>
          <a:bodyPr/>
          <a:lstStyle/>
          <a:p>
            <a:fld id="{4FB4103B-8296-4801-B849-D9F9F8D6883D}" type="slidenum">
              <a:rPr lang="en-US" smtClean="0"/>
              <a:t>24</a:t>
            </a:fld>
            <a:endParaRPr lang="en-US"/>
          </a:p>
        </p:txBody>
      </p:sp>
    </p:spTree>
    <p:extLst>
      <p:ext uri="{BB962C8B-B14F-4D97-AF65-F5344CB8AC3E}">
        <p14:creationId xmlns:p14="http://schemas.microsoft.com/office/powerpoint/2010/main" val="1764948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click the Edit parameters button to open the parameter window.</a:t>
            </a:r>
          </a:p>
        </p:txBody>
      </p:sp>
      <p:sp>
        <p:nvSpPr>
          <p:cNvPr id="4" name="Slide Number Placeholder 3"/>
          <p:cNvSpPr>
            <a:spLocks noGrp="1"/>
          </p:cNvSpPr>
          <p:nvPr>
            <p:ph type="sldNum" sz="quarter" idx="5"/>
          </p:nvPr>
        </p:nvSpPr>
        <p:spPr/>
        <p:txBody>
          <a:bodyPr/>
          <a:lstStyle/>
          <a:p>
            <a:fld id="{4FB4103B-8296-4801-B849-D9F9F8D6883D}" type="slidenum">
              <a:rPr lang="en-US" smtClean="0"/>
              <a:t>25</a:t>
            </a:fld>
            <a:endParaRPr lang="en-US"/>
          </a:p>
        </p:txBody>
      </p:sp>
    </p:spTree>
    <p:extLst>
      <p:ext uri="{BB962C8B-B14F-4D97-AF65-F5344CB8AC3E}">
        <p14:creationId xmlns:p14="http://schemas.microsoft.com/office/powerpoint/2010/main" val="2114001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place the cursor in the Step description and select the Insert Cursor for the associated parameter.</a:t>
            </a:r>
          </a:p>
        </p:txBody>
      </p:sp>
      <p:sp>
        <p:nvSpPr>
          <p:cNvPr id="4" name="Slide Number Placeholder 3"/>
          <p:cNvSpPr>
            <a:spLocks noGrp="1"/>
          </p:cNvSpPr>
          <p:nvPr>
            <p:ph type="sldNum" sz="quarter" idx="5"/>
          </p:nvPr>
        </p:nvSpPr>
        <p:spPr/>
        <p:txBody>
          <a:bodyPr/>
          <a:lstStyle/>
          <a:p>
            <a:fld id="{4FB4103B-8296-4801-B849-D9F9F8D6883D}" type="slidenum">
              <a:rPr lang="en-US" smtClean="0"/>
              <a:t>26</a:t>
            </a:fld>
            <a:endParaRPr lang="en-US"/>
          </a:p>
        </p:txBody>
      </p:sp>
    </p:spTree>
    <p:extLst>
      <p:ext uri="{BB962C8B-B14F-4D97-AF65-F5344CB8AC3E}">
        <p14:creationId xmlns:p14="http://schemas.microsoft.com/office/powerpoint/2010/main" val="4012516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B4103B-8296-4801-B849-D9F9F8D6883D}" type="slidenum">
              <a:rPr lang="en-US" smtClean="0"/>
              <a:t>27</a:t>
            </a:fld>
            <a:endParaRPr lang="en-US"/>
          </a:p>
        </p:txBody>
      </p:sp>
    </p:spTree>
    <p:extLst>
      <p:ext uri="{BB962C8B-B14F-4D97-AF65-F5344CB8AC3E}">
        <p14:creationId xmlns:p14="http://schemas.microsoft.com/office/powerpoint/2010/main" val="1959338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save to secure these changes to the steps</a:t>
            </a:r>
          </a:p>
        </p:txBody>
      </p:sp>
      <p:sp>
        <p:nvSpPr>
          <p:cNvPr id="4" name="Slide Number Placeholder 3"/>
          <p:cNvSpPr>
            <a:spLocks noGrp="1"/>
          </p:cNvSpPr>
          <p:nvPr>
            <p:ph type="sldNum" sz="quarter" idx="5"/>
          </p:nvPr>
        </p:nvSpPr>
        <p:spPr/>
        <p:txBody>
          <a:bodyPr/>
          <a:lstStyle/>
          <a:p>
            <a:fld id="{4FB4103B-8296-4801-B849-D9F9F8D6883D}" type="slidenum">
              <a:rPr lang="en-US" smtClean="0"/>
              <a:t>28</a:t>
            </a:fld>
            <a:endParaRPr lang="en-US"/>
          </a:p>
        </p:txBody>
      </p:sp>
    </p:spTree>
    <p:extLst>
      <p:ext uri="{BB962C8B-B14F-4D97-AF65-F5344CB8AC3E}">
        <p14:creationId xmlns:p14="http://schemas.microsoft.com/office/powerpoint/2010/main" val="474546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save the Test Case at the top left</a:t>
            </a:r>
          </a:p>
        </p:txBody>
      </p:sp>
      <p:sp>
        <p:nvSpPr>
          <p:cNvPr id="4" name="Slide Number Placeholder 3"/>
          <p:cNvSpPr>
            <a:spLocks noGrp="1"/>
          </p:cNvSpPr>
          <p:nvPr>
            <p:ph type="sldNum" sz="quarter" idx="5"/>
          </p:nvPr>
        </p:nvSpPr>
        <p:spPr/>
        <p:txBody>
          <a:bodyPr/>
          <a:lstStyle/>
          <a:p>
            <a:fld id="{4FB4103B-8296-4801-B849-D9F9F8D6883D}" type="slidenum">
              <a:rPr lang="en-US" smtClean="0"/>
              <a:t>29</a:t>
            </a:fld>
            <a:endParaRPr lang="en-US"/>
          </a:p>
        </p:txBody>
      </p:sp>
    </p:spTree>
    <p:extLst>
      <p:ext uri="{BB962C8B-B14F-4D97-AF65-F5344CB8AC3E}">
        <p14:creationId xmlns:p14="http://schemas.microsoft.com/office/powerpoint/2010/main" val="61985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B4103B-8296-4801-B849-D9F9F8D6883D}" type="slidenum">
              <a:rPr lang="en-US" smtClean="0"/>
              <a:t>3</a:t>
            </a:fld>
            <a:endParaRPr lang="en-US"/>
          </a:p>
        </p:txBody>
      </p:sp>
    </p:spTree>
    <p:extLst>
      <p:ext uri="{BB962C8B-B14F-4D97-AF65-F5344CB8AC3E}">
        <p14:creationId xmlns:p14="http://schemas.microsoft.com/office/powerpoint/2010/main" val="1052098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add the Test case to a folder – “Common” to be able to find it quickly.</a:t>
            </a:r>
          </a:p>
        </p:txBody>
      </p:sp>
      <p:sp>
        <p:nvSpPr>
          <p:cNvPr id="4" name="Slide Number Placeholder 3"/>
          <p:cNvSpPr>
            <a:spLocks noGrp="1"/>
          </p:cNvSpPr>
          <p:nvPr>
            <p:ph type="sldNum" sz="quarter" idx="5"/>
          </p:nvPr>
        </p:nvSpPr>
        <p:spPr/>
        <p:txBody>
          <a:bodyPr/>
          <a:lstStyle/>
          <a:p>
            <a:fld id="{4FB4103B-8296-4801-B849-D9F9F8D6883D}" type="slidenum">
              <a:rPr lang="en-US" smtClean="0"/>
              <a:t>30</a:t>
            </a:fld>
            <a:endParaRPr lang="en-US"/>
          </a:p>
        </p:txBody>
      </p:sp>
    </p:spTree>
    <p:extLst>
      <p:ext uri="{BB962C8B-B14F-4D97-AF65-F5344CB8AC3E}">
        <p14:creationId xmlns:p14="http://schemas.microsoft.com/office/powerpoint/2010/main" val="1155607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31</a:t>
            </a:fld>
            <a:endParaRPr lang="en-US"/>
          </a:p>
        </p:txBody>
      </p:sp>
    </p:spTree>
    <p:extLst>
      <p:ext uri="{BB962C8B-B14F-4D97-AF65-F5344CB8AC3E}">
        <p14:creationId xmlns:p14="http://schemas.microsoft.com/office/powerpoint/2010/main" val="3269751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if we return to our original Test Case – Ability to add user – and scroll to the Test Steps section we can click the insert Link button.</a:t>
            </a:r>
          </a:p>
        </p:txBody>
      </p:sp>
      <p:sp>
        <p:nvSpPr>
          <p:cNvPr id="4" name="Slide Number Placeholder 3"/>
          <p:cNvSpPr>
            <a:spLocks noGrp="1"/>
          </p:cNvSpPr>
          <p:nvPr>
            <p:ph type="sldNum" sz="quarter" idx="5"/>
          </p:nvPr>
        </p:nvSpPr>
        <p:spPr/>
        <p:txBody>
          <a:bodyPr/>
          <a:lstStyle/>
          <a:p>
            <a:fld id="{4FB4103B-8296-4801-B849-D9F9F8D6883D}" type="slidenum">
              <a:rPr lang="en-US" smtClean="0"/>
              <a:t>32</a:t>
            </a:fld>
            <a:endParaRPr lang="en-US"/>
          </a:p>
        </p:txBody>
      </p:sp>
    </p:spTree>
    <p:extLst>
      <p:ext uri="{BB962C8B-B14F-4D97-AF65-F5344CB8AC3E}">
        <p14:creationId xmlns:p14="http://schemas.microsoft.com/office/powerpoint/2010/main" val="2132866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our login test case from the common folder and click add</a:t>
            </a:r>
          </a:p>
        </p:txBody>
      </p:sp>
      <p:sp>
        <p:nvSpPr>
          <p:cNvPr id="4" name="Slide Number Placeholder 3"/>
          <p:cNvSpPr>
            <a:spLocks noGrp="1"/>
          </p:cNvSpPr>
          <p:nvPr>
            <p:ph type="sldNum" sz="quarter" idx="5"/>
          </p:nvPr>
        </p:nvSpPr>
        <p:spPr/>
        <p:txBody>
          <a:bodyPr/>
          <a:lstStyle/>
          <a:p>
            <a:fld id="{4FB4103B-8296-4801-B849-D9F9F8D6883D}" type="slidenum">
              <a:rPr lang="en-US" smtClean="0"/>
              <a:t>33</a:t>
            </a:fld>
            <a:endParaRPr lang="en-US"/>
          </a:p>
        </p:txBody>
      </p:sp>
    </p:spTree>
    <p:extLst>
      <p:ext uri="{BB962C8B-B14F-4D97-AF65-F5344CB8AC3E}">
        <p14:creationId xmlns:p14="http://schemas.microsoft.com/office/powerpoint/2010/main" val="83959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will prompt you to define the parameters</a:t>
            </a:r>
          </a:p>
        </p:txBody>
      </p:sp>
      <p:sp>
        <p:nvSpPr>
          <p:cNvPr id="4" name="Slide Number Placeholder 3"/>
          <p:cNvSpPr>
            <a:spLocks noGrp="1"/>
          </p:cNvSpPr>
          <p:nvPr>
            <p:ph type="sldNum" sz="quarter" idx="5"/>
          </p:nvPr>
        </p:nvSpPr>
        <p:spPr/>
        <p:txBody>
          <a:bodyPr/>
          <a:lstStyle/>
          <a:p>
            <a:fld id="{4FB4103B-8296-4801-B849-D9F9F8D6883D}" type="slidenum">
              <a:rPr lang="en-US" smtClean="0"/>
              <a:t>34</a:t>
            </a:fld>
            <a:endParaRPr lang="en-US"/>
          </a:p>
        </p:txBody>
      </p:sp>
    </p:spTree>
    <p:extLst>
      <p:ext uri="{BB962C8B-B14F-4D97-AF65-F5344CB8AC3E}">
        <p14:creationId xmlns:p14="http://schemas.microsoft.com/office/powerpoint/2010/main" val="4011777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add to save the definitions</a:t>
            </a:r>
          </a:p>
        </p:txBody>
      </p:sp>
      <p:sp>
        <p:nvSpPr>
          <p:cNvPr id="4" name="Slide Number Placeholder 3"/>
          <p:cNvSpPr>
            <a:spLocks noGrp="1"/>
          </p:cNvSpPr>
          <p:nvPr>
            <p:ph type="sldNum" sz="quarter" idx="5"/>
          </p:nvPr>
        </p:nvSpPr>
        <p:spPr/>
        <p:txBody>
          <a:bodyPr/>
          <a:lstStyle/>
          <a:p>
            <a:fld id="{4FB4103B-8296-4801-B849-D9F9F8D6883D}" type="slidenum">
              <a:rPr lang="en-US" smtClean="0"/>
              <a:t>35</a:t>
            </a:fld>
            <a:endParaRPr lang="en-US"/>
          </a:p>
        </p:txBody>
      </p:sp>
    </p:spTree>
    <p:extLst>
      <p:ext uri="{BB962C8B-B14F-4D97-AF65-F5344CB8AC3E}">
        <p14:creationId xmlns:p14="http://schemas.microsoft.com/office/powerpoint/2010/main" val="3316896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the login step to occur first so we simply drag and drop to the correct location</a:t>
            </a:r>
          </a:p>
        </p:txBody>
      </p:sp>
      <p:sp>
        <p:nvSpPr>
          <p:cNvPr id="4" name="Slide Number Placeholder 3"/>
          <p:cNvSpPr>
            <a:spLocks noGrp="1"/>
          </p:cNvSpPr>
          <p:nvPr>
            <p:ph type="sldNum" sz="quarter" idx="5"/>
          </p:nvPr>
        </p:nvSpPr>
        <p:spPr/>
        <p:txBody>
          <a:bodyPr/>
          <a:lstStyle/>
          <a:p>
            <a:fld id="{4FB4103B-8296-4801-B849-D9F9F8D6883D}" type="slidenum">
              <a:rPr lang="en-US" smtClean="0"/>
              <a:t>36</a:t>
            </a:fld>
            <a:endParaRPr lang="en-US"/>
          </a:p>
        </p:txBody>
      </p:sp>
    </p:spTree>
    <p:extLst>
      <p:ext uri="{BB962C8B-B14F-4D97-AF65-F5344CB8AC3E}">
        <p14:creationId xmlns:p14="http://schemas.microsoft.com/office/powerpoint/2010/main" val="2521257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execute this test case as is – just using the Execute button here.</a:t>
            </a:r>
          </a:p>
        </p:txBody>
      </p:sp>
      <p:sp>
        <p:nvSpPr>
          <p:cNvPr id="4" name="Slide Number Placeholder 3"/>
          <p:cNvSpPr>
            <a:spLocks noGrp="1"/>
          </p:cNvSpPr>
          <p:nvPr>
            <p:ph type="sldNum" sz="quarter" idx="5"/>
          </p:nvPr>
        </p:nvSpPr>
        <p:spPr/>
        <p:txBody>
          <a:bodyPr/>
          <a:lstStyle/>
          <a:p>
            <a:fld id="{4FB4103B-8296-4801-B849-D9F9F8D6883D}" type="slidenum">
              <a:rPr lang="en-US" smtClean="0"/>
              <a:t>37</a:t>
            </a:fld>
            <a:endParaRPr lang="en-US"/>
          </a:p>
        </p:txBody>
      </p:sp>
    </p:spTree>
    <p:extLst>
      <p:ext uri="{BB962C8B-B14F-4D97-AF65-F5344CB8AC3E}">
        <p14:creationId xmlns:p14="http://schemas.microsoft.com/office/powerpoint/2010/main" val="3420084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also allows the creation of Test Sets or groupings of Test Cases for execution.</a:t>
            </a:r>
          </a:p>
        </p:txBody>
      </p:sp>
      <p:sp>
        <p:nvSpPr>
          <p:cNvPr id="4" name="Slide Number Placeholder 3"/>
          <p:cNvSpPr>
            <a:spLocks noGrp="1"/>
          </p:cNvSpPr>
          <p:nvPr>
            <p:ph type="sldNum" sz="quarter" idx="5"/>
          </p:nvPr>
        </p:nvSpPr>
        <p:spPr/>
        <p:txBody>
          <a:bodyPr/>
          <a:lstStyle/>
          <a:p>
            <a:fld id="{4FB4103B-8296-4801-B849-D9F9F8D6883D}" type="slidenum">
              <a:rPr lang="en-US" smtClean="0"/>
              <a:t>38</a:t>
            </a:fld>
            <a:endParaRPr lang="en-US"/>
          </a:p>
        </p:txBody>
      </p:sp>
    </p:spTree>
    <p:extLst>
      <p:ext uri="{BB962C8B-B14F-4D97-AF65-F5344CB8AC3E}">
        <p14:creationId xmlns:p14="http://schemas.microsoft.com/office/powerpoint/2010/main" val="2832217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39</a:t>
            </a:fld>
            <a:endParaRPr lang="en-US"/>
          </a:p>
        </p:txBody>
      </p:sp>
    </p:spTree>
    <p:extLst>
      <p:ext uri="{BB962C8B-B14F-4D97-AF65-F5344CB8AC3E}">
        <p14:creationId xmlns:p14="http://schemas.microsoft.com/office/powerpoint/2010/main" val="129361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Spira’s</a:t>
            </a:r>
            <a:r>
              <a:rPr lang="en-US" dirty="0"/>
              <a:t> Testing Module is organized with a series of building blocks with thoughtful icons.  The first building block or Artifact is a Test Case which is comprised of a list of Test Steps.  Test Cases must include at least 1 Test Step to be executed. A Test Step can also be a Linked Test Step</a:t>
            </a:r>
          </a:p>
          <a:p>
            <a:r>
              <a:rPr lang="en-US" dirty="0"/>
              <a:t>Individual Test Cases can then be added to a Test Set</a:t>
            </a:r>
          </a:p>
          <a:p>
            <a:r>
              <a:rPr lang="en-US" dirty="0"/>
              <a:t>And once a Test Case or Test Set is executed then it becomes a Test Run.</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4</a:t>
            </a:fld>
            <a:endParaRPr lang="en-US"/>
          </a:p>
        </p:txBody>
      </p:sp>
    </p:spTree>
    <p:extLst>
      <p:ext uri="{BB962C8B-B14F-4D97-AF65-F5344CB8AC3E}">
        <p14:creationId xmlns:p14="http://schemas.microsoft.com/office/powerpoint/2010/main" val="2967803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move into the Test Set list page and select new test set</a:t>
            </a:r>
          </a:p>
        </p:txBody>
      </p:sp>
      <p:sp>
        <p:nvSpPr>
          <p:cNvPr id="4" name="Slide Number Placeholder 3"/>
          <p:cNvSpPr>
            <a:spLocks noGrp="1"/>
          </p:cNvSpPr>
          <p:nvPr>
            <p:ph type="sldNum" sz="quarter" idx="5"/>
          </p:nvPr>
        </p:nvSpPr>
        <p:spPr/>
        <p:txBody>
          <a:bodyPr/>
          <a:lstStyle/>
          <a:p>
            <a:fld id="{4FB4103B-8296-4801-B849-D9F9F8D6883D}" type="slidenum">
              <a:rPr lang="en-US" smtClean="0"/>
              <a:t>40</a:t>
            </a:fld>
            <a:endParaRPr lang="en-US"/>
          </a:p>
        </p:txBody>
      </p:sp>
    </p:spTree>
    <p:extLst>
      <p:ext uri="{BB962C8B-B14F-4D97-AF65-F5344CB8AC3E}">
        <p14:creationId xmlns:p14="http://schemas.microsoft.com/office/powerpoint/2010/main" val="1264540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we are creating a list of test cases to run as regression testing.  We can assign it to the associated Release.</a:t>
            </a:r>
          </a:p>
        </p:txBody>
      </p:sp>
      <p:sp>
        <p:nvSpPr>
          <p:cNvPr id="4" name="Slide Number Placeholder 3"/>
          <p:cNvSpPr>
            <a:spLocks noGrp="1"/>
          </p:cNvSpPr>
          <p:nvPr>
            <p:ph type="sldNum" sz="quarter" idx="5"/>
          </p:nvPr>
        </p:nvSpPr>
        <p:spPr/>
        <p:txBody>
          <a:bodyPr/>
          <a:lstStyle/>
          <a:p>
            <a:fld id="{4FB4103B-8296-4801-B849-D9F9F8D6883D}" type="slidenum">
              <a:rPr lang="en-US" smtClean="0"/>
              <a:t>41</a:t>
            </a:fld>
            <a:endParaRPr lang="en-US"/>
          </a:p>
        </p:txBody>
      </p:sp>
    </p:spTree>
    <p:extLst>
      <p:ext uri="{BB962C8B-B14F-4D97-AF65-F5344CB8AC3E}">
        <p14:creationId xmlns:p14="http://schemas.microsoft.com/office/powerpoint/2010/main" val="8541606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to the detail page</a:t>
            </a:r>
          </a:p>
        </p:txBody>
      </p:sp>
      <p:sp>
        <p:nvSpPr>
          <p:cNvPr id="4" name="Slide Number Placeholder 3"/>
          <p:cNvSpPr>
            <a:spLocks noGrp="1"/>
          </p:cNvSpPr>
          <p:nvPr>
            <p:ph type="sldNum" sz="quarter" idx="5"/>
          </p:nvPr>
        </p:nvSpPr>
        <p:spPr/>
        <p:txBody>
          <a:bodyPr/>
          <a:lstStyle/>
          <a:p>
            <a:fld id="{4FB4103B-8296-4801-B849-D9F9F8D6883D}" type="slidenum">
              <a:rPr lang="en-US" smtClean="0"/>
              <a:t>42</a:t>
            </a:fld>
            <a:endParaRPr lang="en-US"/>
          </a:p>
        </p:txBody>
      </p:sp>
    </p:spTree>
    <p:extLst>
      <p:ext uri="{BB962C8B-B14F-4D97-AF65-F5344CB8AC3E}">
        <p14:creationId xmlns:p14="http://schemas.microsoft.com/office/powerpoint/2010/main" val="26247801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Assign the Test Set to a tester</a:t>
            </a:r>
          </a:p>
        </p:txBody>
      </p:sp>
      <p:sp>
        <p:nvSpPr>
          <p:cNvPr id="4" name="Slide Number Placeholder 3"/>
          <p:cNvSpPr>
            <a:spLocks noGrp="1"/>
          </p:cNvSpPr>
          <p:nvPr>
            <p:ph type="sldNum" sz="quarter" idx="5"/>
          </p:nvPr>
        </p:nvSpPr>
        <p:spPr/>
        <p:txBody>
          <a:bodyPr/>
          <a:lstStyle/>
          <a:p>
            <a:fld id="{4FB4103B-8296-4801-B849-D9F9F8D6883D}" type="slidenum">
              <a:rPr lang="en-US" smtClean="0"/>
              <a:t>43</a:t>
            </a:fld>
            <a:endParaRPr lang="en-US"/>
          </a:p>
        </p:txBody>
      </p:sp>
    </p:spTree>
    <p:extLst>
      <p:ext uri="{BB962C8B-B14F-4D97-AF65-F5344CB8AC3E}">
        <p14:creationId xmlns:p14="http://schemas.microsoft.com/office/powerpoint/2010/main" val="3174620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 it for a certain date</a:t>
            </a:r>
          </a:p>
        </p:txBody>
      </p:sp>
      <p:sp>
        <p:nvSpPr>
          <p:cNvPr id="4" name="Slide Number Placeholder 3"/>
          <p:cNvSpPr>
            <a:spLocks noGrp="1"/>
          </p:cNvSpPr>
          <p:nvPr>
            <p:ph type="sldNum" sz="quarter" idx="5"/>
          </p:nvPr>
        </p:nvSpPr>
        <p:spPr/>
        <p:txBody>
          <a:bodyPr/>
          <a:lstStyle/>
          <a:p>
            <a:fld id="{4FB4103B-8296-4801-B849-D9F9F8D6883D}" type="slidenum">
              <a:rPr lang="en-US" smtClean="0"/>
              <a:t>44</a:t>
            </a:fld>
            <a:endParaRPr lang="en-US"/>
          </a:p>
        </p:txBody>
      </p:sp>
    </p:spTree>
    <p:extLst>
      <p:ext uri="{BB962C8B-B14F-4D97-AF65-F5344CB8AC3E}">
        <p14:creationId xmlns:p14="http://schemas.microsoft.com/office/powerpoint/2010/main" val="32821991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Add Test Cases to the set</a:t>
            </a:r>
          </a:p>
        </p:txBody>
      </p:sp>
      <p:sp>
        <p:nvSpPr>
          <p:cNvPr id="4" name="Slide Number Placeholder 3"/>
          <p:cNvSpPr>
            <a:spLocks noGrp="1"/>
          </p:cNvSpPr>
          <p:nvPr>
            <p:ph type="sldNum" sz="quarter" idx="5"/>
          </p:nvPr>
        </p:nvSpPr>
        <p:spPr/>
        <p:txBody>
          <a:bodyPr/>
          <a:lstStyle/>
          <a:p>
            <a:fld id="{4FB4103B-8296-4801-B849-D9F9F8D6883D}" type="slidenum">
              <a:rPr lang="en-US" smtClean="0"/>
              <a:t>45</a:t>
            </a:fld>
            <a:endParaRPr lang="en-US"/>
          </a:p>
        </p:txBody>
      </p:sp>
    </p:spTree>
    <p:extLst>
      <p:ext uri="{BB962C8B-B14F-4D97-AF65-F5344CB8AC3E}">
        <p14:creationId xmlns:p14="http://schemas.microsoft.com/office/powerpoint/2010/main" val="40639453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Locating the Test Cases in their folders</a:t>
            </a:r>
          </a:p>
        </p:txBody>
      </p:sp>
      <p:sp>
        <p:nvSpPr>
          <p:cNvPr id="4" name="Slide Number Placeholder 3"/>
          <p:cNvSpPr>
            <a:spLocks noGrp="1"/>
          </p:cNvSpPr>
          <p:nvPr>
            <p:ph type="sldNum" sz="quarter" idx="5"/>
          </p:nvPr>
        </p:nvSpPr>
        <p:spPr/>
        <p:txBody>
          <a:bodyPr/>
          <a:lstStyle/>
          <a:p>
            <a:fld id="{4FB4103B-8296-4801-B849-D9F9F8D6883D}" type="slidenum">
              <a:rPr lang="en-US" smtClean="0"/>
              <a:t>46</a:t>
            </a:fld>
            <a:endParaRPr lang="en-US"/>
          </a:p>
        </p:txBody>
      </p:sp>
    </p:spTree>
    <p:extLst>
      <p:ext uri="{BB962C8B-B14F-4D97-AF65-F5344CB8AC3E}">
        <p14:creationId xmlns:p14="http://schemas.microsoft.com/office/powerpoint/2010/main" val="18203387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Selecting the ones to add and Remembering to Save</a:t>
            </a:r>
          </a:p>
        </p:txBody>
      </p:sp>
      <p:sp>
        <p:nvSpPr>
          <p:cNvPr id="4" name="Slide Number Placeholder 3"/>
          <p:cNvSpPr>
            <a:spLocks noGrp="1"/>
          </p:cNvSpPr>
          <p:nvPr>
            <p:ph type="sldNum" sz="quarter" idx="5"/>
          </p:nvPr>
        </p:nvSpPr>
        <p:spPr/>
        <p:txBody>
          <a:bodyPr/>
          <a:lstStyle/>
          <a:p>
            <a:fld id="{4FB4103B-8296-4801-B849-D9F9F8D6883D}" type="slidenum">
              <a:rPr lang="en-US" smtClean="0"/>
              <a:t>47</a:t>
            </a:fld>
            <a:endParaRPr lang="en-US"/>
          </a:p>
        </p:txBody>
      </p:sp>
    </p:spTree>
    <p:extLst>
      <p:ext uri="{BB962C8B-B14F-4D97-AF65-F5344CB8AC3E}">
        <p14:creationId xmlns:p14="http://schemas.microsoft.com/office/powerpoint/2010/main" val="27977144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Saving the Test Set at the top left – it is now ready to Execute.  Just as with Test Cases you can use the Execute button to execute from the detail page.</a:t>
            </a:r>
          </a:p>
        </p:txBody>
      </p:sp>
      <p:sp>
        <p:nvSpPr>
          <p:cNvPr id="4" name="Slide Number Placeholder 3"/>
          <p:cNvSpPr>
            <a:spLocks noGrp="1"/>
          </p:cNvSpPr>
          <p:nvPr>
            <p:ph type="sldNum" sz="quarter" idx="5"/>
          </p:nvPr>
        </p:nvSpPr>
        <p:spPr/>
        <p:txBody>
          <a:bodyPr/>
          <a:lstStyle/>
          <a:p>
            <a:fld id="{4FB4103B-8296-4801-B849-D9F9F8D6883D}" type="slidenum">
              <a:rPr lang="en-US" smtClean="0"/>
              <a:t>48</a:t>
            </a:fld>
            <a:endParaRPr lang="en-US"/>
          </a:p>
        </p:txBody>
      </p:sp>
    </p:spTree>
    <p:extLst>
      <p:ext uri="{BB962C8B-B14F-4D97-AF65-F5344CB8AC3E}">
        <p14:creationId xmlns:p14="http://schemas.microsoft.com/office/powerpoint/2010/main" val="1308907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B4103B-8296-4801-B849-D9F9F8D6883D}" type="slidenum">
              <a:rPr lang="en-US" smtClean="0"/>
              <a:t>49</a:t>
            </a:fld>
            <a:endParaRPr lang="en-US"/>
          </a:p>
        </p:txBody>
      </p:sp>
    </p:spTree>
    <p:extLst>
      <p:ext uri="{BB962C8B-B14F-4D97-AF65-F5344CB8AC3E}">
        <p14:creationId xmlns:p14="http://schemas.microsoft.com/office/powerpoint/2010/main" val="1323892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B4103B-8296-4801-B849-D9F9F8D6883D}" type="slidenum">
              <a:rPr lang="en-US" smtClean="0"/>
              <a:t>5</a:t>
            </a:fld>
            <a:endParaRPr lang="en-US"/>
          </a:p>
        </p:txBody>
      </p:sp>
    </p:spTree>
    <p:extLst>
      <p:ext uri="{BB962C8B-B14F-4D97-AF65-F5344CB8AC3E}">
        <p14:creationId xmlns:p14="http://schemas.microsoft.com/office/powerpoint/2010/main" val="21506295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Test set list page you can execute with a right click or with the Tools menu at the top</a:t>
            </a:r>
          </a:p>
        </p:txBody>
      </p:sp>
      <p:sp>
        <p:nvSpPr>
          <p:cNvPr id="4" name="Slide Number Placeholder 3"/>
          <p:cNvSpPr>
            <a:spLocks noGrp="1"/>
          </p:cNvSpPr>
          <p:nvPr>
            <p:ph type="sldNum" sz="quarter" idx="5"/>
          </p:nvPr>
        </p:nvSpPr>
        <p:spPr/>
        <p:txBody>
          <a:bodyPr/>
          <a:lstStyle/>
          <a:p>
            <a:fld id="{4FB4103B-8296-4801-B849-D9F9F8D6883D}" type="slidenum">
              <a:rPr lang="en-US" smtClean="0"/>
              <a:t>50</a:t>
            </a:fld>
            <a:endParaRPr lang="en-US"/>
          </a:p>
        </p:txBody>
      </p:sp>
    </p:spTree>
    <p:extLst>
      <p:ext uri="{BB962C8B-B14F-4D97-AF65-F5344CB8AC3E}">
        <p14:creationId xmlns:p14="http://schemas.microsoft.com/office/powerpoint/2010/main" val="7951083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B4103B-8296-4801-B849-D9F9F8D6883D}" type="slidenum">
              <a:rPr lang="en-US" smtClean="0"/>
              <a:t>51</a:t>
            </a:fld>
            <a:endParaRPr lang="en-US"/>
          </a:p>
        </p:txBody>
      </p:sp>
    </p:spTree>
    <p:extLst>
      <p:ext uri="{BB962C8B-B14F-4D97-AF65-F5344CB8AC3E}">
        <p14:creationId xmlns:p14="http://schemas.microsoft.com/office/powerpoint/2010/main" val="14109825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assigned tester can also find the test set on their My Page view</a:t>
            </a:r>
          </a:p>
        </p:txBody>
      </p:sp>
      <p:sp>
        <p:nvSpPr>
          <p:cNvPr id="4" name="Slide Number Placeholder 3"/>
          <p:cNvSpPr>
            <a:spLocks noGrp="1"/>
          </p:cNvSpPr>
          <p:nvPr>
            <p:ph type="sldNum" sz="quarter" idx="5"/>
          </p:nvPr>
        </p:nvSpPr>
        <p:spPr/>
        <p:txBody>
          <a:bodyPr/>
          <a:lstStyle/>
          <a:p>
            <a:fld id="{4FB4103B-8296-4801-B849-D9F9F8D6883D}" type="slidenum">
              <a:rPr lang="en-US" smtClean="0"/>
              <a:t>52</a:t>
            </a:fld>
            <a:endParaRPr lang="en-US"/>
          </a:p>
        </p:txBody>
      </p:sp>
    </p:spTree>
    <p:extLst>
      <p:ext uri="{BB962C8B-B14F-4D97-AF65-F5344CB8AC3E}">
        <p14:creationId xmlns:p14="http://schemas.microsoft.com/office/powerpoint/2010/main" val="40125626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B4103B-8296-4801-B849-D9F9F8D6883D}" type="slidenum">
              <a:rPr lang="en-US" smtClean="0"/>
              <a:t>53</a:t>
            </a:fld>
            <a:endParaRPr lang="en-US"/>
          </a:p>
        </p:txBody>
      </p:sp>
    </p:spTree>
    <p:extLst>
      <p:ext uri="{BB962C8B-B14F-4D97-AF65-F5344CB8AC3E}">
        <p14:creationId xmlns:p14="http://schemas.microsoft.com/office/powerpoint/2010/main" val="30841953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play here</a:t>
            </a:r>
          </a:p>
        </p:txBody>
      </p:sp>
      <p:sp>
        <p:nvSpPr>
          <p:cNvPr id="4" name="Slide Number Placeholder 3"/>
          <p:cNvSpPr>
            <a:spLocks noGrp="1"/>
          </p:cNvSpPr>
          <p:nvPr>
            <p:ph type="sldNum" sz="quarter" idx="5"/>
          </p:nvPr>
        </p:nvSpPr>
        <p:spPr/>
        <p:txBody>
          <a:bodyPr/>
          <a:lstStyle/>
          <a:p>
            <a:fld id="{4FB4103B-8296-4801-B849-D9F9F8D6883D}" type="slidenum">
              <a:rPr lang="en-US" smtClean="0"/>
              <a:t>54</a:t>
            </a:fld>
            <a:endParaRPr lang="en-US"/>
          </a:p>
        </p:txBody>
      </p:sp>
    </p:spTree>
    <p:extLst>
      <p:ext uri="{BB962C8B-B14F-4D97-AF65-F5344CB8AC3E}">
        <p14:creationId xmlns:p14="http://schemas.microsoft.com/office/powerpoint/2010/main" val="12122314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 Execution wizard will ask for a field definition – depending on the workflow. – Click Next and you will see the Testing Execution Space</a:t>
            </a:r>
          </a:p>
        </p:txBody>
      </p:sp>
      <p:sp>
        <p:nvSpPr>
          <p:cNvPr id="4" name="Slide Number Placeholder 3"/>
          <p:cNvSpPr>
            <a:spLocks noGrp="1"/>
          </p:cNvSpPr>
          <p:nvPr>
            <p:ph type="sldNum" sz="quarter" idx="5"/>
          </p:nvPr>
        </p:nvSpPr>
        <p:spPr/>
        <p:txBody>
          <a:bodyPr/>
          <a:lstStyle/>
          <a:p>
            <a:fld id="{4FB4103B-8296-4801-B849-D9F9F8D6883D}" type="slidenum">
              <a:rPr lang="en-US" smtClean="0"/>
              <a:t>55</a:t>
            </a:fld>
            <a:endParaRPr lang="en-US"/>
          </a:p>
        </p:txBody>
      </p:sp>
    </p:spTree>
    <p:extLst>
      <p:ext uri="{BB962C8B-B14F-4D97-AF65-F5344CB8AC3E}">
        <p14:creationId xmlns:p14="http://schemas.microsoft.com/office/powerpoint/2010/main" val="26357017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Some interesting features to note on this page:</a:t>
            </a:r>
          </a:p>
          <a:p>
            <a:r>
              <a:rPr lang="en-US" dirty="0"/>
              <a:t>The Testing Display has a few options, this split view, a table view (which looks more like Excel) or the mini view which allow testing via a smaller tablet screen or an I frame view which can imbed the a web-based application for testing and side by side logging of results.</a:t>
            </a:r>
          </a:p>
          <a:p>
            <a:endParaRPr lang="en-US" dirty="0"/>
          </a:p>
          <a:p>
            <a:r>
              <a:rPr lang="en-US" dirty="0"/>
              <a:t>The Tester can then work through the Test Steps for each Test Case in turn.  Selecting the options for each Step</a:t>
            </a:r>
          </a:p>
        </p:txBody>
      </p:sp>
      <p:sp>
        <p:nvSpPr>
          <p:cNvPr id="4" name="Slide Number Placeholder 3"/>
          <p:cNvSpPr>
            <a:spLocks noGrp="1"/>
          </p:cNvSpPr>
          <p:nvPr>
            <p:ph type="sldNum" sz="quarter" idx="5"/>
          </p:nvPr>
        </p:nvSpPr>
        <p:spPr/>
        <p:txBody>
          <a:bodyPr/>
          <a:lstStyle/>
          <a:p>
            <a:fld id="{4FB4103B-8296-4801-B849-D9F9F8D6883D}" type="slidenum">
              <a:rPr lang="en-US" smtClean="0"/>
              <a:t>56</a:t>
            </a:fld>
            <a:endParaRPr lang="en-US"/>
          </a:p>
        </p:txBody>
      </p:sp>
    </p:spTree>
    <p:extLst>
      <p:ext uri="{BB962C8B-B14F-4D97-AF65-F5344CB8AC3E}">
        <p14:creationId xmlns:p14="http://schemas.microsoft.com/office/powerpoint/2010/main" val="1376226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Testers can include text for Actual result – as well as a screen shot.  For this step we will find an error.  We can then click on the Incidents tab and log a defect.</a:t>
            </a:r>
          </a:p>
        </p:txBody>
      </p:sp>
      <p:sp>
        <p:nvSpPr>
          <p:cNvPr id="4" name="Slide Number Placeholder 3"/>
          <p:cNvSpPr>
            <a:spLocks noGrp="1"/>
          </p:cNvSpPr>
          <p:nvPr>
            <p:ph type="sldNum" sz="quarter" idx="5"/>
          </p:nvPr>
        </p:nvSpPr>
        <p:spPr/>
        <p:txBody>
          <a:bodyPr/>
          <a:lstStyle/>
          <a:p>
            <a:fld id="{4FB4103B-8296-4801-B849-D9F9F8D6883D}" type="slidenum">
              <a:rPr lang="en-US" smtClean="0"/>
              <a:t>57</a:t>
            </a:fld>
            <a:endParaRPr lang="en-US"/>
          </a:p>
        </p:txBody>
      </p:sp>
    </p:spTree>
    <p:extLst>
      <p:ext uri="{BB962C8B-B14F-4D97-AF65-F5344CB8AC3E}">
        <p14:creationId xmlns:p14="http://schemas.microsoft.com/office/powerpoint/2010/main" val="33028333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it a name</a:t>
            </a:r>
          </a:p>
        </p:txBody>
      </p:sp>
      <p:sp>
        <p:nvSpPr>
          <p:cNvPr id="4" name="Slide Number Placeholder 3"/>
          <p:cNvSpPr>
            <a:spLocks noGrp="1"/>
          </p:cNvSpPr>
          <p:nvPr>
            <p:ph type="sldNum" sz="quarter" idx="5"/>
          </p:nvPr>
        </p:nvSpPr>
        <p:spPr/>
        <p:txBody>
          <a:bodyPr/>
          <a:lstStyle/>
          <a:p>
            <a:fld id="{4FB4103B-8296-4801-B849-D9F9F8D6883D}" type="slidenum">
              <a:rPr lang="en-US" smtClean="0"/>
              <a:t>58</a:t>
            </a:fld>
            <a:endParaRPr lang="en-US"/>
          </a:p>
        </p:txBody>
      </p:sp>
    </p:spTree>
    <p:extLst>
      <p:ext uri="{BB962C8B-B14F-4D97-AF65-F5344CB8AC3E}">
        <p14:creationId xmlns:p14="http://schemas.microsoft.com/office/powerpoint/2010/main" val="14309395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type of Incident  and enter any other required fields.  More about workflows and field customization in The following presentation</a:t>
            </a:r>
          </a:p>
        </p:txBody>
      </p:sp>
      <p:sp>
        <p:nvSpPr>
          <p:cNvPr id="4" name="Slide Number Placeholder 3"/>
          <p:cNvSpPr>
            <a:spLocks noGrp="1"/>
          </p:cNvSpPr>
          <p:nvPr>
            <p:ph type="sldNum" sz="quarter" idx="5"/>
          </p:nvPr>
        </p:nvSpPr>
        <p:spPr/>
        <p:txBody>
          <a:bodyPr/>
          <a:lstStyle/>
          <a:p>
            <a:fld id="{4FB4103B-8296-4801-B849-D9F9F8D6883D}" type="slidenum">
              <a:rPr lang="en-US" smtClean="0"/>
              <a:t>59</a:t>
            </a:fld>
            <a:endParaRPr lang="en-US"/>
          </a:p>
        </p:txBody>
      </p:sp>
    </p:spTree>
    <p:extLst>
      <p:ext uri="{BB962C8B-B14F-4D97-AF65-F5344CB8AC3E}">
        <p14:creationId xmlns:p14="http://schemas.microsoft.com/office/powerpoint/2010/main" val="4181299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find here a snapshot of the </a:t>
            </a:r>
            <a:r>
              <a:rPr lang="en-US" dirty="0" err="1"/>
              <a:t>SpiraTest</a:t>
            </a:r>
            <a:r>
              <a:rPr lang="en-US" dirty="0"/>
              <a:t> system.  The chosen product in the workspace area is Library Information Systems and the Selected Artifact is Test Cases in list view.  From here you can see the Test cases are organized in folders.  The folders are completely customizable.  To add a new folder you can select the Add button and choose the parent folder –None in this case defaults to the Root Folder.</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6</a:t>
            </a:fld>
            <a:endParaRPr lang="en-US"/>
          </a:p>
        </p:txBody>
      </p:sp>
    </p:spTree>
    <p:extLst>
      <p:ext uri="{BB962C8B-B14F-4D97-AF65-F5344CB8AC3E}">
        <p14:creationId xmlns:p14="http://schemas.microsoft.com/office/powerpoint/2010/main" val="564259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Incident information is recorded the Tester will select the Fail button</a:t>
            </a:r>
          </a:p>
        </p:txBody>
      </p:sp>
      <p:sp>
        <p:nvSpPr>
          <p:cNvPr id="4" name="Slide Number Placeholder 3"/>
          <p:cNvSpPr>
            <a:spLocks noGrp="1"/>
          </p:cNvSpPr>
          <p:nvPr>
            <p:ph type="sldNum" sz="quarter" idx="5"/>
          </p:nvPr>
        </p:nvSpPr>
        <p:spPr/>
        <p:txBody>
          <a:bodyPr/>
          <a:lstStyle/>
          <a:p>
            <a:fld id="{4FB4103B-8296-4801-B849-D9F9F8D6883D}" type="slidenum">
              <a:rPr lang="en-US" smtClean="0"/>
              <a:t>60</a:t>
            </a:fld>
            <a:endParaRPr lang="en-US"/>
          </a:p>
        </p:txBody>
      </p:sp>
    </p:spTree>
    <p:extLst>
      <p:ext uri="{BB962C8B-B14F-4D97-AF65-F5344CB8AC3E}">
        <p14:creationId xmlns:p14="http://schemas.microsoft.com/office/powerpoint/2010/main" val="37240651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other details about this Execution page.  </a:t>
            </a:r>
          </a:p>
          <a:p>
            <a:r>
              <a:rPr lang="en-US" dirty="0"/>
              <a:t>The progress bar reflects the steps and records the time</a:t>
            </a:r>
          </a:p>
          <a:p>
            <a:r>
              <a:rPr lang="en-US" dirty="0"/>
              <a:t>you can pause the timer, you can leave and come back to resume testing later</a:t>
            </a:r>
          </a:p>
          <a:p>
            <a:r>
              <a:rPr lang="en-US" dirty="0"/>
              <a:t>Once all steps have been tested the system will provide a finish button.</a:t>
            </a:r>
          </a:p>
        </p:txBody>
      </p:sp>
      <p:sp>
        <p:nvSpPr>
          <p:cNvPr id="4" name="Slide Number Placeholder 3"/>
          <p:cNvSpPr>
            <a:spLocks noGrp="1"/>
          </p:cNvSpPr>
          <p:nvPr>
            <p:ph type="sldNum" sz="quarter" idx="5"/>
          </p:nvPr>
        </p:nvSpPr>
        <p:spPr/>
        <p:txBody>
          <a:bodyPr/>
          <a:lstStyle/>
          <a:p>
            <a:fld id="{4FB4103B-8296-4801-B849-D9F9F8D6883D}" type="slidenum">
              <a:rPr lang="en-US" smtClean="0"/>
              <a:t>61</a:t>
            </a:fld>
            <a:endParaRPr lang="en-US"/>
          </a:p>
        </p:txBody>
      </p:sp>
    </p:spTree>
    <p:extLst>
      <p:ext uri="{BB962C8B-B14F-4D97-AF65-F5344CB8AC3E}">
        <p14:creationId xmlns:p14="http://schemas.microsoft.com/office/powerpoint/2010/main" val="35908107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review the test run – you select the test Runs artifact to see the list page</a:t>
            </a:r>
          </a:p>
          <a:p>
            <a:r>
              <a:rPr lang="en-US" dirty="0"/>
              <a:t>Click on the run for the details</a:t>
            </a:r>
          </a:p>
        </p:txBody>
      </p:sp>
      <p:sp>
        <p:nvSpPr>
          <p:cNvPr id="4" name="Slide Number Placeholder 3"/>
          <p:cNvSpPr>
            <a:spLocks noGrp="1"/>
          </p:cNvSpPr>
          <p:nvPr>
            <p:ph type="sldNum" sz="quarter" idx="5"/>
          </p:nvPr>
        </p:nvSpPr>
        <p:spPr/>
        <p:txBody>
          <a:bodyPr/>
          <a:lstStyle/>
          <a:p>
            <a:fld id="{4FB4103B-8296-4801-B849-D9F9F8D6883D}" type="slidenum">
              <a:rPr lang="en-US" smtClean="0"/>
              <a:t>62</a:t>
            </a:fld>
            <a:endParaRPr lang="en-US"/>
          </a:p>
        </p:txBody>
      </p:sp>
    </p:spTree>
    <p:extLst>
      <p:ext uri="{BB962C8B-B14F-4D97-AF65-F5344CB8AC3E}">
        <p14:creationId xmlns:p14="http://schemas.microsoft.com/office/powerpoint/2010/main" val="26536004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now find all the information captured during that test run</a:t>
            </a:r>
          </a:p>
        </p:txBody>
      </p:sp>
      <p:sp>
        <p:nvSpPr>
          <p:cNvPr id="4" name="Slide Number Placeholder 3"/>
          <p:cNvSpPr>
            <a:spLocks noGrp="1"/>
          </p:cNvSpPr>
          <p:nvPr>
            <p:ph type="sldNum" sz="quarter" idx="5"/>
          </p:nvPr>
        </p:nvSpPr>
        <p:spPr/>
        <p:txBody>
          <a:bodyPr/>
          <a:lstStyle/>
          <a:p>
            <a:fld id="{4FB4103B-8296-4801-B849-D9F9F8D6883D}" type="slidenum">
              <a:rPr lang="en-US" smtClean="0"/>
              <a:t>63</a:t>
            </a:fld>
            <a:endParaRPr lang="en-US"/>
          </a:p>
        </p:txBody>
      </p:sp>
    </p:spTree>
    <p:extLst>
      <p:ext uri="{BB962C8B-B14F-4D97-AF65-F5344CB8AC3E}">
        <p14:creationId xmlns:p14="http://schemas.microsoft.com/office/powerpoint/2010/main" val="31761851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Scrolling down you can see  which steps were passed </a:t>
            </a:r>
            <a:r>
              <a:rPr lang="en-US" dirty="0" err="1"/>
              <a:t>falled</a:t>
            </a:r>
            <a:r>
              <a:rPr lang="en-US" dirty="0"/>
              <a:t> or blocks and quickly view the logged incident details here.</a:t>
            </a:r>
          </a:p>
        </p:txBody>
      </p:sp>
      <p:sp>
        <p:nvSpPr>
          <p:cNvPr id="4" name="Slide Number Placeholder 3"/>
          <p:cNvSpPr>
            <a:spLocks noGrp="1"/>
          </p:cNvSpPr>
          <p:nvPr>
            <p:ph type="sldNum" sz="quarter" idx="5"/>
          </p:nvPr>
        </p:nvSpPr>
        <p:spPr/>
        <p:txBody>
          <a:bodyPr/>
          <a:lstStyle/>
          <a:p>
            <a:fld id="{4FB4103B-8296-4801-B849-D9F9F8D6883D}" type="slidenum">
              <a:rPr lang="en-US" smtClean="0"/>
              <a:t>64</a:t>
            </a:fld>
            <a:endParaRPr lang="en-US"/>
          </a:p>
        </p:txBody>
      </p:sp>
    </p:spTree>
    <p:extLst>
      <p:ext uri="{BB962C8B-B14F-4D97-AF65-F5344CB8AC3E}">
        <p14:creationId xmlns:p14="http://schemas.microsoft.com/office/powerpoint/2010/main" val="41500932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B4103B-8296-4801-B849-D9F9F8D6883D}" type="slidenum">
              <a:rPr lang="en-US" smtClean="0"/>
              <a:t>65</a:t>
            </a:fld>
            <a:endParaRPr lang="en-US"/>
          </a:p>
        </p:txBody>
      </p:sp>
    </p:spTree>
    <p:extLst>
      <p:ext uri="{BB962C8B-B14F-4D97-AF65-F5344CB8AC3E}">
        <p14:creationId xmlns:p14="http://schemas.microsoft.com/office/powerpoint/2010/main" val="22871181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66</a:t>
            </a:fld>
            <a:endParaRPr lang="en-US"/>
          </a:p>
        </p:txBody>
      </p:sp>
    </p:spTree>
    <p:extLst>
      <p:ext uri="{BB962C8B-B14F-4D97-AF65-F5344CB8AC3E}">
        <p14:creationId xmlns:p14="http://schemas.microsoft.com/office/powerpoint/2010/main" val="9240861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B4103B-8296-4801-B849-D9F9F8D6883D}" type="slidenum">
              <a:rPr lang="en-US" smtClean="0"/>
              <a:t>67</a:t>
            </a:fld>
            <a:endParaRPr lang="en-US"/>
          </a:p>
        </p:txBody>
      </p:sp>
    </p:spTree>
    <p:extLst>
      <p:ext uri="{BB962C8B-B14F-4D97-AF65-F5344CB8AC3E}">
        <p14:creationId xmlns:p14="http://schemas.microsoft.com/office/powerpoint/2010/main" val="58559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find here a snapshot of the </a:t>
            </a:r>
            <a:r>
              <a:rPr lang="en-US" dirty="0" err="1"/>
              <a:t>Spira</a:t>
            </a:r>
            <a:r>
              <a:rPr lang="en-US" dirty="0"/>
              <a:t> system.  The chosen product in the workspace area is Library Information Systems and the Selected Artifact is Test Cases in list view.  From here you can see the Test cases are organized in folders.  The folders are completely customizable.  To add a new folder you can select the Add button and choose the parent folder –None in this case defaults to the Root Folder.</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7</a:t>
            </a:fld>
            <a:endParaRPr lang="en-US"/>
          </a:p>
        </p:txBody>
      </p:sp>
    </p:spTree>
    <p:extLst>
      <p:ext uri="{BB962C8B-B14F-4D97-AF65-F5344CB8AC3E}">
        <p14:creationId xmlns:p14="http://schemas.microsoft.com/office/powerpoint/2010/main" val="3093658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new folder.</a:t>
            </a:r>
          </a:p>
        </p:txBody>
      </p:sp>
      <p:sp>
        <p:nvSpPr>
          <p:cNvPr id="4" name="Slide Number Placeholder 3"/>
          <p:cNvSpPr>
            <a:spLocks noGrp="1"/>
          </p:cNvSpPr>
          <p:nvPr>
            <p:ph type="sldNum" sz="quarter" idx="5"/>
          </p:nvPr>
        </p:nvSpPr>
        <p:spPr/>
        <p:txBody>
          <a:bodyPr/>
          <a:lstStyle/>
          <a:p>
            <a:fld id="{4FB4103B-8296-4801-B849-D9F9F8D6883D}" type="slidenum">
              <a:rPr lang="en-US" smtClean="0"/>
              <a:t>8</a:t>
            </a:fld>
            <a:endParaRPr lang="en-US"/>
          </a:p>
        </p:txBody>
      </p:sp>
    </p:spTree>
    <p:extLst>
      <p:ext uri="{BB962C8B-B14F-4D97-AF65-F5344CB8AC3E}">
        <p14:creationId xmlns:p14="http://schemas.microsoft.com/office/powerpoint/2010/main" val="37386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you want to move a test case from one folder to the next, you can simply drag and drop from the list view to the folders at the left.</a:t>
            </a:r>
          </a:p>
        </p:txBody>
      </p:sp>
      <p:sp>
        <p:nvSpPr>
          <p:cNvPr id="4" name="Slide Number Placeholder 3"/>
          <p:cNvSpPr>
            <a:spLocks noGrp="1"/>
          </p:cNvSpPr>
          <p:nvPr>
            <p:ph type="sldNum" sz="quarter" idx="5"/>
          </p:nvPr>
        </p:nvSpPr>
        <p:spPr/>
        <p:txBody>
          <a:bodyPr/>
          <a:lstStyle/>
          <a:p>
            <a:fld id="{4FB4103B-8296-4801-B849-D9F9F8D6883D}" type="slidenum">
              <a:rPr lang="en-US" smtClean="0"/>
              <a:t>9</a:t>
            </a:fld>
            <a:endParaRPr lang="en-US"/>
          </a:p>
        </p:txBody>
      </p:sp>
    </p:spTree>
    <p:extLst>
      <p:ext uri="{BB962C8B-B14F-4D97-AF65-F5344CB8AC3E}">
        <p14:creationId xmlns:p14="http://schemas.microsoft.com/office/powerpoint/2010/main" val="2570211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hasCustomPrompt="1"/>
          </p:nvPr>
        </p:nvSpPr>
        <p:spPr>
          <a:xfrm>
            <a:off x="518746" y="589086"/>
            <a:ext cx="9135208" cy="870438"/>
          </a:xfrm>
          <a:prstGeom prst="rect">
            <a:avLst/>
          </a:prstGeom>
        </p:spPr>
        <p:txBody>
          <a:bodyPr anchor="t"/>
          <a:lstStyle>
            <a:lvl1pPr algn="l">
              <a:defRPr sz="6000"/>
            </a:lvl1pPr>
          </a:lstStyle>
          <a:p>
            <a:r>
              <a:rPr lang="en-US" dirty="0"/>
              <a:t>Title summary</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hasCustomPrompt="1"/>
          </p:nvPr>
        </p:nvSpPr>
        <p:spPr>
          <a:xfrm>
            <a:off x="518746" y="1582618"/>
            <a:ext cx="7288823" cy="1655762"/>
          </a:xfrm>
          <a:prstGeom prst="rect">
            <a:avLst/>
          </a:prstGeom>
        </p:spPr>
        <p:txBody>
          <a:bodyPr>
            <a:noAutofit/>
          </a:bodyPr>
          <a:lstStyle>
            <a:lvl1pPr marL="0" indent="0" algn="l">
              <a:buNone/>
              <a:defRPr sz="6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detail</a:t>
            </a:r>
          </a:p>
        </p:txBody>
      </p:sp>
      <p:pic>
        <p:nvPicPr>
          <p:cNvPr id="6" name="Picture 5">
            <a:extLst>
              <a:ext uri="{FF2B5EF4-FFF2-40B4-BE49-F238E27FC236}">
                <a16:creationId xmlns:a16="http://schemas.microsoft.com/office/drawing/2014/main" id="{7BFB3F19-9FDE-4643-AEA8-76B016B0E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2576145"/>
            <a:ext cx="5769389" cy="4220308"/>
          </a:xfrm>
          <a:prstGeom prst="rect">
            <a:avLst/>
          </a:prstGeom>
        </p:spPr>
      </p:pic>
      <p:sp>
        <p:nvSpPr>
          <p:cNvPr id="7" name="Rectangle 6">
            <a:extLst>
              <a:ext uri="{FF2B5EF4-FFF2-40B4-BE49-F238E27FC236}">
                <a16:creationId xmlns:a16="http://schemas.microsoft.com/office/drawing/2014/main" id="{059B9237-2009-4998-B8A9-7239DBB853BA}"/>
              </a:ext>
            </a:extLst>
          </p:cNvPr>
          <p:cNvSpPr/>
          <p:nvPr userDrawn="1"/>
        </p:nvSpPr>
        <p:spPr>
          <a:xfrm>
            <a:off x="0" y="5213838"/>
            <a:ext cx="2400300" cy="16441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36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image 4_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D666AD-2D18-4462-B50A-527728680596}"/>
              </a:ext>
            </a:extLst>
          </p:cNvPr>
          <p:cNvSpPr>
            <a:spLocks noGrp="1"/>
          </p:cNvSpPr>
          <p:nvPr>
            <p:ph type="title" hasCustomPrompt="1"/>
          </p:nvPr>
        </p:nvSpPr>
        <p:spPr/>
        <p:txBody>
          <a:bodyPr/>
          <a:lstStyle>
            <a:lvl1pPr>
              <a:defRPr/>
            </a:lvl1pPr>
          </a:lstStyle>
          <a:p>
            <a:r>
              <a:rPr lang="en-US" dirty="0"/>
              <a:t>Click to edit Master title style top</a:t>
            </a:r>
          </a:p>
        </p:txBody>
      </p:sp>
    </p:spTree>
    <p:extLst>
      <p:ext uri="{BB962C8B-B14F-4D97-AF65-F5344CB8AC3E}">
        <p14:creationId xmlns:p14="http://schemas.microsoft.com/office/powerpoint/2010/main" val="3864738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D666AD-2D18-4462-B50A-52772868059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170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Flowchart: Manual Input 1">
            <a:extLst>
              <a:ext uri="{FF2B5EF4-FFF2-40B4-BE49-F238E27FC236}">
                <a16:creationId xmlns:a16="http://schemas.microsoft.com/office/drawing/2014/main" id="{E4ACEC22-9B8E-40A4-A913-797312F141C9}"/>
              </a:ext>
            </a:extLst>
          </p:cNvPr>
          <p:cNvSpPr/>
          <p:nvPr userDrawn="1"/>
        </p:nvSpPr>
        <p:spPr>
          <a:xfrm rot="5400000" flipV="1">
            <a:off x="5168411" y="-165587"/>
            <a:ext cx="6858000" cy="718917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82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829"/>
                </a:moveTo>
                <a:lnTo>
                  <a:pt x="10000" y="0"/>
                </a:lnTo>
                <a:lnTo>
                  <a:pt x="10000" y="10000"/>
                </a:lnTo>
                <a:lnTo>
                  <a:pt x="0" y="10000"/>
                </a:lnTo>
                <a:lnTo>
                  <a:pt x="0" y="4829"/>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5EB49279-0711-47DD-AB58-D501E30A7413}"/>
              </a:ext>
            </a:extLst>
          </p:cNvPr>
          <p:cNvSpPr>
            <a:spLocks noGrp="1"/>
          </p:cNvSpPr>
          <p:nvPr>
            <p:ph type="title"/>
          </p:nvPr>
        </p:nvSpPr>
        <p:spPr>
          <a:xfrm>
            <a:off x="518746" y="474786"/>
            <a:ext cx="5377962" cy="2338754"/>
          </a:xfrm>
          <a:solidFill>
            <a:schemeClr val="bg2"/>
          </a:solidFill>
          <a:ln>
            <a:solidFill>
              <a:schemeClr val="bg2"/>
            </a:solidFill>
          </a:ln>
        </p:spPr>
        <p:txBody>
          <a:bodyPr anchor="t"/>
          <a:lstStyle>
            <a:lvl1pPr algn="l">
              <a:lnSpc>
                <a:spcPct val="100000"/>
              </a:lnSpc>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8808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50000"/>
              </a:lnSpc>
              <a:buFont typeface="Wingdings" panose="05000000000000000000" pitchFamily="2" charset="2"/>
              <a:buChar char="§"/>
              <a:defRPr>
                <a:solidFill>
                  <a:schemeClr val="tx1"/>
                </a:solidFill>
              </a:defRPr>
            </a:lvl1pPr>
            <a:lvl2pPr marL="685800" indent="-228600">
              <a:lnSpc>
                <a:spcPct val="150000"/>
              </a:lnSpc>
              <a:buFont typeface="Wingdings" panose="05000000000000000000" pitchFamily="2" charset="2"/>
              <a:buChar char="§"/>
              <a:defRPr>
                <a:solidFill>
                  <a:schemeClr val="tx1"/>
                </a:solidFill>
              </a:defRPr>
            </a:lvl2pPr>
            <a:lvl3pPr marL="1143000" indent="-228600">
              <a:lnSpc>
                <a:spcPct val="150000"/>
              </a:lnSpc>
              <a:buFont typeface="Wingdings" panose="05000000000000000000" pitchFamily="2" charset="2"/>
              <a:buChar char="§"/>
              <a:defRPr>
                <a:solidFill>
                  <a:schemeClr val="tx1"/>
                </a:solidFill>
              </a:defRPr>
            </a:lvl3pPr>
            <a:lvl4pPr marL="1600200" indent="-228600">
              <a:lnSpc>
                <a:spcPct val="150000"/>
              </a:lnSpc>
              <a:buFont typeface="Wingdings" panose="05000000000000000000" pitchFamily="2" charset="2"/>
              <a:buChar char="§"/>
              <a:defRPr>
                <a:solidFill>
                  <a:schemeClr val="tx1"/>
                </a:solidFill>
              </a:defRPr>
            </a:lvl4pPr>
            <a:lvl5pPr marL="2057400" indent="-228600">
              <a:lnSpc>
                <a:spcPct val="150000"/>
              </a:lnSpc>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295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19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36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9425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4794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EA68AD14-687C-4EAD-B4EA-8D6C86E27F4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903" y="5416548"/>
            <a:ext cx="1862366" cy="1362321"/>
          </a:xfrm>
          <a:prstGeom prst="rect">
            <a:avLst/>
          </a:prstGeom>
        </p:spPr>
      </p:pic>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8" r:id="rId2"/>
    <p:sldLayoutId id="2147483709" r:id="rId3"/>
    <p:sldLayoutId id="2147483663" r:id="rId4"/>
    <p:sldLayoutId id="2147483710" r:id="rId5"/>
    <p:sldLayoutId id="2147483711" r:id="rId6"/>
    <p:sldLayoutId id="2147483712" r:id="rId7"/>
    <p:sldLayoutId id="2147483654" r:id="rId8"/>
    <p:sldLayoutId id="2147483699" r:id="rId9"/>
  </p:sldLayoutIdLst>
  <p:txStyles>
    <p:title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EA68AD14-687C-4EAD-B4EA-8D6C86E27F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33721" y="311700"/>
            <a:ext cx="1448940" cy="1059900"/>
          </a:xfrm>
          <a:prstGeom prst="rect">
            <a:avLst/>
          </a:prstGeom>
        </p:spPr>
      </p:pic>
    </p:spTree>
    <p:extLst>
      <p:ext uri="{BB962C8B-B14F-4D97-AF65-F5344CB8AC3E}">
        <p14:creationId xmlns:p14="http://schemas.microsoft.com/office/powerpoint/2010/main" val="264378910"/>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EA68AD14-687C-4EAD-B4EA-8D6C86E27F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33721" y="311700"/>
            <a:ext cx="1448940" cy="1059900"/>
          </a:xfrm>
          <a:prstGeom prst="rect">
            <a:avLst/>
          </a:prstGeom>
        </p:spPr>
      </p:pic>
    </p:spTree>
    <p:extLst>
      <p:ext uri="{BB962C8B-B14F-4D97-AF65-F5344CB8AC3E}">
        <p14:creationId xmlns:p14="http://schemas.microsoft.com/office/powerpoint/2010/main" val="2547367417"/>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10.xml"/><Relationship Id="rId5" Type="http://schemas.openxmlformats.org/officeDocument/2006/relationships/image" Target="../media/image50.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0.xml"/><Relationship Id="rId5" Type="http://schemas.openxmlformats.org/officeDocument/2006/relationships/image" Target="../media/image56.pn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10.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10.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6.png"/><Relationship Id="rId2" Type="http://schemas.openxmlformats.org/officeDocument/2006/relationships/notesSlide" Target="../notesSlides/notesSlide56.xml"/><Relationship Id="rId1" Type="http://schemas.openxmlformats.org/officeDocument/2006/relationships/slideLayout" Target="../slideLayouts/slideLayout10.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8.xml"/><Relationship Id="rId1" Type="http://schemas.openxmlformats.org/officeDocument/2006/relationships/slideLayout" Target="../slideLayouts/slideLayout10.xml"/><Relationship Id="rId5" Type="http://schemas.openxmlformats.org/officeDocument/2006/relationships/image" Target="../media/image68.png"/><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0.xml"/><Relationship Id="rId1" Type="http://schemas.openxmlformats.org/officeDocument/2006/relationships/slideLayout" Target="../slideLayouts/slideLayout10.xml"/><Relationship Id="rId5" Type="http://schemas.openxmlformats.org/officeDocument/2006/relationships/image" Target="../media/image71.png"/><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61.xml"/><Relationship Id="rId1" Type="http://schemas.openxmlformats.org/officeDocument/2006/relationships/slideLayout" Target="../slideLayouts/slideLayout10.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10.xml"/><Relationship Id="rId4" Type="http://schemas.openxmlformats.org/officeDocument/2006/relationships/image" Target="../media/image77.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10.xml"/><Relationship Id="rId5" Type="http://schemas.openxmlformats.org/officeDocument/2006/relationships/image" Target="../media/image79.png"/><Relationship Id="rId4" Type="http://schemas.openxmlformats.org/officeDocument/2006/relationships/image" Target="../media/image78.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8AB1-074D-45FB-84B0-2D958A6569B8}"/>
              </a:ext>
            </a:extLst>
          </p:cNvPr>
          <p:cNvSpPr>
            <a:spLocks noGrp="1"/>
          </p:cNvSpPr>
          <p:nvPr>
            <p:ph type="ctrTitle"/>
          </p:nvPr>
        </p:nvSpPr>
        <p:spPr/>
        <p:txBody>
          <a:bodyPr anchor="t">
            <a:normAutofit fontScale="90000"/>
          </a:bodyPr>
          <a:lstStyle/>
          <a:p>
            <a:pPr algn="l"/>
            <a:r>
              <a:rPr lang="en-US" dirty="0"/>
              <a:t>Testing 1</a:t>
            </a:r>
          </a:p>
        </p:txBody>
      </p:sp>
      <p:sp>
        <p:nvSpPr>
          <p:cNvPr id="3" name="Subtitle 2">
            <a:extLst>
              <a:ext uri="{FF2B5EF4-FFF2-40B4-BE49-F238E27FC236}">
                <a16:creationId xmlns:a16="http://schemas.microsoft.com/office/drawing/2014/main" id="{350BC2B5-99B0-4825-A6A1-EA5E7FA408AF}"/>
              </a:ext>
            </a:extLst>
          </p:cNvPr>
          <p:cNvSpPr>
            <a:spLocks noGrp="1"/>
          </p:cNvSpPr>
          <p:nvPr>
            <p:ph type="subTitle" idx="1"/>
          </p:nvPr>
        </p:nvSpPr>
        <p:spPr>
          <a:xfrm>
            <a:off x="518746" y="1582618"/>
            <a:ext cx="10161954" cy="1655762"/>
          </a:xfrm>
        </p:spPr>
        <p:txBody>
          <a:bodyPr>
            <a:noAutofit/>
          </a:bodyPr>
          <a:lstStyle/>
          <a:p>
            <a:r>
              <a:rPr lang="en-US" dirty="0"/>
              <a:t>Simple Test Cases, Test Sets and Test Runs</a:t>
            </a:r>
            <a:endParaRPr lang="en-US" dirty="0">
              <a:latin typeface="+mj-lt"/>
            </a:endParaRPr>
          </a:p>
        </p:txBody>
      </p:sp>
      <p:pic>
        <p:nvPicPr>
          <p:cNvPr id="4" name="Graphic 10">
            <a:extLst>
              <a:ext uri="{FF2B5EF4-FFF2-40B4-BE49-F238E27FC236}">
                <a16:creationId xmlns:a16="http://schemas.microsoft.com/office/drawing/2014/main" id="{56C5789C-5EC7-4AE4-BC82-8B017465A6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746" y="5972133"/>
            <a:ext cx="219420" cy="178462"/>
          </a:xfrm>
          <a:prstGeom prst="rect">
            <a:avLst/>
          </a:prstGeom>
        </p:spPr>
      </p:pic>
      <p:sp>
        <p:nvSpPr>
          <p:cNvPr id="5" name="Rectangle 4">
            <a:extLst>
              <a:ext uri="{FF2B5EF4-FFF2-40B4-BE49-F238E27FC236}">
                <a16:creationId xmlns:a16="http://schemas.microsoft.com/office/drawing/2014/main" id="{DB729867-19A2-4C9D-A737-B9E370E49F02}"/>
              </a:ext>
            </a:extLst>
          </p:cNvPr>
          <p:cNvSpPr/>
          <p:nvPr/>
        </p:nvSpPr>
        <p:spPr>
          <a:xfrm>
            <a:off x="738166" y="5876698"/>
            <a:ext cx="2670603" cy="369332"/>
          </a:xfrm>
          <a:prstGeom prst="rect">
            <a:avLst/>
          </a:prstGeom>
        </p:spPr>
        <p:txBody>
          <a:bodyPr wrap="none">
            <a:spAutoFit/>
          </a:bodyPr>
          <a:lstStyle/>
          <a:p>
            <a:r>
              <a:rPr lang="en-US" dirty="0">
                <a:solidFill>
                  <a:prstClr val="black"/>
                </a:solidFill>
                <a:latin typeface="+mj-lt"/>
              </a:rPr>
              <a:t>@Inflectra  |  #</a:t>
            </a:r>
            <a:r>
              <a:rPr lang="en-US" dirty="0" err="1">
                <a:solidFill>
                  <a:prstClr val="black"/>
                </a:solidFill>
                <a:latin typeface="+mj-lt"/>
              </a:rPr>
              <a:t>InflectraCon</a:t>
            </a:r>
            <a:endParaRPr lang="en-US" dirty="0">
              <a:solidFill>
                <a:prstClr val="black"/>
              </a:solidFill>
              <a:latin typeface="+mj-lt"/>
            </a:endParaRPr>
          </a:p>
        </p:txBody>
      </p:sp>
    </p:spTree>
    <p:extLst>
      <p:ext uri="{BB962C8B-B14F-4D97-AF65-F5344CB8AC3E}">
        <p14:creationId xmlns:p14="http://schemas.microsoft.com/office/powerpoint/2010/main" val="104254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Creating a Test Case</a:t>
            </a:r>
          </a:p>
        </p:txBody>
      </p:sp>
      <p:pic>
        <p:nvPicPr>
          <p:cNvPr id="7" name="Picture 6">
            <a:extLst>
              <a:ext uri="{FF2B5EF4-FFF2-40B4-BE49-F238E27FC236}">
                <a16:creationId xmlns:a16="http://schemas.microsoft.com/office/drawing/2014/main" id="{CDC3AB8D-8221-410A-AE1B-3D4DEE6E5EBD}"/>
              </a:ext>
            </a:extLst>
          </p:cNvPr>
          <p:cNvPicPr>
            <a:picLocks noChangeAspect="1"/>
          </p:cNvPicPr>
          <p:nvPr/>
        </p:nvPicPr>
        <p:blipFill>
          <a:blip r:embed="rId3"/>
          <a:stretch>
            <a:fillRect/>
          </a:stretch>
        </p:blipFill>
        <p:spPr>
          <a:xfrm flipH="1">
            <a:off x="838200" y="0"/>
            <a:ext cx="1303606" cy="1424871"/>
          </a:xfrm>
          <a:prstGeom prst="rect">
            <a:avLst/>
          </a:prstGeom>
        </p:spPr>
      </p:pic>
      <p:sp>
        <p:nvSpPr>
          <p:cNvPr id="5" name="Rectangle 4">
            <a:extLst>
              <a:ext uri="{FF2B5EF4-FFF2-40B4-BE49-F238E27FC236}">
                <a16:creationId xmlns:a16="http://schemas.microsoft.com/office/drawing/2014/main" id="{57D614D7-AC1A-49CE-9A4F-663165C167D7}"/>
              </a:ext>
            </a:extLst>
          </p:cNvPr>
          <p:cNvSpPr/>
          <p:nvPr/>
        </p:nvSpPr>
        <p:spPr>
          <a:xfrm>
            <a:off x="2672861" y="2552280"/>
            <a:ext cx="7531843" cy="4893647"/>
          </a:xfrm>
          <a:prstGeom prst="rect">
            <a:avLst/>
          </a:prstGeom>
        </p:spPr>
        <p:txBody>
          <a:bodyPr wrap="square">
            <a:spAutoFit/>
          </a:bodyPr>
          <a:lstStyle/>
          <a:p>
            <a:r>
              <a:rPr lang="en-US" sz="2800" dirty="0"/>
              <a:t>Manual Test:  Ability to add new user</a:t>
            </a:r>
          </a:p>
          <a:p>
            <a:endParaRPr lang="en-US" dirty="0"/>
          </a:p>
          <a:p>
            <a:pPr marL="285750" indent="-285750">
              <a:buFont typeface="Arial" panose="020B0604020202020204" pitchFamily="34" charset="0"/>
              <a:buChar char="•"/>
            </a:pPr>
            <a:r>
              <a:rPr lang="en-US" sz="2800" dirty="0"/>
              <a:t>Open browser and go to URL</a:t>
            </a:r>
          </a:p>
          <a:p>
            <a:pPr marL="285750" indent="-285750">
              <a:buFont typeface="Arial" panose="020B0604020202020204" pitchFamily="34" charset="0"/>
              <a:buChar char="•"/>
            </a:pPr>
            <a:r>
              <a:rPr lang="en-US" sz="2800" dirty="0"/>
              <a:t>Login to application</a:t>
            </a:r>
          </a:p>
          <a:p>
            <a:pPr marL="285750" indent="-285750">
              <a:buFont typeface="Arial" panose="020B0604020202020204" pitchFamily="34" charset="0"/>
              <a:buChar char="•"/>
            </a:pPr>
            <a:r>
              <a:rPr lang="en-US" sz="2800" dirty="0"/>
              <a:t>Go to the User Management</a:t>
            </a:r>
          </a:p>
          <a:p>
            <a:pPr marL="285750" indent="-285750">
              <a:buFont typeface="Arial" panose="020B0604020202020204" pitchFamily="34" charset="0"/>
              <a:buChar char="•"/>
            </a:pPr>
            <a:r>
              <a:rPr lang="en-US" sz="2800" dirty="0"/>
              <a:t>Add New User Name and Email</a:t>
            </a:r>
          </a:p>
          <a:p>
            <a:pPr marL="285750" indent="-285750">
              <a:buFont typeface="Arial" panose="020B0604020202020204" pitchFamily="34" charset="0"/>
              <a:buChar char="•"/>
            </a:pPr>
            <a:r>
              <a:rPr lang="en-US" sz="2800" dirty="0"/>
              <a:t>Confirm New User is accepted.</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8928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Creating a Test Case</a:t>
            </a:r>
          </a:p>
        </p:txBody>
      </p:sp>
      <p:sp>
        <p:nvSpPr>
          <p:cNvPr id="4" name="Rectangle 3">
            <a:extLst>
              <a:ext uri="{FF2B5EF4-FFF2-40B4-BE49-F238E27FC236}">
                <a16:creationId xmlns:a16="http://schemas.microsoft.com/office/drawing/2014/main" id="{E038DEAC-1D0C-40D8-AEDF-6F2617C96050}"/>
              </a:ext>
            </a:extLst>
          </p:cNvPr>
          <p:cNvSpPr/>
          <p:nvPr/>
        </p:nvSpPr>
        <p:spPr>
          <a:xfrm>
            <a:off x="728472" y="1483042"/>
            <a:ext cx="289560"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8AC820-2EAF-4A58-9EF7-62819D163DC9}"/>
              </a:ext>
            </a:extLst>
          </p:cNvPr>
          <p:cNvSpPr/>
          <p:nvPr/>
        </p:nvSpPr>
        <p:spPr>
          <a:xfrm>
            <a:off x="734568" y="1483042"/>
            <a:ext cx="307848"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49B8A8C-B228-4FEC-8267-E4ED26885650}"/>
              </a:ext>
            </a:extLst>
          </p:cNvPr>
          <p:cNvPicPr>
            <a:picLocks noChangeAspect="1"/>
          </p:cNvPicPr>
          <p:nvPr/>
        </p:nvPicPr>
        <p:blipFill>
          <a:blip r:embed="rId3"/>
          <a:stretch>
            <a:fillRect/>
          </a:stretch>
        </p:blipFill>
        <p:spPr>
          <a:xfrm>
            <a:off x="728472" y="1473898"/>
            <a:ext cx="11068050" cy="4981575"/>
          </a:xfrm>
          <a:prstGeom prst="rect">
            <a:avLst/>
          </a:prstGeom>
        </p:spPr>
      </p:pic>
      <p:pic>
        <p:nvPicPr>
          <p:cNvPr id="7" name="Picture 6">
            <a:extLst>
              <a:ext uri="{FF2B5EF4-FFF2-40B4-BE49-F238E27FC236}">
                <a16:creationId xmlns:a16="http://schemas.microsoft.com/office/drawing/2014/main" id="{CDC3AB8D-8221-410A-AE1B-3D4DEE6E5EBD}"/>
              </a:ext>
            </a:extLst>
          </p:cNvPr>
          <p:cNvPicPr>
            <a:picLocks noChangeAspect="1"/>
          </p:cNvPicPr>
          <p:nvPr/>
        </p:nvPicPr>
        <p:blipFill>
          <a:blip r:embed="rId4"/>
          <a:stretch>
            <a:fillRect/>
          </a:stretch>
        </p:blipFill>
        <p:spPr>
          <a:xfrm flipH="1">
            <a:off x="838200" y="0"/>
            <a:ext cx="1303606" cy="1424871"/>
          </a:xfrm>
          <a:prstGeom prst="rect">
            <a:avLst/>
          </a:prstGeom>
        </p:spPr>
      </p:pic>
      <p:sp>
        <p:nvSpPr>
          <p:cNvPr id="3" name="Rectangle 2">
            <a:extLst>
              <a:ext uri="{FF2B5EF4-FFF2-40B4-BE49-F238E27FC236}">
                <a16:creationId xmlns:a16="http://schemas.microsoft.com/office/drawing/2014/main" id="{217BD756-44FC-4A80-8F86-DFC649A7E2D5}"/>
              </a:ext>
            </a:extLst>
          </p:cNvPr>
          <p:cNvSpPr/>
          <p:nvPr/>
        </p:nvSpPr>
        <p:spPr>
          <a:xfrm>
            <a:off x="2515437" y="2098431"/>
            <a:ext cx="1467060" cy="3918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35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Creating a Test Case</a:t>
            </a:r>
          </a:p>
        </p:txBody>
      </p:sp>
      <p:sp>
        <p:nvSpPr>
          <p:cNvPr id="4" name="Rectangle 3">
            <a:extLst>
              <a:ext uri="{FF2B5EF4-FFF2-40B4-BE49-F238E27FC236}">
                <a16:creationId xmlns:a16="http://schemas.microsoft.com/office/drawing/2014/main" id="{E038DEAC-1D0C-40D8-AEDF-6F2617C96050}"/>
              </a:ext>
            </a:extLst>
          </p:cNvPr>
          <p:cNvSpPr/>
          <p:nvPr/>
        </p:nvSpPr>
        <p:spPr>
          <a:xfrm>
            <a:off x="728472" y="1483042"/>
            <a:ext cx="289560"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8AC820-2EAF-4A58-9EF7-62819D163DC9}"/>
              </a:ext>
            </a:extLst>
          </p:cNvPr>
          <p:cNvSpPr/>
          <p:nvPr/>
        </p:nvSpPr>
        <p:spPr>
          <a:xfrm>
            <a:off x="734568" y="1483042"/>
            <a:ext cx="307848"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3B91D17-0AE0-4ED6-A5A6-4349689A49E1}"/>
              </a:ext>
            </a:extLst>
          </p:cNvPr>
          <p:cNvPicPr>
            <a:picLocks noChangeAspect="1"/>
          </p:cNvPicPr>
          <p:nvPr/>
        </p:nvPicPr>
        <p:blipFill rotWithShape="1">
          <a:blip r:embed="rId3"/>
          <a:srcRect l="820" t="-3" r="820" b="6387"/>
          <a:stretch/>
        </p:blipFill>
        <p:spPr>
          <a:xfrm>
            <a:off x="728472" y="1483042"/>
            <a:ext cx="11064240" cy="5029200"/>
          </a:xfrm>
          <a:prstGeom prst="rect">
            <a:avLst/>
          </a:prstGeom>
        </p:spPr>
      </p:pic>
      <p:sp>
        <p:nvSpPr>
          <p:cNvPr id="8" name="Rectangle 7">
            <a:extLst>
              <a:ext uri="{FF2B5EF4-FFF2-40B4-BE49-F238E27FC236}">
                <a16:creationId xmlns:a16="http://schemas.microsoft.com/office/drawing/2014/main" id="{2893B31F-316F-4421-80EE-265584C2334B}"/>
              </a:ext>
            </a:extLst>
          </p:cNvPr>
          <p:cNvSpPr/>
          <p:nvPr/>
        </p:nvSpPr>
        <p:spPr>
          <a:xfrm>
            <a:off x="5516118" y="4822632"/>
            <a:ext cx="2457450" cy="13255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a:t>
            </a:r>
          </a:p>
          <a:p>
            <a:pPr algn="ctr"/>
            <a:r>
              <a:rPr lang="en-US" sz="1600" dirty="0">
                <a:solidFill>
                  <a:schemeClr val="accent2">
                    <a:lumMod val="75000"/>
                  </a:schemeClr>
                </a:solidFill>
              </a:rPr>
              <a:t>When adding more than one Test Case choose Save and New.</a:t>
            </a:r>
          </a:p>
        </p:txBody>
      </p:sp>
      <p:pic>
        <p:nvPicPr>
          <p:cNvPr id="9" name="Picture 8">
            <a:extLst>
              <a:ext uri="{FF2B5EF4-FFF2-40B4-BE49-F238E27FC236}">
                <a16:creationId xmlns:a16="http://schemas.microsoft.com/office/drawing/2014/main" id="{2AECCE68-9124-4B9B-97E6-EFF97BE3DE6E}"/>
              </a:ext>
            </a:extLst>
          </p:cNvPr>
          <p:cNvPicPr>
            <a:picLocks noChangeAspect="1"/>
          </p:cNvPicPr>
          <p:nvPr/>
        </p:nvPicPr>
        <p:blipFill rotWithShape="1">
          <a:blip r:embed="rId4"/>
          <a:srcRect t="28235" b="-28235"/>
          <a:stretch/>
        </p:blipFill>
        <p:spPr>
          <a:xfrm>
            <a:off x="8153019" y="5630131"/>
            <a:ext cx="2457450" cy="647700"/>
          </a:xfrm>
          <a:prstGeom prst="rect">
            <a:avLst/>
          </a:prstGeom>
        </p:spPr>
      </p:pic>
      <p:pic>
        <p:nvPicPr>
          <p:cNvPr id="10" name="Picture 9">
            <a:extLst>
              <a:ext uri="{FF2B5EF4-FFF2-40B4-BE49-F238E27FC236}">
                <a16:creationId xmlns:a16="http://schemas.microsoft.com/office/drawing/2014/main" id="{BE6A3BC4-BB90-435F-AB29-38BD9203B817}"/>
              </a:ext>
            </a:extLst>
          </p:cNvPr>
          <p:cNvPicPr>
            <a:picLocks noChangeAspect="1"/>
          </p:cNvPicPr>
          <p:nvPr/>
        </p:nvPicPr>
        <p:blipFill>
          <a:blip r:embed="rId5"/>
          <a:stretch>
            <a:fillRect/>
          </a:stretch>
        </p:blipFill>
        <p:spPr>
          <a:xfrm flipH="1">
            <a:off x="838200" y="0"/>
            <a:ext cx="1303606" cy="1424871"/>
          </a:xfrm>
          <a:prstGeom prst="rect">
            <a:avLst/>
          </a:prstGeom>
        </p:spPr>
      </p:pic>
    </p:spTree>
    <p:extLst>
      <p:ext uri="{BB962C8B-B14F-4D97-AF65-F5344CB8AC3E}">
        <p14:creationId xmlns:p14="http://schemas.microsoft.com/office/powerpoint/2010/main" val="162951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Creating a Test Case</a:t>
            </a:r>
          </a:p>
        </p:txBody>
      </p:sp>
      <p:sp>
        <p:nvSpPr>
          <p:cNvPr id="4" name="Rectangle 3">
            <a:extLst>
              <a:ext uri="{FF2B5EF4-FFF2-40B4-BE49-F238E27FC236}">
                <a16:creationId xmlns:a16="http://schemas.microsoft.com/office/drawing/2014/main" id="{E038DEAC-1D0C-40D8-AEDF-6F2617C96050}"/>
              </a:ext>
            </a:extLst>
          </p:cNvPr>
          <p:cNvSpPr/>
          <p:nvPr/>
        </p:nvSpPr>
        <p:spPr>
          <a:xfrm>
            <a:off x="728472" y="1483042"/>
            <a:ext cx="289560"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8AC820-2EAF-4A58-9EF7-62819D163DC9}"/>
              </a:ext>
            </a:extLst>
          </p:cNvPr>
          <p:cNvSpPr/>
          <p:nvPr/>
        </p:nvSpPr>
        <p:spPr>
          <a:xfrm>
            <a:off x="734568" y="1483042"/>
            <a:ext cx="307848"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B9E91CC-B8B2-492B-A224-3F1850C7941E}"/>
              </a:ext>
            </a:extLst>
          </p:cNvPr>
          <p:cNvPicPr>
            <a:picLocks noChangeAspect="1"/>
          </p:cNvPicPr>
          <p:nvPr/>
        </p:nvPicPr>
        <p:blipFill>
          <a:blip r:embed="rId3"/>
          <a:stretch>
            <a:fillRect/>
          </a:stretch>
        </p:blipFill>
        <p:spPr>
          <a:xfrm>
            <a:off x="728472" y="1483042"/>
            <a:ext cx="11029950" cy="5000625"/>
          </a:xfrm>
          <a:prstGeom prst="rect">
            <a:avLst/>
          </a:prstGeom>
        </p:spPr>
      </p:pic>
      <p:pic>
        <p:nvPicPr>
          <p:cNvPr id="7" name="Picture 6">
            <a:extLst>
              <a:ext uri="{FF2B5EF4-FFF2-40B4-BE49-F238E27FC236}">
                <a16:creationId xmlns:a16="http://schemas.microsoft.com/office/drawing/2014/main" id="{27E40173-90E5-44CE-A011-31457EB2B0F9}"/>
              </a:ext>
            </a:extLst>
          </p:cNvPr>
          <p:cNvPicPr>
            <a:picLocks noChangeAspect="1"/>
          </p:cNvPicPr>
          <p:nvPr/>
        </p:nvPicPr>
        <p:blipFill>
          <a:blip r:embed="rId4"/>
          <a:stretch>
            <a:fillRect/>
          </a:stretch>
        </p:blipFill>
        <p:spPr>
          <a:xfrm flipH="1">
            <a:off x="838200" y="0"/>
            <a:ext cx="1303606" cy="1424871"/>
          </a:xfrm>
          <a:prstGeom prst="rect">
            <a:avLst/>
          </a:prstGeom>
        </p:spPr>
      </p:pic>
      <p:sp>
        <p:nvSpPr>
          <p:cNvPr id="8" name="Arrow: Down 7">
            <a:extLst>
              <a:ext uri="{FF2B5EF4-FFF2-40B4-BE49-F238E27FC236}">
                <a16:creationId xmlns:a16="http://schemas.microsoft.com/office/drawing/2014/main" id="{414F628A-AF4A-48A9-871F-CFA3212AD134}"/>
              </a:ext>
            </a:extLst>
          </p:cNvPr>
          <p:cNvSpPr/>
          <p:nvPr/>
        </p:nvSpPr>
        <p:spPr>
          <a:xfrm rot="5400000">
            <a:off x="4927685" y="4870414"/>
            <a:ext cx="339920" cy="13255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84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A2B985-FA2C-4CD1-BA62-F59F642D5B13}"/>
              </a:ext>
            </a:extLst>
          </p:cNvPr>
          <p:cNvPicPr>
            <a:picLocks noChangeAspect="1"/>
          </p:cNvPicPr>
          <p:nvPr/>
        </p:nvPicPr>
        <p:blipFill>
          <a:blip r:embed="rId3"/>
          <a:stretch>
            <a:fillRect/>
          </a:stretch>
        </p:blipFill>
        <p:spPr>
          <a:xfrm>
            <a:off x="728472" y="1483042"/>
            <a:ext cx="11029950" cy="5238750"/>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Test Case Detail</a:t>
            </a:r>
          </a:p>
        </p:txBody>
      </p:sp>
      <p:pic>
        <p:nvPicPr>
          <p:cNvPr id="4" name="Picture 3">
            <a:extLst>
              <a:ext uri="{FF2B5EF4-FFF2-40B4-BE49-F238E27FC236}">
                <a16:creationId xmlns:a16="http://schemas.microsoft.com/office/drawing/2014/main" id="{60182117-152D-430B-B71B-AD66FB011CBA}"/>
              </a:ext>
            </a:extLst>
          </p:cNvPr>
          <p:cNvPicPr>
            <a:picLocks noChangeAspect="1"/>
          </p:cNvPicPr>
          <p:nvPr/>
        </p:nvPicPr>
        <p:blipFill>
          <a:blip r:embed="rId4"/>
          <a:stretch>
            <a:fillRect/>
          </a:stretch>
        </p:blipFill>
        <p:spPr>
          <a:xfrm flipH="1">
            <a:off x="838200" y="0"/>
            <a:ext cx="1303606" cy="1424871"/>
          </a:xfrm>
          <a:prstGeom prst="rect">
            <a:avLst/>
          </a:prstGeom>
        </p:spPr>
      </p:pic>
      <p:sp>
        <p:nvSpPr>
          <p:cNvPr id="5" name="Arrow: Down 4">
            <a:extLst>
              <a:ext uri="{FF2B5EF4-FFF2-40B4-BE49-F238E27FC236}">
                <a16:creationId xmlns:a16="http://schemas.microsoft.com/office/drawing/2014/main" id="{120C8452-F4AD-45CB-80FB-E7756E5EC253}"/>
              </a:ext>
            </a:extLst>
          </p:cNvPr>
          <p:cNvSpPr/>
          <p:nvPr/>
        </p:nvSpPr>
        <p:spPr>
          <a:xfrm rot="5400000">
            <a:off x="5771748" y="5830094"/>
            <a:ext cx="339920" cy="13255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667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a:xfrm>
            <a:off x="838200" y="365125"/>
            <a:ext cx="10515600" cy="1325563"/>
          </a:xfrm>
        </p:spPr>
        <p:txBody>
          <a:bodyPr>
            <a:normAutofit/>
          </a:bodyPr>
          <a:lstStyle/>
          <a:p>
            <a:r>
              <a:rPr lang="en-US" dirty="0"/>
              <a:t>		Test Steps</a:t>
            </a:r>
          </a:p>
        </p:txBody>
      </p:sp>
      <p:sp>
        <p:nvSpPr>
          <p:cNvPr id="4" name="Rectangle 3">
            <a:extLst>
              <a:ext uri="{FF2B5EF4-FFF2-40B4-BE49-F238E27FC236}">
                <a16:creationId xmlns:a16="http://schemas.microsoft.com/office/drawing/2014/main" id="{E038DEAC-1D0C-40D8-AEDF-6F2617C96050}"/>
              </a:ext>
            </a:extLst>
          </p:cNvPr>
          <p:cNvSpPr/>
          <p:nvPr/>
        </p:nvSpPr>
        <p:spPr>
          <a:xfrm>
            <a:off x="728472" y="1483042"/>
            <a:ext cx="289560"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8AC820-2EAF-4A58-9EF7-62819D163DC9}"/>
              </a:ext>
            </a:extLst>
          </p:cNvPr>
          <p:cNvSpPr/>
          <p:nvPr/>
        </p:nvSpPr>
        <p:spPr>
          <a:xfrm>
            <a:off x="734568" y="1483042"/>
            <a:ext cx="307848"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D1C8BE3-0C9C-476A-AE88-B0B108032CE4}"/>
              </a:ext>
            </a:extLst>
          </p:cNvPr>
          <p:cNvPicPr>
            <a:picLocks noChangeAspect="1"/>
          </p:cNvPicPr>
          <p:nvPr/>
        </p:nvPicPr>
        <p:blipFill>
          <a:blip r:embed="rId3"/>
          <a:stretch>
            <a:fillRect/>
          </a:stretch>
        </p:blipFill>
        <p:spPr>
          <a:xfrm>
            <a:off x="728472" y="1483042"/>
            <a:ext cx="10639425" cy="5162550"/>
          </a:xfrm>
          <a:prstGeom prst="rect">
            <a:avLst/>
          </a:prstGeom>
        </p:spPr>
      </p:pic>
      <p:pic>
        <p:nvPicPr>
          <p:cNvPr id="8" name="Picture 7">
            <a:extLst>
              <a:ext uri="{FF2B5EF4-FFF2-40B4-BE49-F238E27FC236}">
                <a16:creationId xmlns:a16="http://schemas.microsoft.com/office/drawing/2014/main" id="{616F1EE2-C80F-49EB-A681-A7FAB55B3592}"/>
              </a:ext>
            </a:extLst>
          </p:cNvPr>
          <p:cNvPicPr>
            <a:picLocks noChangeAspect="1"/>
          </p:cNvPicPr>
          <p:nvPr/>
        </p:nvPicPr>
        <p:blipFill>
          <a:blip r:embed="rId4"/>
          <a:stretch>
            <a:fillRect/>
          </a:stretch>
        </p:blipFill>
        <p:spPr>
          <a:xfrm flipH="1">
            <a:off x="1146048" y="182277"/>
            <a:ext cx="1334400" cy="1325563"/>
          </a:xfrm>
          <a:prstGeom prst="rect">
            <a:avLst/>
          </a:prstGeom>
        </p:spPr>
      </p:pic>
    </p:spTree>
    <p:extLst>
      <p:ext uri="{BB962C8B-B14F-4D97-AF65-F5344CB8AC3E}">
        <p14:creationId xmlns:p14="http://schemas.microsoft.com/office/powerpoint/2010/main" val="302019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39F685-C0FC-408B-A328-F784C7439746}"/>
              </a:ext>
            </a:extLst>
          </p:cNvPr>
          <p:cNvPicPr>
            <a:picLocks noChangeAspect="1"/>
          </p:cNvPicPr>
          <p:nvPr/>
        </p:nvPicPr>
        <p:blipFill rotWithShape="1">
          <a:blip r:embed="rId3"/>
          <a:srcRect t="-1" b="17243"/>
          <a:stretch/>
        </p:blipFill>
        <p:spPr>
          <a:xfrm>
            <a:off x="737616" y="1492186"/>
            <a:ext cx="9925050" cy="4572000"/>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a:xfrm>
            <a:off x="838200" y="365125"/>
            <a:ext cx="10515600" cy="1325563"/>
          </a:xfrm>
        </p:spPr>
        <p:txBody>
          <a:bodyPr>
            <a:normAutofit/>
          </a:bodyPr>
          <a:lstStyle/>
          <a:p>
            <a:r>
              <a:rPr lang="en-US" dirty="0"/>
              <a:t>		Test Steps</a:t>
            </a:r>
          </a:p>
        </p:txBody>
      </p:sp>
      <p:pic>
        <p:nvPicPr>
          <p:cNvPr id="12" name="Picture 11">
            <a:extLst>
              <a:ext uri="{FF2B5EF4-FFF2-40B4-BE49-F238E27FC236}">
                <a16:creationId xmlns:a16="http://schemas.microsoft.com/office/drawing/2014/main" id="{A9FAC98A-5C65-4728-B751-83AE3630766C}"/>
              </a:ext>
            </a:extLst>
          </p:cNvPr>
          <p:cNvPicPr>
            <a:picLocks noChangeAspect="1"/>
          </p:cNvPicPr>
          <p:nvPr/>
        </p:nvPicPr>
        <p:blipFill>
          <a:blip r:embed="rId4"/>
          <a:stretch>
            <a:fillRect/>
          </a:stretch>
        </p:blipFill>
        <p:spPr>
          <a:xfrm flipH="1">
            <a:off x="1146048" y="182277"/>
            <a:ext cx="1334400" cy="1325563"/>
          </a:xfrm>
          <a:prstGeom prst="rect">
            <a:avLst/>
          </a:prstGeom>
        </p:spPr>
      </p:pic>
      <p:pic>
        <p:nvPicPr>
          <p:cNvPr id="5" name="Picture 4">
            <a:extLst>
              <a:ext uri="{FF2B5EF4-FFF2-40B4-BE49-F238E27FC236}">
                <a16:creationId xmlns:a16="http://schemas.microsoft.com/office/drawing/2014/main" id="{9DDE57A4-1436-481E-B281-F79AA1AC826E}"/>
              </a:ext>
            </a:extLst>
          </p:cNvPr>
          <p:cNvPicPr>
            <a:picLocks noChangeAspect="1"/>
          </p:cNvPicPr>
          <p:nvPr/>
        </p:nvPicPr>
        <p:blipFill rotWithShape="1">
          <a:blip r:embed="rId5"/>
          <a:srcRect t="28235" b="-28235"/>
          <a:stretch/>
        </p:blipFill>
        <p:spPr>
          <a:xfrm>
            <a:off x="9314307" y="4322539"/>
            <a:ext cx="2457450" cy="647700"/>
          </a:xfrm>
          <a:prstGeom prst="rect">
            <a:avLst/>
          </a:prstGeom>
        </p:spPr>
      </p:pic>
      <p:sp>
        <p:nvSpPr>
          <p:cNvPr id="6" name="Rectangle 5">
            <a:extLst>
              <a:ext uri="{FF2B5EF4-FFF2-40B4-BE49-F238E27FC236}">
                <a16:creationId xmlns:a16="http://schemas.microsoft.com/office/drawing/2014/main" id="{822DA5B5-851B-4827-BA72-2242DBDC49B0}"/>
              </a:ext>
            </a:extLst>
          </p:cNvPr>
          <p:cNvSpPr/>
          <p:nvPr/>
        </p:nvSpPr>
        <p:spPr>
          <a:xfrm>
            <a:off x="1629507" y="3623152"/>
            <a:ext cx="1078523" cy="2806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D847A3-9619-44D1-80F5-E294D27D9D63}"/>
              </a:ext>
            </a:extLst>
          </p:cNvPr>
          <p:cNvSpPr/>
          <p:nvPr/>
        </p:nvSpPr>
        <p:spPr>
          <a:xfrm>
            <a:off x="8569568" y="3618692"/>
            <a:ext cx="1078523" cy="2806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2ABD4E-D0CF-40C2-9B24-1CE7EAE80DC5}"/>
              </a:ext>
            </a:extLst>
          </p:cNvPr>
          <p:cNvSpPr/>
          <p:nvPr/>
        </p:nvSpPr>
        <p:spPr>
          <a:xfrm>
            <a:off x="5214101" y="3635235"/>
            <a:ext cx="1078523" cy="2806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258596-4E21-4665-88A9-CD986A62848A}"/>
              </a:ext>
            </a:extLst>
          </p:cNvPr>
          <p:cNvPicPr>
            <a:picLocks noChangeAspect="1"/>
          </p:cNvPicPr>
          <p:nvPr/>
        </p:nvPicPr>
        <p:blipFill>
          <a:blip r:embed="rId3"/>
          <a:stretch>
            <a:fillRect/>
          </a:stretch>
        </p:blipFill>
        <p:spPr>
          <a:xfrm>
            <a:off x="716749" y="1484394"/>
            <a:ext cx="9334500" cy="3952875"/>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Test Steps</a:t>
            </a:r>
          </a:p>
        </p:txBody>
      </p:sp>
      <p:pic>
        <p:nvPicPr>
          <p:cNvPr id="5" name="Picture 4">
            <a:extLst>
              <a:ext uri="{FF2B5EF4-FFF2-40B4-BE49-F238E27FC236}">
                <a16:creationId xmlns:a16="http://schemas.microsoft.com/office/drawing/2014/main" id="{02EB6695-23C7-4301-A658-D094861C78E0}"/>
              </a:ext>
            </a:extLst>
          </p:cNvPr>
          <p:cNvPicPr>
            <a:picLocks noChangeAspect="1"/>
          </p:cNvPicPr>
          <p:nvPr/>
        </p:nvPicPr>
        <p:blipFill>
          <a:blip r:embed="rId4"/>
          <a:stretch>
            <a:fillRect/>
          </a:stretch>
        </p:blipFill>
        <p:spPr>
          <a:xfrm flipH="1">
            <a:off x="1146048" y="182277"/>
            <a:ext cx="1334400" cy="1325563"/>
          </a:xfrm>
          <a:prstGeom prst="rect">
            <a:avLst/>
          </a:prstGeom>
        </p:spPr>
      </p:pic>
    </p:spTree>
    <p:extLst>
      <p:ext uri="{BB962C8B-B14F-4D97-AF65-F5344CB8AC3E}">
        <p14:creationId xmlns:p14="http://schemas.microsoft.com/office/powerpoint/2010/main" val="1353794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88DA-37C0-4629-B82C-45D594EB8936}"/>
              </a:ext>
            </a:extLst>
          </p:cNvPr>
          <p:cNvSpPr>
            <a:spLocks noGrp="1"/>
          </p:cNvSpPr>
          <p:nvPr>
            <p:ph type="title"/>
          </p:nvPr>
        </p:nvSpPr>
        <p:spPr/>
        <p:txBody>
          <a:bodyPr/>
          <a:lstStyle/>
          <a:p>
            <a:r>
              <a:rPr lang="en-US" dirty="0"/>
              <a:t>Common Test Cases</a:t>
            </a:r>
          </a:p>
        </p:txBody>
      </p:sp>
      <p:pic>
        <p:nvPicPr>
          <p:cNvPr id="6" name="Picture 5">
            <a:extLst>
              <a:ext uri="{FF2B5EF4-FFF2-40B4-BE49-F238E27FC236}">
                <a16:creationId xmlns:a16="http://schemas.microsoft.com/office/drawing/2014/main" id="{4B2D9C51-923B-4EBE-819C-EA92C7DAF522}"/>
              </a:ext>
            </a:extLst>
          </p:cNvPr>
          <p:cNvPicPr>
            <a:picLocks noChangeAspect="1"/>
          </p:cNvPicPr>
          <p:nvPr/>
        </p:nvPicPr>
        <p:blipFill>
          <a:blip r:embed="rId3"/>
          <a:stretch>
            <a:fillRect/>
          </a:stretch>
        </p:blipFill>
        <p:spPr>
          <a:xfrm>
            <a:off x="1085183" y="1690688"/>
            <a:ext cx="1278509" cy="1397440"/>
          </a:xfrm>
          <a:prstGeom prst="rect">
            <a:avLst/>
          </a:prstGeom>
        </p:spPr>
      </p:pic>
    </p:spTree>
    <p:extLst>
      <p:ext uri="{BB962C8B-B14F-4D97-AF65-F5344CB8AC3E}">
        <p14:creationId xmlns:p14="http://schemas.microsoft.com/office/powerpoint/2010/main" val="1177428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a:t>
            </a:r>
          </a:p>
        </p:txBody>
      </p:sp>
      <p:pic>
        <p:nvPicPr>
          <p:cNvPr id="4" name="Picture 3">
            <a:extLst>
              <a:ext uri="{FF2B5EF4-FFF2-40B4-BE49-F238E27FC236}">
                <a16:creationId xmlns:a16="http://schemas.microsoft.com/office/drawing/2014/main" id="{E05BA613-B953-46E1-94C2-EEC4FD872237}"/>
              </a:ext>
            </a:extLst>
          </p:cNvPr>
          <p:cNvPicPr>
            <a:picLocks noChangeAspect="1"/>
          </p:cNvPicPr>
          <p:nvPr/>
        </p:nvPicPr>
        <p:blipFill>
          <a:blip r:embed="rId3"/>
          <a:stretch>
            <a:fillRect/>
          </a:stretch>
        </p:blipFill>
        <p:spPr>
          <a:xfrm>
            <a:off x="728472" y="1483042"/>
            <a:ext cx="9572625" cy="4086225"/>
          </a:xfrm>
          <a:prstGeom prst="rect">
            <a:avLst/>
          </a:prstGeom>
        </p:spPr>
      </p:pic>
      <p:pic>
        <p:nvPicPr>
          <p:cNvPr id="3" name="Picture 2">
            <a:extLst>
              <a:ext uri="{FF2B5EF4-FFF2-40B4-BE49-F238E27FC236}">
                <a16:creationId xmlns:a16="http://schemas.microsoft.com/office/drawing/2014/main" id="{56055A9E-EF69-4705-A069-CB3A6FCD6B2B}"/>
              </a:ext>
            </a:extLst>
          </p:cNvPr>
          <p:cNvPicPr>
            <a:picLocks noChangeAspect="1"/>
          </p:cNvPicPr>
          <p:nvPr/>
        </p:nvPicPr>
        <p:blipFill rotWithShape="1">
          <a:blip r:embed="rId4"/>
          <a:srcRect r="6165" b="18875"/>
          <a:stretch/>
        </p:blipFill>
        <p:spPr>
          <a:xfrm>
            <a:off x="728472" y="1507840"/>
            <a:ext cx="10698480" cy="4937760"/>
          </a:xfrm>
          <a:prstGeom prst="rect">
            <a:avLst/>
          </a:prstGeom>
        </p:spPr>
      </p:pic>
      <p:grpSp>
        <p:nvGrpSpPr>
          <p:cNvPr id="9" name="Group 8">
            <a:extLst>
              <a:ext uri="{FF2B5EF4-FFF2-40B4-BE49-F238E27FC236}">
                <a16:creationId xmlns:a16="http://schemas.microsoft.com/office/drawing/2014/main" id="{47BFFF1E-6E53-46F1-A123-74CF62A58218}"/>
              </a:ext>
            </a:extLst>
          </p:cNvPr>
          <p:cNvGrpSpPr/>
          <p:nvPr/>
        </p:nvGrpSpPr>
        <p:grpSpPr>
          <a:xfrm>
            <a:off x="909828" y="165100"/>
            <a:ext cx="10515600" cy="1525587"/>
            <a:chOff x="909828" y="165100"/>
            <a:chExt cx="10515600" cy="1525587"/>
          </a:xfrm>
        </p:grpSpPr>
        <p:sp>
          <p:nvSpPr>
            <p:cNvPr id="6" name="Title 1">
              <a:extLst>
                <a:ext uri="{FF2B5EF4-FFF2-40B4-BE49-F238E27FC236}">
                  <a16:creationId xmlns:a16="http://schemas.microsoft.com/office/drawing/2014/main" id="{D799C0D9-7E85-4F99-B8D9-6D4FFE9FC243}"/>
                </a:ext>
              </a:extLst>
            </p:cNvPr>
            <p:cNvSpPr txBox="1">
              <a:spLocks/>
            </p:cNvSpPr>
            <p:nvPr/>
          </p:nvSpPr>
          <p:spPr>
            <a:xfrm>
              <a:off x="909828"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a:lstStyle>
            <a:p>
              <a:r>
                <a:rPr lang="en-US" dirty="0"/>
                <a:t>		Create a Common Test</a:t>
              </a:r>
            </a:p>
          </p:txBody>
        </p:sp>
        <p:pic>
          <p:nvPicPr>
            <p:cNvPr id="7" name="Picture 6">
              <a:extLst>
                <a:ext uri="{FF2B5EF4-FFF2-40B4-BE49-F238E27FC236}">
                  <a16:creationId xmlns:a16="http://schemas.microsoft.com/office/drawing/2014/main" id="{231E9C6F-DD01-4FA4-9E4A-EC5F0E6DDD49}"/>
                </a:ext>
              </a:extLst>
            </p:cNvPr>
            <p:cNvPicPr>
              <a:picLocks noChangeAspect="1"/>
            </p:cNvPicPr>
            <p:nvPr/>
          </p:nvPicPr>
          <p:blipFill rotWithShape="1">
            <a:blip r:embed="rId5"/>
            <a:srcRect l="2091" b="12767"/>
            <a:stretch/>
          </p:blipFill>
          <p:spPr>
            <a:xfrm flipH="1">
              <a:off x="1238250" y="165100"/>
              <a:ext cx="1276350" cy="1242961"/>
            </a:xfrm>
            <a:prstGeom prst="rect">
              <a:avLst/>
            </a:prstGeom>
          </p:spPr>
        </p:pic>
      </p:grpSp>
    </p:spTree>
    <p:extLst>
      <p:ext uri="{BB962C8B-B14F-4D97-AF65-F5344CB8AC3E}">
        <p14:creationId xmlns:p14="http://schemas.microsoft.com/office/powerpoint/2010/main" val="761708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0CBECD-E922-4677-96BA-F5358AF32FD2}"/>
              </a:ext>
            </a:extLst>
          </p:cNvPr>
          <p:cNvSpPr/>
          <p:nvPr/>
        </p:nvSpPr>
        <p:spPr>
          <a:xfrm>
            <a:off x="5406501" y="2592280"/>
            <a:ext cx="6542843" cy="403933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48AB1-074D-45FB-84B0-2D958A6569B8}"/>
              </a:ext>
            </a:extLst>
          </p:cNvPr>
          <p:cNvSpPr>
            <a:spLocks noGrp="1"/>
          </p:cNvSpPr>
          <p:nvPr>
            <p:ph type="ctrTitle"/>
          </p:nvPr>
        </p:nvSpPr>
        <p:spPr/>
        <p:txBody>
          <a:bodyPr anchor="t">
            <a:normAutofit fontScale="90000"/>
          </a:bodyPr>
          <a:lstStyle/>
          <a:p>
            <a:pPr algn="l"/>
            <a:r>
              <a:rPr lang="en-US" dirty="0"/>
              <a:t>Teresa Langston</a:t>
            </a:r>
          </a:p>
        </p:txBody>
      </p:sp>
      <p:sp>
        <p:nvSpPr>
          <p:cNvPr id="3" name="Subtitle 2">
            <a:extLst>
              <a:ext uri="{FF2B5EF4-FFF2-40B4-BE49-F238E27FC236}">
                <a16:creationId xmlns:a16="http://schemas.microsoft.com/office/drawing/2014/main" id="{350BC2B5-99B0-4825-A6A1-EA5E7FA408AF}"/>
              </a:ext>
            </a:extLst>
          </p:cNvPr>
          <p:cNvSpPr>
            <a:spLocks noGrp="1"/>
          </p:cNvSpPr>
          <p:nvPr>
            <p:ph type="subTitle" idx="1"/>
          </p:nvPr>
        </p:nvSpPr>
        <p:spPr>
          <a:xfrm>
            <a:off x="518746" y="1582618"/>
            <a:ext cx="9018954" cy="1655762"/>
          </a:xfrm>
        </p:spPr>
        <p:txBody>
          <a:bodyPr>
            <a:noAutofit/>
          </a:bodyPr>
          <a:lstStyle/>
          <a:p>
            <a:r>
              <a:rPr lang="en-US" sz="5400" dirty="0"/>
              <a:t>Engagement Specialist</a:t>
            </a:r>
            <a:r>
              <a:rPr lang="en-US" sz="5400" dirty="0">
                <a:latin typeface="+mj-lt"/>
              </a:rPr>
              <a:t>, Inflectra</a:t>
            </a:r>
          </a:p>
        </p:txBody>
      </p:sp>
      <p:pic>
        <p:nvPicPr>
          <p:cNvPr id="7" name="Picture 6">
            <a:extLst>
              <a:ext uri="{FF2B5EF4-FFF2-40B4-BE49-F238E27FC236}">
                <a16:creationId xmlns:a16="http://schemas.microsoft.com/office/drawing/2014/main" id="{1AE3A258-D6AF-4AEC-BF26-59205B100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922" y="3502054"/>
            <a:ext cx="2323743" cy="2323743"/>
          </a:xfrm>
          <a:prstGeom prst="rect">
            <a:avLst/>
          </a:prstGeom>
        </p:spPr>
      </p:pic>
      <p:grpSp>
        <p:nvGrpSpPr>
          <p:cNvPr id="6" name="Group 5">
            <a:extLst>
              <a:ext uri="{FF2B5EF4-FFF2-40B4-BE49-F238E27FC236}">
                <a16:creationId xmlns:a16="http://schemas.microsoft.com/office/drawing/2014/main" id="{E0162194-AE1B-41AB-B77A-6719E19DEC49}"/>
              </a:ext>
            </a:extLst>
          </p:cNvPr>
          <p:cNvGrpSpPr/>
          <p:nvPr/>
        </p:nvGrpSpPr>
        <p:grpSpPr>
          <a:xfrm>
            <a:off x="9241945" y="5825797"/>
            <a:ext cx="2851644" cy="344034"/>
            <a:chOff x="8540882" y="5817762"/>
            <a:chExt cx="2851644" cy="344034"/>
          </a:xfrm>
        </p:grpSpPr>
        <p:sp>
          <p:nvSpPr>
            <p:cNvPr id="8" name="Subtitle 2">
              <a:extLst>
                <a:ext uri="{FF2B5EF4-FFF2-40B4-BE49-F238E27FC236}">
                  <a16:creationId xmlns:a16="http://schemas.microsoft.com/office/drawing/2014/main" id="{91BF9C03-07D5-4A24-A01C-B8C7975D696E}"/>
                </a:ext>
              </a:extLst>
            </p:cNvPr>
            <p:cNvSpPr txBox="1">
              <a:spLocks/>
            </p:cNvSpPr>
            <p:nvPr/>
          </p:nvSpPr>
          <p:spPr>
            <a:xfrm>
              <a:off x="8677922" y="5817762"/>
              <a:ext cx="2714604" cy="3440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6000" kern="1200">
                  <a:solidFill>
                    <a:schemeClr val="tx1"/>
                  </a:solidFill>
                  <a:latin typeface="+mj-lt"/>
                  <a:ea typeface="+mn-ea"/>
                  <a:cs typeface="Kanit" panose="00000500000000000000" pitchFamily="2"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Kanit" panose="00000500000000000000" pitchFamily="2" charset="-34"/>
                  <a:ea typeface="+mn-ea"/>
                  <a:cs typeface="Kanit" panose="00000500000000000000" pitchFamily="2" charset="-34"/>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Kanit" panose="00000500000000000000" pitchFamily="2" charset="-34"/>
                  <a:ea typeface="+mn-ea"/>
                  <a:cs typeface="Kanit" panose="00000500000000000000" pitchFamily="2" charset="-34"/>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Kanit" panose="00000500000000000000" pitchFamily="2" charset="-34"/>
                  <a:ea typeface="+mn-ea"/>
                  <a:cs typeface="Kanit" panose="00000500000000000000" pitchFamily="2" charset="-34"/>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Kanit" panose="00000500000000000000" pitchFamily="2" charset="-34"/>
                  <a:ea typeface="+mn-ea"/>
                  <a:cs typeface="Kanit" panose="00000500000000000000" pitchFamily="2" charset="-34"/>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t>@tlangston15</a:t>
              </a:r>
            </a:p>
          </p:txBody>
        </p:sp>
        <p:pic>
          <p:nvPicPr>
            <p:cNvPr id="9" name="Graphic 8">
              <a:extLst>
                <a:ext uri="{FF2B5EF4-FFF2-40B4-BE49-F238E27FC236}">
                  <a16:creationId xmlns:a16="http://schemas.microsoft.com/office/drawing/2014/main" id="{F3AA630A-3DA3-43AD-93ED-C49B6C5632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40882" y="5901064"/>
              <a:ext cx="219420" cy="178462"/>
            </a:xfrm>
            <a:prstGeom prst="rect">
              <a:avLst/>
            </a:prstGeom>
          </p:spPr>
        </p:pic>
      </p:grpSp>
    </p:spTree>
    <p:extLst>
      <p:ext uri="{BB962C8B-B14F-4D97-AF65-F5344CB8AC3E}">
        <p14:creationId xmlns:p14="http://schemas.microsoft.com/office/powerpoint/2010/main" val="205625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32E974-2207-41B0-BCAF-71B00BD84EEC}"/>
              </a:ext>
            </a:extLst>
          </p:cNvPr>
          <p:cNvPicPr>
            <a:picLocks noChangeAspect="1"/>
          </p:cNvPicPr>
          <p:nvPr/>
        </p:nvPicPr>
        <p:blipFill rotWithShape="1">
          <a:blip r:embed="rId3"/>
          <a:srcRect r="1105"/>
          <a:stretch/>
        </p:blipFill>
        <p:spPr>
          <a:xfrm>
            <a:off x="755523" y="1511300"/>
            <a:ext cx="11247120" cy="4819650"/>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a:t>
            </a:r>
          </a:p>
        </p:txBody>
      </p:sp>
      <p:grpSp>
        <p:nvGrpSpPr>
          <p:cNvPr id="11" name="Group 10">
            <a:extLst>
              <a:ext uri="{FF2B5EF4-FFF2-40B4-BE49-F238E27FC236}">
                <a16:creationId xmlns:a16="http://schemas.microsoft.com/office/drawing/2014/main" id="{EB621485-8F95-4D98-8E57-CC0A5759EA17}"/>
              </a:ext>
            </a:extLst>
          </p:cNvPr>
          <p:cNvGrpSpPr/>
          <p:nvPr/>
        </p:nvGrpSpPr>
        <p:grpSpPr>
          <a:xfrm>
            <a:off x="909828" y="165100"/>
            <a:ext cx="10515600" cy="1525587"/>
            <a:chOff x="909828" y="165100"/>
            <a:chExt cx="10515600" cy="1525587"/>
          </a:xfrm>
        </p:grpSpPr>
        <p:sp>
          <p:nvSpPr>
            <p:cNvPr id="12" name="Title 1">
              <a:extLst>
                <a:ext uri="{FF2B5EF4-FFF2-40B4-BE49-F238E27FC236}">
                  <a16:creationId xmlns:a16="http://schemas.microsoft.com/office/drawing/2014/main" id="{7598F981-2446-4CA9-B9E8-84424D96073F}"/>
                </a:ext>
              </a:extLst>
            </p:cNvPr>
            <p:cNvSpPr txBox="1">
              <a:spLocks/>
            </p:cNvSpPr>
            <p:nvPr/>
          </p:nvSpPr>
          <p:spPr>
            <a:xfrm>
              <a:off x="909828"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a:lstStyle>
            <a:p>
              <a:r>
                <a:rPr lang="en-US" dirty="0"/>
                <a:t>		Create a Common Test</a:t>
              </a:r>
            </a:p>
          </p:txBody>
        </p:sp>
        <p:pic>
          <p:nvPicPr>
            <p:cNvPr id="13" name="Picture 12">
              <a:extLst>
                <a:ext uri="{FF2B5EF4-FFF2-40B4-BE49-F238E27FC236}">
                  <a16:creationId xmlns:a16="http://schemas.microsoft.com/office/drawing/2014/main" id="{6B08DABD-8A1A-4FE7-8B35-3C6C05BB2D1F}"/>
                </a:ext>
              </a:extLst>
            </p:cNvPr>
            <p:cNvPicPr>
              <a:picLocks noChangeAspect="1"/>
            </p:cNvPicPr>
            <p:nvPr/>
          </p:nvPicPr>
          <p:blipFill rotWithShape="1">
            <a:blip r:embed="rId4"/>
            <a:srcRect l="2091" b="12767"/>
            <a:stretch/>
          </p:blipFill>
          <p:spPr>
            <a:xfrm flipH="1">
              <a:off x="1238250" y="165100"/>
              <a:ext cx="1276350" cy="1242961"/>
            </a:xfrm>
            <a:prstGeom prst="rect">
              <a:avLst/>
            </a:prstGeom>
          </p:spPr>
        </p:pic>
      </p:grpSp>
    </p:spTree>
    <p:extLst>
      <p:ext uri="{BB962C8B-B14F-4D97-AF65-F5344CB8AC3E}">
        <p14:creationId xmlns:p14="http://schemas.microsoft.com/office/powerpoint/2010/main" val="80802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624B4C-A755-40F3-82DC-E10E2E9A38D0}"/>
              </a:ext>
            </a:extLst>
          </p:cNvPr>
          <p:cNvPicPr>
            <a:picLocks noChangeAspect="1"/>
          </p:cNvPicPr>
          <p:nvPr/>
        </p:nvPicPr>
        <p:blipFill rotWithShape="1">
          <a:blip r:embed="rId3"/>
          <a:srcRect r="301"/>
          <a:stretch/>
        </p:blipFill>
        <p:spPr>
          <a:xfrm>
            <a:off x="755523" y="1515269"/>
            <a:ext cx="11338560" cy="5162550"/>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a:t>
            </a:r>
          </a:p>
        </p:txBody>
      </p:sp>
      <p:grpSp>
        <p:nvGrpSpPr>
          <p:cNvPr id="8" name="Group 7">
            <a:extLst>
              <a:ext uri="{FF2B5EF4-FFF2-40B4-BE49-F238E27FC236}">
                <a16:creationId xmlns:a16="http://schemas.microsoft.com/office/drawing/2014/main" id="{003AD541-9A43-4076-A07F-62E2754990BC}"/>
              </a:ext>
            </a:extLst>
          </p:cNvPr>
          <p:cNvGrpSpPr/>
          <p:nvPr/>
        </p:nvGrpSpPr>
        <p:grpSpPr>
          <a:xfrm>
            <a:off x="909828" y="165100"/>
            <a:ext cx="10515600" cy="1525587"/>
            <a:chOff x="909828" y="165100"/>
            <a:chExt cx="10515600" cy="1525587"/>
          </a:xfrm>
        </p:grpSpPr>
        <p:sp>
          <p:nvSpPr>
            <p:cNvPr id="9" name="Title 1">
              <a:extLst>
                <a:ext uri="{FF2B5EF4-FFF2-40B4-BE49-F238E27FC236}">
                  <a16:creationId xmlns:a16="http://schemas.microsoft.com/office/drawing/2014/main" id="{2E6DAEC8-7654-447E-BF50-814D3D24EED4}"/>
                </a:ext>
              </a:extLst>
            </p:cNvPr>
            <p:cNvSpPr txBox="1">
              <a:spLocks/>
            </p:cNvSpPr>
            <p:nvPr/>
          </p:nvSpPr>
          <p:spPr>
            <a:xfrm>
              <a:off x="909828"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a:lstStyle>
            <a:p>
              <a:r>
                <a:rPr lang="en-US" dirty="0"/>
                <a:t>		Create a Common Test</a:t>
              </a:r>
            </a:p>
          </p:txBody>
        </p:sp>
        <p:pic>
          <p:nvPicPr>
            <p:cNvPr id="10" name="Picture 9">
              <a:extLst>
                <a:ext uri="{FF2B5EF4-FFF2-40B4-BE49-F238E27FC236}">
                  <a16:creationId xmlns:a16="http://schemas.microsoft.com/office/drawing/2014/main" id="{B6E3917C-97DD-471A-9A14-740D1556E8D5}"/>
                </a:ext>
              </a:extLst>
            </p:cNvPr>
            <p:cNvPicPr>
              <a:picLocks noChangeAspect="1"/>
            </p:cNvPicPr>
            <p:nvPr/>
          </p:nvPicPr>
          <p:blipFill rotWithShape="1">
            <a:blip r:embed="rId4"/>
            <a:srcRect l="2091" b="12767"/>
            <a:stretch/>
          </p:blipFill>
          <p:spPr>
            <a:xfrm flipH="1">
              <a:off x="1238250" y="165100"/>
              <a:ext cx="1276350" cy="1242961"/>
            </a:xfrm>
            <a:prstGeom prst="rect">
              <a:avLst/>
            </a:prstGeom>
          </p:spPr>
        </p:pic>
      </p:grpSp>
    </p:spTree>
    <p:extLst>
      <p:ext uri="{BB962C8B-B14F-4D97-AF65-F5344CB8AC3E}">
        <p14:creationId xmlns:p14="http://schemas.microsoft.com/office/powerpoint/2010/main" val="115465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624B4C-A755-40F3-82DC-E10E2E9A38D0}"/>
              </a:ext>
            </a:extLst>
          </p:cNvPr>
          <p:cNvPicPr>
            <a:picLocks noChangeAspect="1"/>
          </p:cNvPicPr>
          <p:nvPr/>
        </p:nvPicPr>
        <p:blipFill rotWithShape="1">
          <a:blip r:embed="rId3"/>
          <a:srcRect r="301"/>
          <a:stretch/>
        </p:blipFill>
        <p:spPr>
          <a:xfrm>
            <a:off x="755523" y="1515269"/>
            <a:ext cx="11338560" cy="5162550"/>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a:t>
            </a:r>
          </a:p>
        </p:txBody>
      </p:sp>
      <p:pic>
        <p:nvPicPr>
          <p:cNvPr id="4" name="Picture 3">
            <a:extLst>
              <a:ext uri="{FF2B5EF4-FFF2-40B4-BE49-F238E27FC236}">
                <a16:creationId xmlns:a16="http://schemas.microsoft.com/office/drawing/2014/main" id="{852317F9-474B-423D-AB2A-E2A2089BA202}"/>
              </a:ext>
            </a:extLst>
          </p:cNvPr>
          <p:cNvPicPr>
            <a:picLocks noChangeAspect="1"/>
          </p:cNvPicPr>
          <p:nvPr/>
        </p:nvPicPr>
        <p:blipFill rotWithShape="1">
          <a:blip r:embed="rId4"/>
          <a:srcRect l="2" r="28666" b="3554"/>
          <a:stretch/>
        </p:blipFill>
        <p:spPr>
          <a:xfrm>
            <a:off x="6427348" y="1902672"/>
            <a:ext cx="5666735" cy="4437804"/>
          </a:xfrm>
          <a:prstGeom prst="rect">
            <a:avLst/>
          </a:prstGeom>
        </p:spPr>
      </p:pic>
      <p:grpSp>
        <p:nvGrpSpPr>
          <p:cNvPr id="8" name="Group 7">
            <a:extLst>
              <a:ext uri="{FF2B5EF4-FFF2-40B4-BE49-F238E27FC236}">
                <a16:creationId xmlns:a16="http://schemas.microsoft.com/office/drawing/2014/main" id="{816C14EE-6CBB-472C-94B1-2045C83A2B07}"/>
              </a:ext>
            </a:extLst>
          </p:cNvPr>
          <p:cNvGrpSpPr/>
          <p:nvPr/>
        </p:nvGrpSpPr>
        <p:grpSpPr>
          <a:xfrm>
            <a:off x="909828" y="165100"/>
            <a:ext cx="10515600" cy="1525587"/>
            <a:chOff x="909828" y="165100"/>
            <a:chExt cx="10515600" cy="1525587"/>
          </a:xfrm>
        </p:grpSpPr>
        <p:sp>
          <p:nvSpPr>
            <p:cNvPr id="9" name="Title 1">
              <a:extLst>
                <a:ext uri="{FF2B5EF4-FFF2-40B4-BE49-F238E27FC236}">
                  <a16:creationId xmlns:a16="http://schemas.microsoft.com/office/drawing/2014/main" id="{749E6DA6-5F92-4A9E-9D45-572CAEF90B07}"/>
                </a:ext>
              </a:extLst>
            </p:cNvPr>
            <p:cNvSpPr txBox="1">
              <a:spLocks/>
            </p:cNvSpPr>
            <p:nvPr/>
          </p:nvSpPr>
          <p:spPr>
            <a:xfrm>
              <a:off x="909828"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a:lstStyle>
            <a:p>
              <a:r>
                <a:rPr lang="en-US" dirty="0"/>
                <a:t>		Create a Common Test</a:t>
              </a:r>
            </a:p>
          </p:txBody>
        </p:sp>
        <p:pic>
          <p:nvPicPr>
            <p:cNvPr id="10" name="Picture 9">
              <a:extLst>
                <a:ext uri="{FF2B5EF4-FFF2-40B4-BE49-F238E27FC236}">
                  <a16:creationId xmlns:a16="http://schemas.microsoft.com/office/drawing/2014/main" id="{94DCD359-ED47-45DF-B5F1-0E84817FB4C8}"/>
                </a:ext>
              </a:extLst>
            </p:cNvPr>
            <p:cNvPicPr>
              <a:picLocks noChangeAspect="1"/>
            </p:cNvPicPr>
            <p:nvPr/>
          </p:nvPicPr>
          <p:blipFill rotWithShape="1">
            <a:blip r:embed="rId5"/>
            <a:srcRect l="2091" b="12767"/>
            <a:stretch/>
          </p:blipFill>
          <p:spPr>
            <a:xfrm flipH="1">
              <a:off x="1238250" y="165100"/>
              <a:ext cx="1276350" cy="1242961"/>
            </a:xfrm>
            <a:prstGeom prst="rect">
              <a:avLst/>
            </a:prstGeom>
          </p:spPr>
        </p:pic>
      </p:grpSp>
    </p:spTree>
    <p:extLst>
      <p:ext uri="{BB962C8B-B14F-4D97-AF65-F5344CB8AC3E}">
        <p14:creationId xmlns:p14="http://schemas.microsoft.com/office/powerpoint/2010/main" val="3484924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624B4C-A755-40F3-82DC-E10E2E9A38D0}"/>
              </a:ext>
            </a:extLst>
          </p:cNvPr>
          <p:cNvPicPr>
            <a:picLocks noChangeAspect="1"/>
          </p:cNvPicPr>
          <p:nvPr/>
        </p:nvPicPr>
        <p:blipFill rotWithShape="1">
          <a:blip r:embed="rId3"/>
          <a:srcRect r="301"/>
          <a:stretch/>
        </p:blipFill>
        <p:spPr>
          <a:xfrm>
            <a:off x="755523" y="1515269"/>
            <a:ext cx="11338560" cy="5162550"/>
          </a:xfrm>
          <a:prstGeom prst="rect">
            <a:avLst/>
          </a:prstGeom>
        </p:spPr>
      </p:pic>
      <p:pic>
        <p:nvPicPr>
          <p:cNvPr id="5" name="Picture 4">
            <a:extLst>
              <a:ext uri="{FF2B5EF4-FFF2-40B4-BE49-F238E27FC236}">
                <a16:creationId xmlns:a16="http://schemas.microsoft.com/office/drawing/2014/main" id="{13272855-674B-48D9-A8B8-318A45ED03C0}"/>
              </a:ext>
            </a:extLst>
          </p:cNvPr>
          <p:cNvPicPr>
            <a:picLocks noChangeAspect="1"/>
          </p:cNvPicPr>
          <p:nvPr/>
        </p:nvPicPr>
        <p:blipFill rotWithShape="1">
          <a:blip r:embed="rId4"/>
          <a:srcRect l="2" r="28666" b="2070"/>
          <a:stretch/>
        </p:blipFill>
        <p:spPr>
          <a:xfrm>
            <a:off x="6408298" y="1912164"/>
            <a:ext cx="5666735" cy="4506078"/>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a:t>
            </a:r>
          </a:p>
        </p:txBody>
      </p:sp>
      <p:grpSp>
        <p:nvGrpSpPr>
          <p:cNvPr id="8" name="Group 7">
            <a:extLst>
              <a:ext uri="{FF2B5EF4-FFF2-40B4-BE49-F238E27FC236}">
                <a16:creationId xmlns:a16="http://schemas.microsoft.com/office/drawing/2014/main" id="{1CE5BA8F-C1A2-4190-917F-F350036EAEFD}"/>
              </a:ext>
            </a:extLst>
          </p:cNvPr>
          <p:cNvGrpSpPr/>
          <p:nvPr/>
        </p:nvGrpSpPr>
        <p:grpSpPr>
          <a:xfrm>
            <a:off x="909828" y="165100"/>
            <a:ext cx="10515600" cy="1525587"/>
            <a:chOff x="909828" y="165100"/>
            <a:chExt cx="10515600" cy="1525587"/>
          </a:xfrm>
        </p:grpSpPr>
        <p:sp>
          <p:nvSpPr>
            <p:cNvPr id="9" name="Title 1">
              <a:extLst>
                <a:ext uri="{FF2B5EF4-FFF2-40B4-BE49-F238E27FC236}">
                  <a16:creationId xmlns:a16="http://schemas.microsoft.com/office/drawing/2014/main" id="{18A524A6-ED6F-4002-BE69-AA21930A9614}"/>
                </a:ext>
              </a:extLst>
            </p:cNvPr>
            <p:cNvSpPr txBox="1">
              <a:spLocks/>
            </p:cNvSpPr>
            <p:nvPr/>
          </p:nvSpPr>
          <p:spPr>
            <a:xfrm>
              <a:off x="909828"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a:lstStyle>
            <a:p>
              <a:r>
                <a:rPr lang="en-US" dirty="0"/>
                <a:t>		Create a Common Test</a:t>
              </a:r>
            </a:p>
          </p:txBody>
        </p:sp>
        <p:pic>
          <p:nvPicPr>
            <p:cNvPr id="10" name="Picture 9">
              <a:extLst>
                <a:ext uri="{FF2B5EF4-FFF2-40B4-BE49-F238E27FC236}">
                  <a16:creationId xmlns:a16="http://schemas.microsoft.com/office/drawing/2014/main" id="{087A861B-537C-4C4C-B437-25CA243AECB7}"/>
                </a:ext>
              </a:extLst>
            </p:cNvPr>
            <p:cNvPicPr>
              <a:picLocks noChangeAspect="1"/>
            </p:cNvPicPr>
            <p:nvPr/>
          </p:nvPicPr>
          <p:blipFill rotWithShape="1">
            <a:blip r:embed="rId5"/>
            <a:srcRect l="2091" b="12767"/>
            <a:stretch/>
          </p:blipFill>
          <p:spPr>
            <a:xfrm flipH="1">
              <a:off x="1238250" y="165100"/>
              <a:ext cx="1276350" cy="1242961"/>
            </a:xfrm>
            <a:prstGeom prst="rect">
              <a:avLst/>
            </a:prstGeom>
          </p:spPr>
        </p:pic>
      </p:grpSp>
    </p:spTree>
    <p:extLst>
      <p:ext uri="{BB962C8B-B14F-4D97-AF65-F5344CB8AC3E}">
        <p14:creationId xmlns:p14="http://schemas.microsoft.com/office/powerpoint/2010/main" val="2650593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a:t>
            </a:r>
          </a:p>
        </p:txBody>
      </p:sp>
      <p:pic>
        <p:nvPicPr>
          <p:cNvPr id="8" name="Picture 7">
            <a:extLst>
              <a:ext uri="{FF2B5EF4-FFF2-40B4-BE49-F238E27FC236}">
                <a16:creationId xmlns:a16="http://schemas.microsoft.com/office/drawing/2014/main" id="{43FF97BA-E4AC-4B6E-9877-30FFF8EFA77A}"/>
              </a:ext>
            </a:extLst>
          </p:cNvPr>
          <p:cNvPicPr>
            <a:picLocks noChangeAspect="1"/>
          </p:cNvPicPr>
          <p:nvPr/>
        </p:nvPicPr>
        <p:blipFill>
          <a:blip r:embed="rId3"/>
          <a:stretch>
            <a:fillRect/>
          </a:stretch>
        </p:blipFill>
        <p:spPr>
          <a:xfrm>
            <a:off x="819150" y="1565329"/>
            <a:ext cx="11171974" cy="4044896"/>
          </a:xfrm>
          <a:prstGeom prst="rect">
            <a:avLst/>
          </a:prstGeom>
        </p:spPr>
      </p:pic>
      <p:grpSp>
        <p:nvGrpSpPr>
          <p:cNvPr id="9" name="Group 8">
            <a:extLst>
              <a:ext uri="{FF2B5EF4-FFF2-40B4-BE49-F238E27FC236}">
                <a16:creationId xmlns:a16="http://schemas.microsoft.com/office/drawing/2014/main" id="{CDC39314-7890-4799-A8F6-C590DF854070}"/>
              </a:ext>
            </a:extLst>
          </p:cNvPr>
          <p:cNvGrpSpPr/>
          <p:nvPr/>
        </p:nvGrpSpPr>
        <p:grpSpPr>
          <a:xfrm>
            <a:off x="909828" y="165100"/>
            <a:ext cx="10515600" cy="1525587"/>
            <a:chOff x="909828" y="165100"/>
            <a:chExt cx="10515600" cy="1525587"/>
          </a:xfrm>
        </p:grpSpPr>
        <p:sp>
          <p:nvSpPr>
            <p:cNvPr id="10" name="Title 1">
              <a:extLst>
                <a:ext uri="{FF2B5EF4-FFF2-40B4-BE49-F238E27FC236}">
                  <a16:creationId xmlns:a16="http://schemas.microsoft.com/office/drawing/2014/main" id="{69802F5F-3713-436F-BEE2-EE586B4B8A3B}"/>
                </a:ext>
              </a:extLst>
            </p:cNvPr>
            <p:cNvSpPr txBox="1">
              <a:spLocks/>
            </p:cNvSpPr>
            <p:nvPr/>
          </p:nvSpPr>
          <p:spPr>
            <a:xfrm>
              <a:off x="909828"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a:lstStyle>
            <a:p>
              <a:r>
                <a:rPr lang="en-US" dirty="0"/>
                <a:t>		Create a Common Test</a:t>
              </a:r>
            </a:p>
          </p:txBody>
        </p:sp>
        <p:pic>
          <p:nvPicPr>
            <p:cNvPr id="11" name="Picture 10">
              <a:extLst>
                <a:ext uri="{FF2B5EF4-FFF2-40B4-BE49-F238E27FC236}">
                  <a16:creationId xmlns:a16="http://schemas.microsoft.com/office/drawing/2014/main" id="{343AA480-4853-43E7-ACE6-5979564A030F}"/>
                </a:ext>
              </a:extLst>
            </p:cNvPr>
            <p:cNvPicPr>
              <a:picLocks noChangeAspect="1"/>
            </p:cNvPicPr>
            <p:nvPr/>
          </p:nvPicPr>
          <p:blipFill rotWithShape="1">
            <a:blip r:embed="rId4"/>
            <a:srcRect l="2091" b="12767"/>
            <a:stretch/>
          </p:blipFill>
          <p:spPr>
            <a:xfrm flipH="1">
              <a:off x="1238250" y="165100"/>
              <a:ext cx="1276350" cy="1242961"/>
            </a:xfrm>
            <a:prstGeom prst="rect">
              <a:avLst/>
            </a:prstGeom>
          </p:spPr>
        </p:pic>
      </p:grpSp>
    </p:spTree>
    <p:extLst>
      <p:ext uri="{BB962C8B-B14F-4D97-AF65-F5344CB8AC3E}">
        <p14:creationId xmlns:p14="http://schemas.microsoft.com/office/powerpoint/2010/main" val="4090122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a:t>
            </a:r>
          </a:p>
        </p:txBody>
      </p:sp>
      <p:pic>
        <p:nvPicPr>
          <p:cNvPr id="4" name="Picture 3">
            <a:extLst>
              <a:ext uri="{FF2B5EF4-FFF2-40B4-BE49-F238E27FC236}">
                <a16:creationId xmlns:a16="http://schemas.microsoft.com/office/drawing/2014/main" id="{A44897FE-B5E8-4A40-916F-7D2716FBEE51}"/>
              </a:ext>
            </a:extLst>
          </p:cNvPr>
          <p:cNvPicPr>
            <a:picLocks noChangeAspect="1"/>
          </p:cNvPicPr>
          <p:nvPr/>
        </p:nvPicPr>
        <p:blipFill>
          <a:blip r:embed="rId3"/>
          <a:stretch>
            <a:fillRect/>
          </a:stretch>
        </p:blipFill>
        <p:spPr>
          <a:xfrm>
            <a:off x="819150" y="1562100"/>
            <a:ext cx="9673712" cy="4930775"/>
          </a:xfrm>
          <a:prstGeom prst="rect">
            <a:avLst/>
          </a:prstGeom>
        </p:spPr>
      </p:pic>
      <p:grpSp>
        <p:nvGrpSpPr>
          <p:cNvPr id="5" name="Group 4">
            <a:extLst>
              <a:ext uri="{FF2B5EF4-FFF2-40B4-BE49-F238E27FC236}">
                <a16:creationId xmlns:a16="http://schemas.microsoft.com/office/drawing/2014/main" id="{AE2AAB00-C0D0-42C6-9DD9-2A748620037F}"/>
              </a:ext>
            </a:extLst>
          </p:cNvPr>
          <p:cNvGrpSpPr/>
          <p:nvPr/>
        </p:nvGrpSpPr>
        <p:grpSpPr>
          <a:xfrm>
            <a:off x="909828" y="165100"/>
            <a:ext cx="10515600" cy="1525587"/>
            <a:chOff x="909828" y="165100"/>
            <a:chExt cx="10515600" cy="1525587"/>
          </a:xfrm>
        </p:grpSpPr>
        <p:sp>
          <p:nvSpPr>
            <p:cNvPr id="10" name="Title 1">
              <a:extLst>
                <a:ext uri="{FF2B5EF4-FFF2-40B4-BE49-F238E27FC236}">
                  <a16:creationId xmlns:a16="http://schemas.microsoft.com/office/drawing/2014/main" id="{6CA71729-0ADE-40CC-A991-3A4A1651A062}"/>
                </a:ext>
              </a:extLst>
            </p:cNvPr>
            <p:cNvSpPr txBox="1">
              <a:spLocks/>
            </p:cNvSpPr>
            <p:nvPr/>
          </p:nvSpPr>
          <p:spPr>
            <a:xfrm>
              <a:off x="909828"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a:lstStyle>
            <a:p>
              <a:r>
                <a:rPr lang="en-US" dirty="0"/>
                <a:t>		Specify Parameters</a:t>
              </a:r>
            </a:p>
          </p:txBody>
        </p:sp>
        <p:pic>
          <p:nvPicPr>
            <p:cNvPr id="11" name="Picture 10">
              <a:extLst>
                <a:ext uri="{FF2B5EF4-FFF2-40B4-BE49-F238E27FC236}">
                  <a16:creationId xmlns:a16="http://schemas.microsoft.com/office/drawing/2014/main" id="{085E7DCE-D158-4D1F-AA46-1BBAB98EB8D3}"/>
                </a:ext>
              </a:extLst>
            </p:cNvPr>
            <p:cNvPicPr>
              <a:picLocks noChangeAspect="1"/>
            </p:cNvPicPr>
            <p:nvPr/>
          </p:nvPicPr>
          <p:blipFill rotWithShape="1">
            <a:blip r:embed="rId4"/>
            <a:srcRect l="2091" b="12767"/>
            <a:stretch/>
          </p:blipFill>
          <p:spPr>
            <a:xfrm flipH="1">
              <a:off x="1238250" y="165100"/>
              <a:ext cx="1276350" cy="1242961"/>
            </a:xfrm>
            <a:prstGeom prst="rect">
              <a:avLst/>
            </a:prstGeom>
          </p:spPr>
        </p:pic>
      </p:grpSp>
    </p:spTree>
    <p:extLst>
      <p:ext uri="{BB962C8B-B14F-4D97-AF65-F5344CB8AC3E}">
        <p14:creationId xmlns:p14="http://schemas.microsoft.com/office/powerpoint/2010/main" val="865763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019A03-9E0B-42FF-BA36-47BC98A2C1ED}"/>
              </a:ext>
            </a:extLst>
          </p:cNvPr>
          <p:cNvPicPr>
            <a:picLocks noChangeAspect="1"/>
          </p:cNvPicPr>
          <p:nvPr/>
        </p:nvPicPr>
        <p:blipFill>
          <a:blip r:embed="rId3"/>
          <a:stretch>
            <a:fillRect/>
          </a:stretch>
        </p:blipFill>
        <p:spPr>
          <a:xfrm>
            <a:off x="838200" y="1562100"/>
            <a:ext cx="10300903" cy="5123159"/>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a:t>
            </a:r>
          </a:p>
        </p:txBody>
      </p:sp>
      <p:grpSp>
        <p:nvGrpSpPr>
          <p:cNvPr id="11" name="Group 10">
            <a:extLst>
              <a:ext uri="{FF2B5EF4-FFF2-40B4-BE49-F238E27FC236}">
                <a16:creationId xmlns:a16="http://schemas.microsoft.com/office/drawing/2014/main" id="{8AE6EA72-F3CA-4D0A-A0C7-8EDDC836DEFC}"/>
              </a:ext>
            </a:extLst>
          </p:cNvPr>
          <p:cNvGrpSpPr/>
          <p:nvPr/>
        </p:nvGrpSpPr>
        <p:grpSpPr>
          <a:xfrm>
            <a:off x="909828" y="165100"/>
            <a:ext cx="10515600" cy="1525587"/>
            <a:chOff x="909828" y="165100"/>
            <a:chExt cx="10515600" cy="1525587"/>
          </a:xfrm>
        </p:grpSpPr>
        <p:sp>
          <p:nvSpPr>
            <p:cNvPr id="12" name="Title 1">
              <a:extLst>
                <a:ext uri="{FF2B5EF4-FFF2-40B4-BE49-F238E27FC236}">
                  <a16:creationId xmlns:a16="http://schemas.microsoft.com/office/drawing/2014/main" id="{CAE4AEA8-8DE1-4A10-87FE-66F2821D3486}"/>
                </a:ext>
              </a:extLst>
            </p:cNvPr>
            <p:cNvSpPr txBox="1">
              <a:spLocks/>
            </p:cNvSpPr>
            <p:nvPr/>
          </p:nvSpPr>
          <p:spPr>
            <a:xfrm>
              <a:off x="909828"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a:lstStyle>
            <a:p>
              <a:r>
                <a:rPr lang="en-US" dirty="0"/>
                <a:t>		Specify Parameters</a:t>
              </a:r>
            </a:p>
          </p:txBody>
        </p:sp>
        <p:pic>
          <p:nvPicPr>
            <p:cNvPr id="13" name="Picture 12">
              <a:extLst>
                <a:ext uri="{FF2B5EF4-FFF2-40B4-BE49-F238E27FC236}">
                  <a16:creationId xmlns:a16="http://schemas.microsoft.com/office/drawing/2014/main" id="{D8CCBE8B-85FD-4E1F-97C1-4D05AF17005D}"/>
                </a:ext>
              </a:extLst>
            </p:cNvPr>
            <p:cNvPicPr>
              <a:picLocks noChangeAspect="1"/>
            </p:cNvPicPr>
            <p:nvPr/>
          </p:nvPicPr>
          <p:blipFill rotWithShape="1">
            <a:blip r:embed="rId4"/>
            <a:srcRect l="2091" b="12767"/>
            <a:stretch/>
          </p:blipFill>
          <p:spPr>
            <a:xfrm flipH="1">
              <a:off x="1238250" y="165100"/>
              <a:ext cx="1276350" cy="1242961"/>
            </a:xfrm>
            <a:prstGeom prst="rect">
              <a:avLst/>
            </a:prstGeom>
          </p:spPr>
        </p:pic>
      </p:grpSp>
    </p:spTree>
    <p:extLst>
      <p:ext uri="{BB962C8B-B14F-4D97-AF65-F5344CB8AC3E}">
        <p14:creationId xmlns:p14="http://schemas.microsoft.com/office/powerpoint/2010/main" val="3775511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35700D-84A9-49A4-BC6D-59C93CCBEA47}"/>
              </a:ext>
            </a:extLst>
          </p:cNvPr>
          <p:cNvPicPr>
            <a:picLocks noChangeAspect="1"/>
          </p:cNvPicPr>
          <p:nvPr/>
        </p:nvPicPr>
        <p:blipFill>
          <a:blip r:embed="rId3"/>
          <a:stretch>
            <a:fillRect/>
          </a:stretch>
        </p:blipFill>
        <p:spPr>
          <a:xfrm>
            <a:off x="819150" y="1576684"/>
            <a:ext cx="10515600" cy="5003800"/>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a:t>
            </a:r>
          </a:p>
        </p:txBody>
      </p:sp>
      <p:grpSp>
        <p:nvGrpSpPr>
          <p:cNvPr id="8" name="Group 7">
            <a:extLst>
              <a:ext uri="{FF2B5EF4-FFF2-40B4-BE49-F238E27FC236}">
                <a16:creationId xmlns:a16="http://schemas.microsoft.com/office/drawing/2014/main" id="{8A6D0575-03E3-45C4-8738-1E02A228931D}"/>
              </a:ext>
            </a:extLst>
          </p:cNvPr>
          <p:cNvGrpSpPr/>
          <p:nvPr/>
        </p:nvGrpSpPr>
        <p:grpSpPr>
          <a:xfrm>
            <a:off x="909828" y="165100"/>
            <a:ext cx="10515600" cy="1525587"/>
            <a:chOff x="909828" y="165100"/>
            <a:chExt cx="10515600" cy="1525587"/>
          </a:xfrm>
        </p:grpSpPr>
        <p:sp>
          <p:nvSpPr>
            <p:cNvPr id="9" name="Title 1">
              <a:extLst>
                <a:ext uri="{FF2B5EF4-FFF2-40B4-BE49-F238E27FC236}">
                  <a16:creationId xmlns:a16="http://schemas.microsoft.com/office/drawing/2014/main" id="{866ED392-0E3C-4CC8-BCA8-3849F5BEB471}"/>
                </a:ext>
              </a:extLst>
            </p:cNvPr>
            <p:cNvSpPr txBox="1">
              <a:spLocks/>
            </p:cNvSpPr>
            <p:nvPr/>
          </p:nvSpPr>
          <p:spPr>
            <a:xfrm>
              <a:off x="909828"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a:lstStyle>
            <a:p>
              <a:r>
                <a:rPr lang="en-US" dirty="0"/>
                <a:t>		Specify Parameters</a:t>
              </a:r>
            </a:p>
          </p:txBody>
        </p:sp>
        <p:pic>
          <p:nvPicPr>
            <p:cNvPr id="10" name="Picture 9">
              <a:extLst>
                <a:ext uri="{FF2B5EF4-FFF2-40B4-BE49-F238E27FC236}">
                  <a16:creationId xmlns:a16="http://schemas.microsoft.com/office/drawing/2014/main" id="{831F198E-0EB2-4E12-8496-4A909E1618A1}"/>
                </a:ext>
              </a:extLst>
            </p:cNvPr>
            <p:cNvPicPr>
              <a:picLocks noChangeAspect="1"/>
            </p:cNvPicPr>
            <p:nvPr/>
          </p:nvPicPr>
          <p:blipFill rotWithShape="1">
            <a:blip r:embed="rId4"/>
            <a:srcRect l="2091" b="12767"/>
            <a:stretch/>
          </p:blipFill>
          <p:spPr>
            <a:xfrm flipH="1">
              <a:off x="1238250" y="165100"/>
              <a:ext cx="1276350" cy="1242961"/>
            </a:xfrm>
            <a:prstGeom prst="rect">
              <a:avLst/>
            </a:prstGeom>
          </p:spPr>
        </p:pic>
      </p:grpSp>
    </p:spTree>
    <p:extLst>
      <p:ext uri="{BB962C8B-B14F-4D97-AF65-F5344CB8AC3E}">
        <p14:creationId xmlns:p14="http://schemas.microsoft.com/office/powerpoint/2010/main" val="2053896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a:t>
            </a:r>
          </a:p>
        </p:txBody>
      </p:sp>
      <p:pic>
        <p:nvPicPr>
          <p:cNvPr id="3" name="Picture 2">
            <a:extLst>
              <a:ext uri="{FF2B5EF4-FFF2-40B4-BE49-F238E27FC236}">
                <a16:creationId xmlns:a16="http://schemas.microsoft.com/office/drawing/2014/main" id="{09941838-59DE-4016-B6F0-9A414C5CC338}"/>
              </a:ext>
            </a:extLst>
          </p:cNvPr>
          <p:cNvPicPr>
            <a:picLocks noChangeAspect="1"/>
          </p:cNvPicPr>
          <p:nvPr/>
        </p:nvPicPr>
        <p:blipFill>
          <a:blip r:embed="rId3"/>
          <a:stretch>
            <a:fillRect/>
          </a:stretch>
        </p:blipFill>
        <p:spPr>
          <a:xfrm>
            <a:off x="819150" y="1576684"/>
            <a:ext cx="11002191" cy="4002139"/>
          </a:xfrm>
          <a:prstGeom prst="rect">
            <a:avLst/>
          </a:prstGeom>
        </p:spPr>
      </p:pic>
      <p:grpSp>
        <p:nvGrpSpPr>
          <p:cNvPr id="8" name="Group 7">
            <a:extLst>
              <a:ext uri="{FF2B5EF4-FFF2-40B4-BE49-F238E27FC236}">
                <a16:creationId xmlns:a16="http://schemas.microsoft.com/office/drawing/2014/main" id="{ECB03DD2-5A19-4AD3-A8CB-7F8239CAB386}"/>
              </a:ext>
            </a:extLst>
          </p:cNvPr>
          <p:cNvGrpSpPr/>
          <p:nvPr/>
        </p:nvGrpSpPr>
        <p:grpSpPr>
          <a:xfrm>
            <a:off x="909828" y="165100"/>
            <a:ext cx="10515600" cy="1525587"/>
            <a:chOff x="909828" y="165100"/>
            <a:chExt cx="10515600" cy="1525587"/>
          </a:xfrm>
        </p:grpSpPr>
        <p:sp>
          <p:nvSpPr>
            <p:cNvPr id="9" name="Title 1">
              <a:extLst>
                <a:ext uri="{FF2B5EF4-FFF2-40B4-BE49-F238E27FC236}">
                  <a16:creationId xmlns:a16="http://schemas.microsoft.com/office/drawing/2014/main" id="{0BB3DC63-5FC9-4035-AA11-32E9A8F4EFB8}"/>
                </a:ext>
              </a:extLst>
            </p:cNvPr>
            <p:cNvSpPr txBox="1">
              <a:spLocks/>
            </p:cNvSpPr>
            <p:nvPr/>
          </p:nvSpPr>
          <p:spPr>
            <a:xfrm>
              <a:off x="909828"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a:lstStyle>
            <a:p>
              <a:r>
                <a:rPr lang="en-US" dirty="0"/>
                <a:t>		Specify Parameters</a:t>
              </a:r>
            </a:p>
          </p:txBody>
        </p:sp>
        <p:pic>
          <p:nvPicPr>
            <p:cNvPr id="10" name="Picture 9">
              <a:extLst>
                <a:ext uri="{FF2B5EF4-FFF2-40B4-BE49-F238E27FC236}">
                  <a16:creationId xmlns:a16="http://schemas.microsoft.com/office/drawing/2014/main" id="{C9232F57-9E03-4341-B309-A2640023641C}"/>
                </a:ext>
              </a:extLst>
            </p:cNvPr>
            <p:cNvPicPr>
              <a:picLocks noChangeAspect="1"/>
            </p:cNvPicPr>
            <p:nvPr/>
          </p:nvPicPr>
          <p:blipFill rotWithShape="1">
            <a:blip r:embed="rId4"/>
            <a:srcRect l="2091" b="12767"/>
            <a:stretch/>
          </p:blipFill>
          <p:spPr>
            <a:xfrm flipH="1">
              <a:off x="1238250" y="165100"/>
              <a:ext cx="1276350" cy="1242961"/>
            </a:xfrm>
            <a:prstGeom prst="rect">
              <a:avLst/>
            </a:prstGeom>
          </p:spPr>
        </p:pic>
      </p:grpSp>
    </p:spTree>
    <p:extLst>
      <p:ext uri="{BB962C8B-B14F-4D97-AF65-F5344CB8AC3E}">
        <p14:creationId xmlns:p14="http://schemas.microsoft.com/office/powerpoint/2010/main" val="278358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a:t>
            </a:r>
          </a:p>
        </p:txBody>
      </p:sp>
      <p:pic>
        <p:nvPicPr>
          <p:cNvPr id="3" name="Picture 2">
            <a:extLst>
              <a:ext uri="{FF2B5EF4-FFF2-40B4-BE49-F238E27FC236}">
                <a16:creationId xmlns:a16="http://schemas.microsoft.com/office/drawing/2014/main" id="{09941838-59DE-4016-B6F0-9A414C5CC338}"/>
              </a:ext>
            </a:extLst>
          </p:cNvPr>
          <p:cNvPicPr>
            <a:picLocks noChangeAspect="1"/>
          </p:cNvPicPr>
          <p:nvPr/>
        </p:nvPicPr>
        <p:blipFill>
          <a:blip r:embed="rId3"/>
          <a:stretch>
            <a:fillRect/>
          </a:stretch>
        </p:blipFill>
        <p:spPr>
          <a:xfrm>
            <a:off x="819150" y="1576684"/>
            <a:ext cx="11002191" cy="4002139"/>
          </a:xfrm>
          <a:prstGeom prst="rect">
            <a:avLst/>
          </a:prstGeom>
        </p:spPr>
      </p:pic>
      <p:pic>
        <p:nvPicPr>
          <p:cNvPr id="5" name="Picture 4">
            <a:extLst>
              <a:ext uri="{FF2B5EF4-FFF2-40B4-BE49-F238E27FC236}">
                <a16:creationId xmlns:a16="http://schemas.microsoft.com/office/drawing/2014/main" id="{E4AF7FA4-1B18-4ADF-892A-9F648FE7462A}"/>
              </a:ext>
            </a:extLst>
          </p:cNvPr>
          <p:cNvPicPr>
            <a:picLocks noChangeAspect="1"/>
          </p:cNvPicPr>
          <p:nvPr/>
        </p:nvPicPr>
        <p:blipFill>
          <a:blip r:embed="rId4"/>
          <a:stretch>
            <a:fillRect/>
          </a:stretch>
        </p:blipFill>
        <p:spPr>
          <a:xfrm>
            <a:off x="819150" y="1576684"/>
            <a:ext cx="11002190" cy="4875868"/>
          </a:xfrm>
          <a:prstGeom prst="rect">
            <a:avLst/>
          </a:prstGeom>
        </p:spPr>
      </p:pic>
      <p:grpSp>
        <p:nvGrpSpPr>
          <p:cNvPr id="8" name="Group 7">
            <a:extLst>
              <a:ext uri="{FF2B5EF4-FFF2-40B4-BE49-F238E27FC236}">
                <a16:creationId xmlns:a16="http://schemas.microsoft.com/office/drawing/2014/main" id="{D8B3EAAF-3621-4D3B-A50E-212E10F16981}"/>
              </a:ext>
            </a:extLst>
          </p:cNvPr>
          <p:cNvGrpSpPr/>
          <p:nvPr/>
        </p:nvGrpSpPr>
        <p:grpSpPr>
          <a:xfrm>
            <a:off x="909828" y="165100"/>
            <a:ext cx="10515600" cy="1525587"/>
            <a:chOff x="909828" y="165100"/>
            <a:chExt cx="10515600" cy="1525587"/>
          </a:xfrm>
        </p:grpSpPr>
        <p:sp>
          <p:nvSpPr>
            <p:cNvPr id="9" name="Title 1">
              <a:extLst>
                <a:ext uri="{FF2B5EF4-FFF2-40B4-BE49-F238E27FC236}">
                  <a16:creationId xmlns:a16="http://schemas.microsoft.com/office/drawing/2014/main" id="{2B7C46F8-509C-4DD4-BEC9-D361BF090C3D}"/>
                </a:ext>
              </a:extLst>
            </p:cNvPr>
            <p:cNvSpPr txBox="1">
              <a:spLocks/>
            </p:cNvSpPr>
            <p:nvPr/>
          </p:nvSpPr>
          <p:spPr>
            <a:xfrm>
              <a:off x="909828"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a:lstStyle>
            <a:p>
              <a:r>
                <a:rPr lang="en-US" dirty="0"/>
                <a:t>		Save Common Test Case</a:t>
              </a:r>
            </a:p>
          </p:txBody>
        </p:sp>
        <p:pic>
          <p:nvPicPr>
            <p:cNvPr id="10" name="Picture 9">
              <a:extLst>
                <a:ext uri="{FF2B5EF4-FFF2-40B4-BE49-F238E27FC236}">
                  <a16:creationId xmlns:a16="http://schemas.microsoft.com/office/drawing/2014/main" id="{67D11674-2392-47BA-AA21-C31D7950542F}"/>
                </a:ext>
              </a:extLst>
            </p:cNvPr>
            <p:cNvPicPr>
              <a:picLocks noChangeAspect="1"/>
            </p:cNvPicPr>
            <p:nvPr/>
          </p:nvPicPr>
          <p:blipFill rotWithShape="1">
            <a:blip r:embed="rId5"/>
            <a:srcRect l="2091" b="12767"/>
            <a:stretch/>
          </p:blipFill>
          <p:spPr>
            <a:xfrm flipH="1">
              <a:off x="1238250" y="165100"/>
              <a:ext cx="1276350" cy="1242961"/>
            </a:xfrm>
            <a:prstGeom prst="rect">
              <a:avLst/>
            </a:prstGeom>
          </p:spPr>
        </p:pic>
      </p:grpSp>
    </p:spTree>
    <p:extLst>
      <p:ext uri="{BB962C8B-B14F-4D97-AF65-F5344CB8AC3E}">
        <p14:creationId xmlns:p14="http://schemas.microsoft.com/office/powerpoint/2010/main" val="343557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CECB67-1DDD-4BFB-B617-AE219F76728F}"/>
              </a:ext>
            </a:extLst>
          </p:cNvPr>
          <p:cNvSpPr>
            <a:spLocks noGrp="1"/>
          </p:cNvSpPr>
          <p:nvPr>
            <p:ph type="title"/>
          </p:nvPr>
        </p:nvSpPr>
        <p:spPr/>
        <p:txBody>
          <a:bodyPr/>
          <a:lstStyle/>
          <a:p>
            <a:r>
              <a:rPr lang="en-US" dirty="0"/>
              <a:t>Session Objectives</a:t>
            </a:r>
          </a:p>
        </p:txBody>
      </p:sp>
      <p:sp>
        <p:nvSpPr>
          <p:cNvPr id="4" name="Content Placeholder 3">
            <a:extLst>
              <a:ext uri="{FF2B5EF4-FFF2-40B4-BE49-F238E27FC236}">
                <a16:creationId xmlns:a16="http://schemas.microsoft.com/office/drawing/2014/main" id="{F117CD3F-F2F8-4736-A394-9C0143E2D27B}"/>
              </a:ext>
            </a:extLst>
          </p:cNvPr>
          <p:cNvSpPr>
            <a:spLocks noGrp="1"/>
          </p:cNvSpPr>
          <p:nvPr>
            <p:ph idx="1"/>
          </p:nvPr>
        </p:nvSpPr>
        <p:spPr>
          <a:xfrm>
            <a:off x="838200" y="1438274"/>
            <a:ext cx="11001375" cy="4219575"/>
          </a:xfrm>
        </p:spPr>
        <p:txBody>
          <a:bodyPr>
            <a:normAutofit fontScale="77500" lnSpcReduction="20000"/>
          </a:bodyPr>
          <a:lstStyle/>
          <a:p>
            <a:pPr marL="0" indent="0">
              <a:buNone/>
            </a:pPr>
            <a:r>
              <a:rPr lang="en-US" dirty="0"/>
              <a:t>As an introduction to Testing we will review processes for creating and organizing test cases.</a:t>
            </a:r>
          </a:p>
          <a:p>
            <a:pPr marL="0" indent="0">
              <a:buNone/>
            </a:pPr>
            <a:r>
              <a:rPr lang="en-US" dirty="0"/>
              <a:t>We will cover test steps, linked test cases and simple parameters.</a:t>
            </a:r>
          </a:p>
          <a:p>
            <a:pPr marL="0" indent="0">
              <a:buNone/>
            </a:pPr>
            <a:r>
              <a:rPr lang="en-US" dirty="0"/>
              <a:t>Finally, we will demonstrate the creation and execution of a simple test set.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31588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a:t>
            </a:r>
          </a:p>
        </p:txBody>
      </p:sp>
      <p:pic>
        <p:nvPicPr>
          <p:cNvPr id="3" name="Picture 2">
            <a:extLst>
              <a:ext uri="{FF2B5EF4-FFF2-40B4-BE49-F238E27FC236}">
                <a16:creationId xmlns:a16="http://schemas.microsoft.com/office/drawing/2014/main" id="{09941838-59DE-4016-B6F0-9A414C5CC338}"/>
              </a:ext>
            </a:extLst>
          </p:cNvPr>
          <p:cNvPicPr>
            <a:picLocks noChangeAspect="1"/>
          </p:cNvPicPr>
          <p:nvPr/>
        </p:nvPicPr>
        <p:blipFill>
          <a:blip r:embed="rId3"/>
          <a:stretch>
            <a:fillRect/>
          </a:stretch>
        </p:blipFill>
        <p:spPr>
          <a:xfrm>
            <a:off x="819150" y="1576684"/>
            <a:ext cx="11002191" cy="4002139"/>
          </a:xfrm>
          <a:prstGeom prst="rect">
            <a:avLst/>
          </a:prstGeom>
        </p:spPr>
      </p:pic>
      <p:pic>
        <p:nvPicPr>
          <p:cNvPr id="5" name="Picture 4">
            <a:extLst>
              <a:ext uri="{FF2B5EF4-FFF2-40B4-BE49-F238E27FC236}">
                <a16:creationId xmlns:a16="http://schemas.microsoft.com/office/drawing/2014/main" id="{E4AF7FA4-1B18-4ADF-892A-9F648FE7462A}"/>
              </a:ext>
            </a:extLst>
          </p:cNvPr>
          <p:cNvPicPr>
            <a:picLocks noChangeAspect="1"/>
          </p:cNvPicPr>
          <p:nvPr/>
        </p:nvPicPr>
        <p:blipFill>
          <a:blip r:embed="rId4"/>
          <a:stretch>
            <a:fillRect/>
          </a:stretch>
        </p:blipFill>
        <p:spPr>
          <a:xfrm>
            <a:off x="819150" y="1576684"/>
            <a:ext cx="11002190" cy="4875868"/>
          </a:xfrm>
          <a:prstGeom prst="rect">
            <a:avLst/>
          </a:prstGeom>
        </p:spPr>
      </p:pic>
      <p:pic>
        <p:nvPicPr>
          <p:cNvPr id="4" name="Picture 3">
            <a:extLst>
              <a:ext uri="{FF2B5EF4-FFF2-40B4-BE49-F238E27FC236}">
                <a16:creationId xmlns:a16="http://schemas.microsoft.com/office/drawing/2014/main" id="{4095FB7D-17F8-4297-BB86-B11995EB7E84}"/>
              </a:ext>
            </a:extLst>
          </p:cNvPr>
          <p:cNvPicPr>
            <a:picLocks noChangeAspect="1"/>
          </p:cNvPicPr>
          <p:nvPr/>
        </p:nvPicPr>
        <p:blipFill rotWithShape="1">
          <a:blip r:embed="rId5"/>
          <a:srcRect t="-2" r="5145" b="16298"/>
          <a:stretch/>
        </p:blipFill>
        <p:spPr>
          <a:xfrm>
            <a:off x="838200" y="1576684"/>
            <a:ext cx="10607040" cy="4480560"/>
          </a:xfrm>
          <a:prstGeom prst="rect">
            <a:avLst/>
          </a:prstGeom>
        </p:spPr>
      </p:pic>
      <p:grpSp>
        <p:nvGrpSpPr>
          <p:cNvPr id="8" name="Group 7">
            <a:extLst>
              <a:ext uri="{FF2B5EF4-FFF2-40B4-BE49-F238E27FC236}">
                <a16:creationId xmlns:a16="http://schemas.microsoft.com/office/drawing/2014/main" id="{EA507DF5-A704-4FE9-A413-D506049489AA}"/>
              </a:ext>
            </a:extLst>
          </p:cNvPr>
          <p:cNvGrpSpPr/>
          <p:nvPr/>
        </p:nvGrpSpPr>
        <p:grpSpPr>
          <a:xfrm>
            <a:off x="909828" y="165100"/>
            <a:ext cx="10515600" cy="1525587"/>
            <a:chOff x="909828" y="165100"/>
            <a:chExt cx="10515600" cy="1525587"/>
          </a:xfrm>
        </p:grpSpPr>
        <p:sp>
          <p:nvSpPr>
            <p:cNvPr id="9" name="Title 1">
              <a:extLst>
                <a:ext uri="{FF2B5EF4-FFF2-40B4-BE49-F238E27FC236}">
                  <a16:creationId xmlns:a16="http://schemas.microsoft.com/office/drawing/2014/main" id="{37597EAC-C442-4483-AB72-85FB62A5F2FD}"/>
                </a:ext>
              </a:extLst>
            </p:cNvPr>
            <p:cNvSpPr txBox="1">
              <a:spLocks/>
            </p:cNvSpPr>
            <p:nvPr/>
          </p:nvSpPr>
          <p:spPr>
            <a:xfrm>
              <a:off x="909828"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Josefin Sans" pitchFamily="2" charset="0"/>
                  <a:ea typeface="+mj-ea"/>
                  <a:cs typeface="+mj-cs"/>
                </a:defRPr>
              </a:lvl1pPr>
            </a:lstStyle>
            <a:p>
              <a:r>
                <a:rPr lang="en-US" dirty="0"/>
                <a:t>		Add to Common Folder</a:t>
              </a:r>
            </a:p>
          </p:txBody>
        </p:sp>
        <p:pic>
          <p:nvPicPr>
            <p:cNvPr id="10" name="Picture 9">
              <a:extLst>
                <a:ext uri="{FF2B5EF4-FFF2-40B4-BE49-F238E27FC236}">
                  <a16:creationId xmlns:a16="http://schemas.microsoft.com/office/drawing/2014/main" id="{1641CFD8-DBE9-42E4-BA1C-D4C5A2541624}"/>
                </a:ext>
              </a:extLst>
            </p:cNvPr>
            <p:cNvPicPr>
              <a:picLocks noChangeAspect="1"/>
            </p:cNvPicPr>
            <p:nvPr/>
          </p:nvPicPr>
          <p:blipFill rotWithShape="1">
            <a:blip r:embed="rId6"/>
            <a:srcRect l="2091" b="12767"/>
            <a:stretch/>
          </p:blipFill>
          <p:spPr>
            <a:xfrm flipH="1">
              <a:off x="1238250" y="165100"/>
              <a:ext cx="1276350" cy="1242961"/>
            </a:xfrm>
            <a:prstGeom prst="rect">
              <a:avLst/>
            </a:prstGeom>
          </p:spPr>
        </p:pic>
      </p:grpSp>
    </p:spTree>
    <p:extLst>
      <p:ext uri="{BB962C8B-B14F-4D97-AF65-F5344CB8AC3E}">
        <p14:creationId xmlns:p14="http://schemas.microsoft.com/office/powerpoint/2010/main" val="636350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88DA-37C0-4629-B82C-45D594EB8936}"/>
              </a:ext>
            </a:extLst>
          </p:cNvPr>
          <p:cNvSpPr>
            <a:spLocks noGrp="1"/>
          </p:cNvSpPr>
          <p:nvPr>
            <p:ph type="title"/>
          </p:nvPr>
        </p:nvSpPr>
        <p:spPr/>
        <p:txBody>
          <a:bodyPr/>
          <a:lstStyle/>
          <a:p>
            <a:r>
              <a:rPr lang="en-US" dirty="0"/>
              <a:t>Linked Test Cases</a:t>
            </a:r>
          </a:p>
        </p:txBody>
      </p:sp>
      <p:pic>
        <p:nvPicPr>
          <p:cNvPr id="6" name="Picture 5">
            <a:extLst>
              <a:ext uri="{FF2B5EF4-FFF2-40B4-BE49-F238E27FC236}">
                <a16:creationId xmlns:a16="http://schemas.microsoft.com/office/drawing/2014/main" id="{4B2D9C51-923B-4EBE-819C-EA92C7DAF522}"/>
              </a:ext>
            </a:extLst>
          </p:cNvPr>
          <p:cNvPicPr>
            <a:picLocks noChangeAspect="1"/>
          </p:cNvPicPr>
          <p:nvPr/>
        </p:nvPicPr>
        <p:blipFill>
          <a:blip r:embed="rId3"/>
          <a:stretch>
            <a:fillRect/>
          </a:stretch>
        </p:blipFill>
        <p:spPr>
          <a:xfrm>
            <a:off x="1085183" y="1690688"/>
            <a:ext cx="1278509" cy="1397440"/>
          </a:xfrm>
          <a:prstGeom prst="rect">
            <a:avLst/>
          </a:prstGeom>
        </p:spPr>
      </p:pic>
      <p:pic>
        <p:nvPicPr>
          <p:cNvPr id="5" name="Picture 4">
            <a:extLst>
              <a:ext uri="{FF2B5EF4-FFF2-40B4-BE49-F238E27FC236}">
                <a16:creationId xmlns:a16="http://schemas.microsoft.com/office/drawing/2014/main" id="{BE8FCBA7-5F8A-45E6-9B9E-9D6747233BE5}"/>
              </a:ext>
            </a:extLst>
          </p:cNvPr>
          <p:cNvPicPr>
            <a:picLocks noChangeAspect="1"/>
          </p:cNvPicPr>
          <p:nvPr/>
        </p:nvPicPr>
        <p:blipFill>
          <a:blip r:embed="rId4"/>
          <a:stretch>
            <a:fillRect/>
          </a:stretch>
        </p:blipFill>
        <p:spPr>
          <a:xfrm>
            <a:off x="3155367" y="1578589"/>
            <a:ext cx="1415210" cy="1372784"/>
          </a:xfrm>
          <a:prstGeom prst="rect">
            <a:avLst/>
          </a:prstGeom>
        </p:spPr>
      </p:pic>
    </p:spTree>
    <p:extLst>
      <p:ext uri="{BB962C8B-B14F-4D97-AF65-F5344CB8AC3E}">
        <p14:creationId xmlns:p14="http://schemas.microsoft.com/office/powerpoint/2010/main" val="2572994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9758FD-B8F9-4921-82DF-B7D7484A4B67}"/>
              </a:ext>
            </a:extLst>
          </p:cNvPr>
          <p:cNvPicPr>
            <a:picLocks noChangeAspect="1"/>
          </p:cNvPicPr>
          <p:nvPr/>
        </p:nvPicPr>
        <p:blipFill rotWithShape="1">
          <a:blip r:embed="rId3"/>
          <a:srcRect t="1" r="6262" b="9667"/>
          <a:stretch/>
        </p:blipFill>
        <p:spPr>
          <a:xfrm>
            <a:off x="728472" y="1524634"/>
            <a:ext cx="10607040" cy="4663440"/>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Link New Common Test</a:t>
            </a:r>
          </a:p>
        </p:txBody>
      </p:sp>
      <p:pic>
        <p:nvPicPr>
          <p:cNvPr id="5" name="Picture 4">
            <a:extLst>
              <a:ext uri="{FF2B5EF4-FFF2-40B4-BE49-F238E27FC236}">
                <a16:creationId xmlns:a16="http://schemas.microsoft.com/office/drawing/2014/main" id="{02EB6695-23C7-4301-A658-D094861C78E0}"/>
              </a:ext>
            </a:extLst>
          </p:cNvPr>
          <p:cNvPicPr>
            <a:picLocks noChangeAspect="1"/>
          </p:cNvPicPr>
          <p:nvPr/>
        </p:nvPicPr>
        <p:blipFill>
          <a:blip r:embed="rId4"/>
          <a:stretch>
            <a:fillRect/>
          </a:stretch>
        </p:blipFill>
        <p:spPr>
          <a:xfrm flipH="1">
            <a:off x="1146048" y="182277"/>
            <a:ext cx="1334400" cy="1325563"/>
          </a:xfrm>
          <a:prstGeom prst="rect">
            <a:avLst/>
          </a:prstGeom>
        </p:spPr>
      </p:pic>
      <p:pic>
        <p:nvPicPr>
          <p:cNvPr id="6" name="Picture 5">
            <a:extLst>
              <a:ext uri="{FF2B5EF4-FFF2-40B4-BE49-F238E27FC236}">
                <a16:creationId xmlns:a16="http://schemas.microsoft.com/office/drawing/2014/main" id="{ED316D40-40E1-4B59-A32E-2DE0F292B705}"/>
              </a:ext>
            </a:extLst>
          </p:cNvPr>
          <p:cNvPicPr>
            <a:picLocks noChangeAspect="1"/>
          </p:cNvPicPr>
          <p:nvPr/>
        </p:nvPicPr>
        <p:blipFill>
          <a:blip r:embed="rId5"/>
          <a:stretch>
            <a:fillRect/>
          </a:stretch>
        </p:blipFill>
        <p:spPr>
          <a:xfrm>
            <a:off x="1105643" y="60426"/>
            <a:ext cx="1415210" cy="1372784"/>
          </a:xfrm>
          <a:prstGeom prst="rect">
            <a:avLst/>
          </a:prstGeom>
        </p:spPr>
      </p:pic>
      <p:sp>
        <p:nvSpPr>
          <p:cNvPr id="7" name="Rectangle 6">
            <a:extLst>
              <a:ext uri="{FF2B5EF4-FFF2-40B4-BE49-F238E27FC236}">
                <a16:creationId xmlns:a16="http://schemas.microsoft.com/office/drawing/2014/main" id="{8B88D466-CF15-4857-8023-CA96FA417A34}"/>
              </a:ext>
            </a:extLst>
          </p:cNvPr>
          <p:cNvSpPr/>
          <p:nvPr/>
        </p:nvSpPr>
        <p:spPr>
          <a:xfrm>
            <a:off x="2286001" y="3613283"/>
            <a:ext cx="1324708" cy="4311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07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9758FD-B8F9-4921-82DF-B7D7484A4B67}"/>
              </a:ext>
            </a:extLst>
          </p:cNvPr>
          <p:cNvPicPr>
            <a:picLocks noChangeAspect="1"/>
          </p:cNvPicPr>
          <p:nvPr/>
        </p:nvPicPr>
        <p:blipFill rotWithShape="1">
          <a:blip r:embed="rId3"/>
          <a:srcRect t="1" r="6262" b="9667"/>
          <a:stretch/>
        </p:blipFill>
        <p:spPr>
          <a:xfrm>
            <a:off x="728472" y="1524634"/>
            <a:ext cx="10607040" cy="4663440"/>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Link New Common Test</a:t>
            </a:r>
          </a:p>
        </p:txBody>
      </p:sp>
      <p:pic>
        <p:nvPicPr>
          <p:cNvPr id="6" name="Picture 5">
            <a:extLst>
              <a:ext uri="{FF2B5EF4-FFF2-40B4-BE49-F238E27FC236}">
                <a16:creationId xmlns:a16="http://schemas.microsoft.com/office/drawing/2014/main" id="{83A004EA-AC21-4429-AEFC-72FCCE86BAC0}"/>
              </a:ext>
            </a:extLst>
          </p:cNvPr>
          <p:cNvPicPr>
            <a:picLocks noChangeAspect="1"/>
          </p:cNvPicPr>
          <p:nvPr/>
        </p:nvPicPr>
        <p:blipFill rotWithShape="1">
          <a:blip r:embed="rId4"/>
          <a:srcRect b="1354"/>
          <a:stretch/>
        </p:blipFill>
        <p:spPr>
          <a:xfrm>
            <a:off x="4404798" y="1556916"/>
            <a:ext cx="5676011" cy="3703320"/>
          </a:xfrm>
          <a:prstGeom prst="rect">
            <a:avLst/>
          </a:prstGeom>
        </p:spPr>
      </p:pic>
      <p:pic>
        <p:nvPicPr>
          <p:cNvPr id="7" name="Picture 6">
            <a:extLst>
              <a:ext uri="{FF2B5EF4-FFF2-40B4-BE49-F238E27FC236}">
                <a16:creationId xmlns:a16="http://schemas.microsoft.com/office/drawing/2014/main" id="{6E499B9E-5D95-46F9-8CFC-656E39EA176A}"/>
              </a:ext>
            </a:extLst>
          </p:cNvPr>
          <p:cNvPicPr>
            <a:picLocks noChangeAspect="1"/>
          </p:cNvPicPr>
          <p:nvPr/>
        </p:nvPicPr>
        <p:blipFill>
          <a:blip r:embed="rId5"/>
          <a:stretch>
            <a:fillRect/>
          </a:stretch>
        </p:blipFill>
        <p:spPr>
          <a:xfrm>
            <a:off x="1105643" y="60426"/>
            <a:ext cx="1415210" cy="1372784"/>
          </a:xfrm>
          <a:prstGeom prst="rect">
            <a:avLst/>
          </a:prstGeom>
        </p:spPr>
      </p:pic>
    </p:spTree>
    <p:extLst>
      <p:ext uri="{BB962C8B-B14F-4D97-AF65-F5344CB8AC3E}">
        <p14:creationId xmlns:p14="http://schemas.microsoft.com/office/powerpoint/2010/main" val="112832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9758FD-B8F9-4921-82DF-B7D7484A4B67}"/>
              </a:ext>
            </a:extLst>
          </p:cNvPr>
          <p:cNvPicPr>
            <a:picLocks noChangeAspect="1"/>
          </p:cNvPicPr>
          <p:nvPr/>
        </p:nvPicPr>
        <p:blipFill rotWithShape="1">
          <a:blip r:embed="rId3"/>
          <a:srcRect t="1" r="6262" b="9667"/>
          <a:stretch/>
        </p:blipFill>
        <p:spPr>
          <a:xfrm>
            <a:off x="728472" y="1524634"/>
            <a:ext cx="10607040" cy="4663440"/>
          </a:xfrm>
          <a:prstGeom prst="rect">
            <a:avLst/>
          </a:prstGeom>
        </p:spPr>
      </p:pic>
      <p:pic>
        <p:nvPicPr>
          <p:cNvPr id="8" name="Picture 7">
            <a:extLst>
              <a:ext uri="{FF2B5EF4-FFF2-40B4-BE49-F238E27FC236}">
                <a16:creationId xmlns:a16="http://schemas.microsoft.com/office/drawing/2014/main" id="{6EF1D5D5-7ADC-403B-B25A-F304F1FA5B77}"/>
              </a:ext>
            </a:extLst>
          </p:cNvPr>
          <p:cNvPicPr>
            <a:picLocks noChangeAspect="1"/>
          </p:cNvPicPr>
          <p:nvPr/>
        </p:nvPicPr>
        <p:blipFill>
          <a:blip r:embed="rId4"/>
          <a:stretch>
            <a:fillRect/>
          </a:stretch>
        </p:blipFill>
        <p:spPr>
          <a:xfrm>
            <a:off x="4405541" y="1527855"/>
            <a:ext cx="5694568" cy="5441657"/>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Link New Common Test</a:t>
            </a:r>
          </a:p>
        </p:txBody>
      </p:sp>
      <p:pic>
        <p:nvPicPr>
          <p:cNvPr id="6" name="Picture 5">
            <a:extLst>
              <a:ext uri="{FF2B5EF4-FFF2-40B4-BE49-F238E27FC236}">
                <a16:creationId xmlns:a16="http://schemas.microsoft.com/office/drawing/2014/main" id="{CA52D5B3-C927-48B2-8DA3-8E84BB686A90}"/>
              </a:ext>
            </a:extLst>
          </p:cNvPr>
          <p:cNvPicPr>
            <a:picLocks noChangeAspect="1"/>
          </p:cNvPicPr>
          <p:nvPr/>
        </p:nvPicPr>
        <p:blipFill>
          <a:blip r:embed="rId5"/>
          <a:stretch>
            <a:fillRect/>
          </a:stretch>
        </p:blipFill>
        <p:spPr>
          <a:xfrm>
            <a:off x="1105643" y="60426"/>
            <a:ext cx="1415210" cy="1372784"/>
          </a:xfrm>
          <a:prstGeom prst="rect">
            <a:avLst/>
          </a:prstGeom>
        </p:spPr>
      </p:pic>
    </p:spTree>
    <p:extLst>
      <p:ext uri="{BB962C8B-B14F-4D97-AF65-F5344CB8AC3E}">
        <p14:creationId xmlns:p14="http://schemas.microsoft.com/office/powerpoint/2010/main" val="138186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9758FD-B8F9-4921-82DF-B7D7484A4B67}"/>
              </a:ext>
            </a:extLst>
          </p:cNvPr>
          <p:cNvPicPr>
            <a:picLocks noChangeAspect="1"/>
          </p:cNvPicPr>
          <p:nvPr/>
        </p:nvPicPr>
        <p:blipFill rotWithShape="1">
          <a:blip r:embed="rId3"/>
          <a:srcRect t="1" r="6262" b="9667"/>
          <a:stretch/>
        </p:blipFill>
        <p:spPr>
          <a:xfrm>
            <a:off x="728472" y="1524634"/>
            <a:ext cx="10607040" cy="4663440"/>
          </a:xfrm>
          <a:prstGeom prst="rect">
            <a:avLst/>
          </a:prstGeom>
        </p:spPr>
      </p:pic>
      <p:pic>
        <p:nvPicPr>
          <p:cNvPr id="4" name="Picture 3">
            <a:extLst>
              <a:ext uri="{FF2B5EF4-FFF2-40B4-BE49-F238E27FC236}">
                <a16:creationId xmlns:a16="http://schemas.microsoft.com/office/drawing/2014/main" id="{EDF141EF-64A4-40BC-B495-5CCD8667A066}"/>
              </a:ext>
            </a:extLst>
          </p:cNvPr>
          <p:cNvPicPr>
            <a:picLocks noChangeAspect="1"/>
          </p:cNvPicPr>
          <p:nvPr/>
        </p:nvPicPr>
        <p:blipFill>
          <a:blip r:embed="rId4"/>
          <a:stretch>
            <a:fillRect/>
          </a:stretch>
        </p:blipFill>
        <p:spPr>
          <a:xfrm>
            <a:off x="4404732" y="1531366"/>
            <a:ext cx="5694567" cy="5465804"/>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Link New Common Test</a:t>
            </a:r>
          </a:p>
        </p:txBody>
      </p:sp>
      <p:sp>
        <p:nvSpPr>
          <p:cNvPr id="6" name="Rectangle 5">
            <a:extLst>
              <a:ext uri="{FF2B5EF4-FFF2-40B4-BE49-F238E27FC236}">
                <a16:creationId xmlns:a16="http://schemas.microsoft.com/office/drawing/2014/main" id="{798EAE8E-6920-45F2-8DBA-E2E2CAC88F22}"/>
              </a:ext>
            </a:extLst>
          </p:cNvPr>
          <p:cNvSpPr/>
          <p:nvPr/>
        </p:nvSpPr>
        <p:spPr>
          <a:xfrm>
            <a:off x="4527396" y="6423104"/>
            <a:ext cx="657922" cy="37914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FE03375-CB62-4DCE-A09D-24483EF92A7A}"/>
              </a:ext>
            </a:extLst>
          </p:cNvPr>
          <p:cNvPicPr>
            <a:picLocks noChangeAspect="1"/>
          </p:cNvPicPr>
          <p:nvPr/>
        </p:nvPicPr>
        <p:blipFill>
          <a:blip r:embed="rId5"/>
          <a:stretch>
            <a:fillRect/>
          </a:stretch>
        </p:blipFill>
        <p:spPr>
          <a:xfrm>
            <a:off x="1105643" y="60426"/>
            <a:ext cx="1415210" cy="1372784"/>
          </a:xfrm>
          <a:prstGeom prst="rect">
            <a:avLst/>
          </a:prstGeom>
        </p:spPr>
      </p:pic>
    </p:spTree>
    <p:extLst>
      <p:ext uri="{BB962C8B-B14F-4D97-AF65-F5344CB8AC3E}">
        <p14:creationId xmlns:p14="http://schemas.microsoft.com/office/powerpoint/2010/main" val="142225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Link New Common Test</a:t>
            </a:r>
          </a:p>
        </p:txBody>
      </p:sp>
      <p:pic>
        <p:nvPicPr>
          <p:cNvPr id="7" name="Picture 6">
            <a:extLst>
              <a:ext uri="{FF2B5EF4-FFF2-40B4-BE49-F238E27FC236}">
                <a16:creationId xmlns:a16="http://schemas.microsoft.com/office/drawing/2014/main" id="{1AD2CAB4-2D92-4064-865B-2EC98335D1B9}"/>
              </a:ext>
            </a:extLst>
          </p:cNvPr>
          <p:cNvPicPr>
            <a:picLocks noChangeAspect="1"/>
          </p:cNvPicPr>
          <p:nvPr/>
        </p:nvPicPr>
        <p:blipFill>
          <a:blip r:embed="rId3"/>
          <a:stretch>
            <a:fillRect/>
          </a:stretch>
        </p:blipFill>
        <p:spPr>
          <a:xfrm>
            <a:off x="800100" y="1524635"/>
            <a:ext cx="10261910" cy="5105214"/>
          </a:xfrm>
          <a:prstGeom prst="rect">
            <a:avLst/>
          </a:prstGeom>
        </p:spPr>
      </p:pic>
      <p:sp>
        <p:nvSpPr>
          <p:cNvPr id="9" name="Rectangle 8">
            <a:extLst>
              <a:ext uri="{FF2B5EF4-FFF2-40B4-BE49-F238E27FC236}">
                <a16:creationId xmlns:a16="http://schemas.microsoft.com/office/drawing/2014/main" id="{802825B6-F474-493C-853B-681D8D07286E}"/>
              </a:ext>
            </a:extLst>
          </p:cNvPr>
          <p:cNvSpPr/>
          <p:nvPr/>
        </p:nvSpPr>
        <p:spPr>
          <a:xfrm>
            <a:off x="4271866" y="3568320"/>
            <a:ext cx="2002536" cy="142646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Drag and drop the to put the steps into the correct order.</a:t>
            </a:r>
          </a:p>
        </p:txBody>
      </p:sp>
      <p:pic>
        <p:nvPicPr>
          <p:cNvPr id="6" name="Picture 5">
            <a:extLst>
              <a:ext uri="{FF2B5EF4-FFF2-40B4-BE49-F238E27FC236}">
                <a16:creationId xmlns:a16="http://schemas.microsoft.com/office/drawing/2014/main" id="{7819C6E4-EC5E-4EB5-BE93-0F29678C84ED}"/>
              </a:ext>
            </a:extLst>
          </p:cNvPr>
          <p:cNvPicPr>
            <a:picLocks noChangeAspect="1"/>
          </p:cNvPicPr>
          <p:nvPr/>
        </p:nvPicPr>
        <p:blipFill>
          <a:blip r:embed="rId4"/>
          <a:stretch>
            <a:fillRect/>
          </a:stretch>
        </p:blipFill>
        <p:spPr>
          <a:xfrm>
            <a:off x="1105643" y="60426"/>
            <a:ext cx="1415210" cy="1372784"/>
          </a:xfrm>
          <a:prstGeom prst="rect">
            <a:avLst/>
          </a:prstGeom>
        </p:spPr>
      </p:pic>
    </p:spTree>
    <p:extLst>
      <p:ext uri="{BB962C8B-B14F-4D97-AF65-F5344CB8AC3E}">
        <p14:creationId xmlns:p14="http://schemas.microsoft.com/office/powerpoint/2010/main" val="371862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Link New Common Test</a:t>
            </a:r>
          </a:p>
        </p:txBody>
      </p:sp>
      <p:pic>
        <p:nvPicPr>
          <p:cNvPr id="7" name="Picture 6">
            <a:extLst>
              <a:ext uri="{FF2B5EF4-FFF2-40B4-BE49-F238E27FC236}">
                <a16:creationId xmlns:a16="http://schemas.microsoft.com/office/drawing/2014/main" id="{1AD2CAB4-2D92-4064-865B-2EC98335D1B9}"/>
              </a:ext>
            </a:extLst>
          </p:cNvPr>
          <p:cNvPicPr>
            <a:picLocks noChangeAspect="1"/>
          </p:cNvPicPr>
          <p:nvPr/>
        </p:nvPicPr>
        <p:blipFill>
          <a:blip r:embed="rId3"/>
          <a:stretch>
            <a:fillRect/>
          </a:stretch>
        </p:blipFill>
        <p:spPr>
          <a:xfrm>
            <a:off x="800100" y="1524635"/>
            <a:ext cx="10050037" cy="4999809"/>
          </a:xfrm>
          <a:prstGeom prst="rect">
            <a:avLst/>
          </a:prstGeom>
        </p:spPr>
      </p:pic>
      <p:pic>
        <p:nvPicPr>
          <p:cNvPr id="3" name="Picture 2">
            <a:extLst>
              <a:ext uri="{FF2B5EF4-FFF2-40B4-BE49-F238E27FC236}">
                <a16:creationId xmlns:a16="http://schemas.microsoft.com/office/drawing/2014/main" id="{961C5748-151E-428A-86C7-990881811879}"/>
              </a:ext>
            </a:extLst>
          </p:cNvPr>
          <p:cNvPicPr>
            <a:picLocks noChangeAspect="1"/>
          </p:cNvPicPr>
          <p:nvPr/>
        </p:nvPicPr>
        <p:blipFill>
          <a:blip r:embed="rId4"/>
          <a:stretch>
            <a:fillRect/>
          </a:stretch>
        </p:blipFill>
        <p:spPr>
          <a:xfrm>
            <a:off x="833553" y="1563596"/>
            <a:ext cx="10183852" cy="5096230"/>
          </a:xfrm>
          <a:prstGeom prst="rect">
            <a:avLst/>
          </a:prstGeom>
        </p:spPr>
      </p:pic>
      <p:pic>
        <p:nvPicPr>
          <p:cNvPr id="6" name="Picture 5">
            <a:extLst>
              <a:ext uri="{FF2B5EF4-FFF2-40B4-BE49-F238E27FC236}">
                <a16:creationId xmlns:a16="http://schemas.microsoft.com/office/drawing/2014/main" id="{C8A765E3-F14E-479B-9639-BFEF8053463C}"/>
              </a:ext>
            </a:extLst>
          </p:cNvPr>
          <p:cNvPicPr>
            <a:picLocks noChangeAspect="1"/>
          </p:cNvPicPr>
          <p:nvPr/>
        </p:nvPicPr>
        <p:blipFill>
          <a:blip r:embed="rId5"/>
          <a:stretch>
            <a:fillRect/>
          </a:stretch>
        </p:blipFill>
        <p:spPr>
          <a:xfrm>
            <a:off x="1105643" y="60426"/>
            <a:ext cx="1415210" cy="1372784"/>
          </a:xfrm>
          <a:prstGeom prst="rect">
            <a:avLst/>
          </a:prstGeom>
        </p:spPr>
      </p:pic>
      <p:sp>
        <p:nvSpPr>
          <p:cNvPr id="8" name="Rectangle 7">
            <a:extLst>
              <a:ext uri="{FF2B5EF4-FFF2-40B4-BE49-F238E27FC236}">
                <a16:creationId xmlns:a16="http://schemas.microsoft.com/office/drawing/2014/main" id="{66900DDF-00EC-4611-A0C4-206C3BAEA9AC}"/>
              </a:ext>
            </a:extLst>
          </p:cNvPr>
          <p:cNvSpPr/>
          <p:nvPr/>
        </p:nvSpPr>
        <p:spPr>
          <a:xfrm>
            <a:off x="4873165" y="1521747"/>
            <a:ext cx="1058711" cy="3539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80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7311D-0DE9-48D1-8557-F379FFB92209}"/>
              </a:ext>
            </a:extLst>
          </p:cNvPr>
          <p:cNvSpPr>
            <a:spLocks noGrp="1"/>
          </p:cNvSpPr>
          <p:nvPr>
            <p:ph type="title"/>
          </p:nvPr>
        </p:nvSpPr>
        <p:spPr/>
        <p:txBody>
          <a:bodyPr/>
          <a:lstStyle/>
          <a:p>
            <a:r>
              <a:rPr lang="en-US" dirty="0"/>
              <a:t>Test Sets</a:t>
            </a:r>
            <a:br>
              <a:rPr lang="en-US" dirty="0"/>
            </a:br>
            <a:endParaRPr lang="en-US" dirty="0"/>
          </a:p>
        </p:txBody>
      </p:sp>
      <p:pic>
        <p:nvPicPr>
          <p:cNvPr id="3" name="Picture 2">
            <a:extLst>
              <a:ext uri="{FF2B5EF4-FFF2-40B4-BE49-F238E27FC236}">
                <a16:creationId xmlns:a16="http://schemas.microsoft.com/office/drawing/2014/main" id="{67D7CADD-8052-45F2-9D3D-D8B08E295C49}"/>
              </a:ext>
            </a:extLst>
          </p:cNvPr>
          <p:cNvPicPr>
            <a:picLocks noChangeAspect="1"/>
          </p:cNvPicPr>
          <p:nvPr/>
        </p:nvPicPr>
        <p:blipFill>
          <a:blip r:embed="rId3"/>
          <a:stretch>
            <a:fillRect/>
          </a:stretch>
        </p:blipFill>
        <p:spPr>
          <a:xfrm>
            <a:off x="873209" y="1547363"/>
            <a:ext cx="1517264" cy="1513792"/>
          </a:xfrm>
          <a:prstGeom prst="rect">
            <a:avLst/>
          </a:prstGeom>
        </p:spPr>
      </p:pic>
    </p:spTree>
    <p:extLst>
      <p:ext uri="{BB962C8B-B14F-4D97-AF65-F5344CB8AC3E}">
        <p14:creationId xmlns:p14="http://schemas.microsoft.com/office/powerpoint/2010/main" val="2622256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F89192-AFFF-4B2E-95D4-B1BB3340AFCA}"/>
              </a:ext>
            </a:extLst>
          </p:cNvPr>
          <p:cNvPicPr>
            <a:picLocks noChangeAspect="1"/>
          </p:cNvPicPr>
          <p:nvPr/>
        </p:nvPicPr>
        <p:blipFill>
          <a:blip r:embed="rId3"/>
          <a:stretch>
            <a:fillRect/>
          </a:stretch>
        </p:blipFill>
        <p:spPr>
          <a:xfrm>
            <a:off x="837363" y="1563596"/>
            <a:ext cx="10877550" cy="5162550"/>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Create A Test Set</a:t>
            </a:r>
          </a:p>
        </p:txBody>
      </p:sp>
      <p:pic>
        <p:nvPicPr>
          <p:cNvPr id="9" name="Picture 8">
            <a:extLst>
              <a:ext uri="{FF2B5EF4-FFF2-40B4-BE49-F238E27FC236}">
                <a16:creationId xmlns:a16="http://schemas.microsoft.com/office/drawing/2014/main" id="{11994B6A-C666-4597-A334-4E0002289DA7}"/>
              </a:ext>
            </a:extLst>
          </p:cNvPr>
          <p:cNvPicPr>
            <a:picLocks noChangeAspect="1"/>
          </p:cNvPicPr>
          <p:nvPr/>
        </p:nvPicPr>
        <p:blipFill>
          <a:blip r:embed="rId4"/>
          <a:stretch>
            <a:fillRect/>
          </a:stretch>
        </p:blipFill>
        <p:spPr>
          <a:xfrm>
            <a:off x="1010228" y="0"/>
            <a:ext cx="1517264" cy="1513792"/>
          </a:xfrm>
          <a:prstGeom prst="rect">
            <a:avLst/>
          </a:prstGeom>
        </p:spPr>
      </p:pic>
    </p:spTree>
    <p:extLst>
      <p:ext uri="{BB962C8B-B14F-4D97-AF65-F5344CB8AC3E}">
        <p14:creationId xmlns:p14="http://schemas.microsoft.com/office/powerpoint/2010/main" val="275837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A911C4-BD49-4244-BC5D-C16916AD1710}"/>
              </a:ext>
            </a:extLst>
          </p:cNvPr>
          <p:cNvPicPr>
            <a:picLocks noChangeAspect="1"/>
          </p:cNvPicPr>
          <p:nvPr/>
        </p:nvPicPr>
        <p:blipFill>
          <a:blip r:embed="rId3"/>
          <a:stretch>
            <a:fillRect/>
          </a:stretch>
        </p:blipFill>
        <p:spPr>
          <a:xfrm flipH="1">
            <a:off x="3026607" y="2132760"/>
            <a:ext cx="1334400" cy="1325563"/>
          </a:xfrm>
          <a:prstGeom prst="rect">
            <a:avLst/>
          </a:prstGeom>
        </p:spPr>
      </p:pic>
      <p:pic>
        <p:nvPicPr>
          <p:cNvPr id="6" name="Picture 5">
            <a:extLst>
              <a:ext uri="{FF2B5EF4-FFF2-40B4-BE49-F238E27FC236}">
                <a16:creationId xmlns:a16="http://schemas.microsoft.com/office/drawing/2014/main" id="{C00C4376-D57B-4677-A0AE-CF80A5A52AB5}"/>
              </a:ext>
            </a:extLst>
          </p:cNvPr>
          <p:cNvPicPr>
            <a:picLocks noChangeAspect="1"/>
          </p:cNvPicPr>
          <p:nvPr/>
        </p:nvPicPr>
        <p:blipFill rotWithShape="1">
          <a:blip r:embed="rId4"/>
          <a:srcRect b="13334"/>
          <a:stretch/>
        </p:blipFill>
        <p:spPr>
          <a:xfrm flipH="1">
            <a:off x="1069248" y="1158265"/>
            <a:ext cx="1303606" cy="1188720"/>
          </a:xfrm>
          <a:prstGeom prst="rect">
            <a:avLst/>
          </a:prstGeom>
        </p:spPr>
      </p:pic>
      <p:sp>
        <p:nvSpPr>
          <p:cNvPr id="7" name="TextBox 6">
            <a:extLst>
              <a:ext uri="{FF2B5EF4-FFF2-40B4-BE49-F238E27FC236}">
                <a16:creationId xmlns:a16="http://schemas.microsoft.com/office/drawing/2014/main" id="{EAAA0173-96D5-4D98-A331-880C437852A3}"/>
              </a:ext>
            </a:extLst>
          </p:cNvPr>
          <p:cNvSpPr txBox="1"/>
          <p:nvPr/>
        </p:nvSpPr>
        <p:spPr>
          <a:xfrm>
            <a:off x="2608387" y="1705724"/>
            <a:ext cx="1415210" cy="369332"/>
          </a:xfrm>
          <a:prstGeom prst="rect">
            <a:avLst/>
          </a:prstGeom>
          <a:noFill/>
        </p:spPr>
        <p:txBody>
          <a:bodyPr wrap="square" rtlCol="0">
            <a:spAutoFit/>
          </a:bodyPr>
          <a:lstStyle/>
          <a:p>
            <a:r>
              <a:rPr lang="en-US" dirty="0"/>
              <a:t>Test Case</a:t>
            </a:r>
          </a:p>
        </p:txBody>
      </p:sp>
      <p:sp>
        <p:nvSpPr>
          <p:cNvPr id="8" name="TextBox 7">
            <a:extLst>
              <a:ext uri="{FF2B5EF4-FFF2-40B4-BE49-F238E27FC236}">
                <a16:creationId xmlns:a16="http://schemas.microsoft.com/office/drawing/2014/main" id="{11323A7A-9685-4A53-A0F1-BEFFD008CB0B}"/>
              </a:ext>
            </a:extLst>
          </p:cNvPr>
          <p:cNvSpPr txBox="1"/>
          <p:nvPr/>
        </p:nvSpPr>
        <p:spPr>
          <a:xfrm>
            <a:off x="4497158" y="2655598"/>
            <a:ext cx="1415210" cy="369332"/>
          </a:xfrm>
          <a:prstGeom prst="rect">
            <a:avLst/>
          </a:prstGeom>
          <a:noFill/>
        </p:spPr>
        <p:txBody>
          <a:bodyPr wrap="square" rtlCol="0">
            <a:spAutoFit/>
          </a:bodyPr>
          <a:lstStyle/>
          <a:p>
            <a:r>
              <a:rPr lang="en-US" dirty="0"/>
              <a:t>Test Step</a:t>
            </a:r>
          </a:p>
        </p:txBody>
      </p:sp>
      <p:pic>
        <p:nvPicPr>
          <p:cNvPr id="9" name="Picture 8">
            <a:extLst>
              <a:ext uri="{FF2B5EF4-FFF2-40B4-BE49-F238E27FC236}">
                <a16:creationId xmlns:a16="http://schemas.microsoft.com/office/drawing/2014/main" id="{C6245EBC-7D47-44D6-98BF-E4A3A18748EA}"/>
              </a:ext>
            </a:extLst>
          </p:cNvPr>
          <p:cNvPicPr>
            <a:picLocks noChangeAspect="1"/>
          </p:cNvPicPr>
          <p:nvPr/>
        </p:nvPicPr>
        <p:blipFill>
          <a:blip r:embed="rId5"/>
          <a:stretch>
            <a:fillRect/>
          </a:stretch>
        </p:blipFill>
        <p:spPr>
          <a:xfrm>
            <a:off x="962419" y="2896660"/>
            <a:ext cx="1517264" cy="1513792"/>
          </a:xfrm>
          <a:prstGeom prst="rect">
            <a:avLst/>
          </a:prstGeom>
        </p:spPr>
      </p:pic>
      <p:sp>
        <p:nvSpPr>
          <p:cNvPr id="10" name="TextBox 9">
            <a:extLst>
              <a:ext uri="{FF2B5EF4-FFF2-40B4-BE49-F238E27FC236}">
                <a16:creationId xmlns:a16="http://schemas.microsoft.com/office/drawing/2014/main" id="{FE1A721F-8BA6-4A97-95DC-65D4469781F6}"/>
              </a:ext>
            </a:extLst>
          </p:cNvPr>
          <p:cNvSpPr txBox="1"/>
          <p:nvPr/>
        </p:nvSpPr>
        <p:spPr>
          <a:xfrm>
            <a:off x="2608387" y="3653556"/>
            <a:ext cx="1415210" cy="369332"/>
          </a:xfrm>
          <a:prstGeom prst="rect">
            <a:avLst/>
          </a:prstGeom>
          <a:noFill/>
        </p:spPr>
        <p:txBody>
          <a:bodyPr wrap="square" rtlCol="0">
            <a:spAutoFit/>
          </a:bodyPr>
          <a:lstStyle/>
          <a:p>
            <a:r>
              <a:rPr lang="en-US" dirty="0"/>
              <a:t>Test Set</a:t>
            </a:r>
          </a:p>
        </p:txBody>
      </p:sp>
      <p:pic>
        <p:nvPicPr>
          <p:cNvPr id="11" name="Picture 10">
            <a:extLst>
              <a:ext uri="{FF2B5EF4-FFF2-40B4-BE49-F238E27FC236}">
                <a16:creationId xmlns:a16="http://schemas.microsoft.com/office/drawing/2014/main" id="{6A06D9BC-FF40-4569-B706-E69C7CC6F778}"/>
              </a:ext>
            </a:extLst>
          </p:cNvPr>
          <p:cNvPicPr>
            <a:picLocks noChangeAspect="1"/>
          </p:cNvPicPr>
          <p:nvPr/>
        </p:nvPicPr>
        <p:blipFill>
          <a:blip r:embed="rId6"/>
          <a:stretch>
            <a:fillRect/>
          </a:stretch>
        </p:blipFill>
        <p:spPr>
          <a:xfrm>
            <a:off x="1046253" y="4960128"/>
            <a:ext cx="1349596" cy="1238591"/>
          </a:xfrm>
          <a:prstGeom prst="rect">
            <a:avLst/>
          </a:prstGeom>
        </p:spPr>
      </p:pic>
      <p:sp>
        <p:nvSpPr>
          <p:cNvPr id="12" name="TextBox 11">
            <a:extLst>
              <a:ext uri="{FF2B5EF4-FFF2-40B4-BE49-F238E27FC236}">
                <a16:creationId xmlns:a16="http://schemas.microsoft.com/office/drawing/2014/main" id="{17868DB2-7F55-4D66-966D-48DB3EFE176F}"/>
              </a:ext>
            </a:extLst>
          </p:cNvPr>
          <p:cNvSpPr txBox="1"/>
          <p:nvPr/>
        </p:nvSpPr>
        <p:spPr>
          <a:xfrm>
            <a:off x="2608387" y="5394757"/>
            <a:ext cx="1415210" cy="369332"/>
          </a:xfrm>
          <a:prstGeom prst="rect">
            <a:avLst/>
          </a:prstGeom>
          <a:noFill/>
        </p:spPr>
        <p:txBody>
          <a:bodyPr wrap="square" rtlCol="0">
            <a:spAutoFit/>
          </a:bodyPr>
          <a:lstStyle/>
          <a:p>
            <a:r>
              <a:rPr lang="en-US" dirty="0"/>
              <a:t>Test Run</a:t>
            </a:r>
          </a:p>
        </p:txBody>
      </p:sp>
      <p:pic>
        <p:nvPicPr>
          <p:cNvPr id="13" name="Picture 12">
            <a:extLst>
              <a:ext uri="{FF2B5EF4-FFF2-40B4-BE49-F238E27FC236}">
                <a16:creationId xmlns:a16="http://schemas.microsoft.com/office/drawing/2014/main" id="{DE4C3D81-2D78-47AF-B587-B44E9BE904EE}"/>
              </a:ext>
            </a:extLst>
          </p:cNvPr>
          <p:cNvPicPr>
            <a:picLocks noChangeAspect="1"/>
          </p:cNvPicPr>
          <p:nvPr/>
        </p:nvPicPr>
        <p:blipFill>
          <a:blip r:embed="rId7"/>
          <a:stretch>
            <a:fillRect/>
          </a:stretch>
        </p:blipFill>
        <p:spPr>
          <a:xfrm>
            <a:off x="6262551" y="1969206"/>
            <a:ext cx="1415210" cy="1372784"/>
          </a:xfrm>
          <a:prstGeom prst="rect">
            <a:avLst/>
          </a:prstGeom>
        </p:spPr>
      </p:pic>
      <p:sp>
        <p:nvSpPr>
          <p:cNvPr id="14" name="TextBox 13">
            <a:extLst>
              <a:ext uri="{FF2B5EF4-FFF2-40B4-BE49-F238E27FC236}">
                <a16:creationId xmlns:a16="http://schemas.microsoft.com/office/drawing/2014/main" id="{D346EFFD-822C-494F-9D30-A36C9BBE6056}"/>
              </a:ext>
            </a:extLst>
          </p:cNvPr>
          <p:cNvSpPr txBox="1"/>
          <p:nvPr/>
        </p:nvSpPr>
        <p:spPr>
          <a:xfrm>
            <a:off x="7801647" y="2655598"/>
            <a:ext cx="2006776" cy="369332"/>
          </a:xfrm>
          <a:prstGeom prst="rect">
            <a:avLst/>
          </a:prstGeom>
          <a:noFill/>
        </p:spPr>
        <p:txBody>
          <a:bodyPr wrap="square" rtlCol="0">
            <a:spAutoFit/>
          </a:bodyPr>
          <a:lstStyle/>
          <a:p>
            <a:r>
              <a:rPr lang="en-US" dirty="0"/>
              <a:t>Linked Test Step</a:t>
            </a:r>
          </a:p>
        </p:txBody>
      </p:sp>
      <p:sp>
        <p:nvSpPr>
          <p:cNvPr id="2" name="Title 1">
            <a:extLst>
              <a:ext uri="{FF2B5EF4-FFF2-40B4-BE49-F238E27FC236}">
                <a16:creationId xmlns:a16="http://schemas.microsoft.com/office/drawing/2014/main" id="{64D7A29C-8FC1-45F4-910E-1517DED4F15B}"/>
              </a:ext>
            </a:extLst>
          </p:cNvPr>
          <p:cNvSpPr>
            <a:spLocks noGrp="1"/>
          </p:cNvSpPr>
          <p:nvPr>
            <p:ph type="title"/>
          </p:nvPr>
        </p:nvSpPr>
        <p:spPr/>
        <p:txBody>
          <a:bodyPr/>
          <a:lstStyle/>
          <a:p>
            <a:r>
              <a:rPr lang="en-US" dirty="0"/>
              <a:t>Testing Building Blocks</a:t>
            </a:r>
          </a:p>
        </p:txBody>
      </p:sp>
    </p:spTree>
    <p:extLst>
      <p:ext uri="{BB962C8B-B14F-4D97-AF65-F5344CB8AC3E}">
        <p14:creationId xmlns:p14="http://schemas.microsoft.com/office/powerpoint/2010/main" val="36707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AF9702-8E84-4C6A-A142-F01EDD64CD6C}"/>
              </a:ext>
            </a:extLst>
          </p:cNvPr>
          <p:cNvPicPr>
            <a:picLocks noChangeAspect="1"/>
          </p:cNvPicPr>
          <p:nvPr/>
        </p:nvPicPr>
        <p:blipFill rotWithShape="1">
          <a:blip r:embed="rId3"/>
          <a:srcRect r="10001" b="1147"/>
          <a:stretch/>
        </p:blipFill>
        <p:spPr>
          <a:xfrm>
            <a:off x="837363" y="1563596"/>
            <a:ext cx="10972800" cy="4663440"/>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Create A Test Set</a:t>
            </a:r>
          </a:p>
        </p:txBody>
      </p:sp>
      <p:pic>
        <p:nvPicPr>
          <p:cNvPr id="9" name="Picture 8">
            <a:extLst>
              <a:ext uri="{FF2B5EF4-FFF2-40B4-BE49-F238E27FC236}">
                <a16:creationId xmlns:a16="http://schemas.microsoft.com/office/drawing/2014/main" id="{11994B6A-C666-4597-A334-4E0002289DA7}"/>
              </a:ext>
            </a:extLst>
          </p:cNvPr>
          <p:cNvPicPr>
            <a:picLocks noChangeAspect="1"/>
          </p:cNvPicPr>
          <p:nvPr/>
        </p:nvPicPr>
        <p:blipFill>
          <a:blip r:embed="rId4"/>
          <a:stretch>
            <a:fillRect/>
          </a:stretch>
        </p:blipFill>
        <p:spPr>
          <a:xfrm>
            <a:off x="1010228" y="0"/>
            <a:ext cx="1517264" cy="1513792"/>
          </a:xfrm>
          <a:prstGeom prst="rect">
            <a:avLst/>
          </a:prstGeom>
        </p:spPr>
      </p:pic>
      <p:sp>
        <p:nvSpPr>
          <p:cNvPr id="5" name="Rectangle 4">
            <a:extLst>
              <a:ext uri="{FF2B5EF4-FFF2-40B4-BE49-F238E27FC236}">
                <a16:creationId xmlns:a16="http://schemas.microsoft.com/office/drawing/2014/main" id="{B85FB3D0-9024-431C-86C0-F92B03CAC564}"/>
              </a:ext>
            </a:extLst>
          </p:cNvPr>
          <p:cNvSpPr/>
          <p:nvPr/>
        </p:nvSpPr>
        <p:spPr>
          <a:xfrm>
            <a:off x="2759813" y="2282358"/>
            <a:ext cx="1448203" cy="3898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90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10E081-FFF0-4002-8340-699744836A67}"/>
              </a:ext>
            </a:extLst>
          </p:cNvPr>
          <p:cNvPicPr>
            <a:picLocks noChangeAspect="1"/>
          </p:cNvPicPr>
          <p:nvPr/>
        </p:nvPicPr>
        <p:blipFill>
          <a:blip r:embed="rId3"/>
          <a:stretch>
            <a:fillRect/>
          </a:stretch>
        </p:blipFill>
        <p:spPr>
          <a:xfrm>
            <a:off x="837363" y="1563596"/>
            <a:ext cx="10972800" cy="5162550"/>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Create A Test Set</a:t>
            </a:r>
          </a:p>
        </p:txBody>
      </p:sp>
      <p:pic>
        <p:nvPicPr>
          <p:cNvPr id="9" name="Picture 8">
            <a:extLst>
              <a:ext uri="{FF2B5EF4-FFF2-40B4-BE49-F238E27FC236}">
                <a16:creationId xmlns:a16="http://schemas.microsoft.com/office/drawing/2014/main" id="{11994B6A-C666-4597-A334-4E0002289DA7}"/>
              </a:ext>
            </a:extLst>
          </p:cNvPr>
          <p:cNvPicPr>
            <a:picLocks noChangeAspect="1"/>
          </p:cNvPicPr>
          <p:nvPr/>
        </p:nvPicPr>
        <p:blipFill>
          <a:blip r:embed="rId4"/>
          <a:stretch>
            <a:fillRect/>
          </a:stretch>
        </p:blipFill>
        <p:spPr>
          <a:xfrm>
            <a:off x="1010228" y="0"/>
            <a:ext cx="1517264" cy="1513792"/>
          </a:xfrm>
          <a:prstGeom prst="rect">
            <a:avLst/>
          </a:prstGeom>
        </p:spPr>
      </p:pic>
    </p:spTree>
    <p:extLst>
      <p:ext uri="{BB962C8B-B14F-4D97-AF65-F5344CB8AC3E}">
        <p14:creationId xmlns:p14="http://schemas.microsoft.com/office/powerpoint/2010/main" val="2923576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3614E-520C-42D2-9CE4-9D7348A443FA}"/>
              </a:ext>
            </a:extLst>
          </p:cNvPr>
          <p:cNvPicPr>
            <a:picLocks noChangeAspect="1"/>
          </p:cNvPicPr>
          <p:nvPr/>
        </p:nvPicPr>
        <p:blipFill rotWithShape="1">
          <a:blip r:embed="rId3"/>
          <a:srcRect r="10001" b="9630"/>
          <a:stretch/>
        </p:blipFill>
        <p:spPr>
          <a:xfrm>
            <a:off x="837363" y="1563596"/>
            <a:ext cx="10972800" cy="4663440"/>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Create A Test Set</a:t>
            </a:r>
          </a:p>
        </p:txBody>
      </p:sp>
      <p:pic>
        <p:nvPicPr>
          <p:cNvPr id="9" name="Picture 8">
            <a:extLst>
              <a:ext uri="{FF2B5EF4-FFF2-40B4-BE49-F238E27FC236}">
                <a16:creationId xmlns:a16="http://schemas.microsoft.com/office/drawing/2014/main" id="{11994B6A-C666-4597-A334-4E0002289DA7}"/>
              </a:ext>
            </a:extLst>
          </p:cNvPr>
          <p:cNvPicPr>
            <a:picLocks noChangeAspect="1"/>
          </p:cNvPicPr>
          <p:nvPr/>
        </p:nvPicPr>
        <p:blipFill>
          <a:blip r:embed="rId4"/>
          <a:stretch>
            <a:fillRect/>
          </a:stretch>
        </p:blipFill>
        <p:spPr>
          <a:xfrm>
            <a:off x="1010228" y="0"/>
            <a:ext cx="1517264" cy="1513792"/>
          </a:xfrm>
          <a:prstGeom prst="rect">
            <a:avLst/>
          </a:prstGeom>
        </p:spPr>
      </p:pic>
    </p:spTree>
    <p:extLst>
      <p:ext uri="{BB962C8B-B14F-4D97-AF65-F5344CB8AC3E}">
        <p14:creationId xmlns:p14="http://schemas.microsoft.com/office/powerpoint/2010/main" val="4249571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604DDD-6C0F-4291-A8E3-B909A59A1260}"/>
              </a:ext>
            </a:extLst>
          </p:cNvPr>
          <p:cNvPicPr>
            <a:picLocks noChangeAspect="1"/>
          </p:cNvPicPr>
          <p:nvPr/>
        </p:nvPicPr>
        <p:blipFill>
          <a:blip r:embed="rId3"/>
          <a:stretch>
            <a:fillRect/>
          </a:stretch>
        </p:blipFill>
        <p:spPr>
          <a:xfrm>
            <a:off x="818313" y="1573121"/>
            <a:ext cx="9859211" cy="5164757"/>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Create A Test Set</a:t>
            </a:r>
          </a:p>
        </p:txBody>
      </p:sp>
      <p:pic>
        <p:nvPicPr>
          <p:cNvPr id="9" name="Picture 8">
            <a:extLst>
              <a:ext uri="{FF2B5EF4-FFF2-40B4-BE49-F238E27FC236}">
                <a16:creationId xmlns:a16="http://schemas.microsoft.com/office/drawing/2014/main" id="{11994B6A-C666-4597-A334-4E0002289DA7}"/>
              </a:ext>
            </a:extLst>
          </p:cNvPr>
          <p:cNvPicPr>
            <a:picLocks noChangeAspect="1"/>
          </p:cNvPicPr>
          <p:nvPr/>
        </p:nvPicPr>
        <p:blipFill>
          <a:blip r:embed="rId4"/>
          <a:stretch>
            <a:fillRect/>
          </a:stretch>
        </p:blipFill>
        <p:spPr>
          <a:xfrm>
            <a:off x="1010228" y="0"/>
            <a:ext cx="1517264" cy="1513792"/>
          </a:xfrm>
          <a:prstGeom prst="rect">
            <a:avLst/>
          </a:prstGeom>
        </p:spPr>
      </p:pic>
      <p:cxnSp>
        <p:nvCxnSpPr>
          <p:cNvPr id="7" name="Straight Connector 6">
            <a:extLst>
              <a:ext uri="{FF2B5EF4-FFF2-40B4-BE49-F238E27FC236}">
                <a16:creationId xmlns:a16="http://schemas.microsoft.com/office/drawing/2014/main" id="{C1049287-97DC-4469-8A14-A35715179950}"/>
              </a:ext>
            </a:extLst>
          </p:cNvPr>
          <p:cNvCxnSpPr/>
          <p:nvPr/>
        </p:nvCxnSpPr>
        <p:spPr>
          <a:xfrm>
            <a:off x="921451" y="4598633"/>
            <a:ext cx="1448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79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604DDD-6C0F-4291-A8E3-B909A59A1260}"/>
              </a:ext>
            </a:extLst>
          </p:cNvPr>
          <p:cNvPicPr>
            <a:picLocks noChangeAspect="1"/>
          </p:cNvPicPr>
          <p:nvPr/>
        </p:nvPicPr>
        <p:blipFill>
          <a:blip r:embed="rId3"/>
          <a:stretch>
            <a:fillRect/>
          </a:stretch>
        </p:blipFill>
        <p:spPr>
          <a:xfrm>
            <a:off x="818313" y="1573121"/>
            <a:ext cx="9859211" cy="5164757"/>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Create A Test Set</a:t>
            </a:r>
          </a:p>
        </p:txBody>
      </p:sp>
      <p:pic>
        <p:nvPicPr>
          <p:cNvPr id="9" name="Picture 8">
            <a:extLst>
              <a:ext uri="{FF2B5EF4-FFF2-40B4-BE49-F238E27FC236}">
                <a16:creationId xmlns:a16="http://schemas.microsoft.com/office/drawing/2014/main" id="{11994B6A-C666-4597-A334-4E0002289DA7}"/>
              </a:ext>
            </a:extLst>
          </p:cNvPr>
          <p:cNvPicPr>
            <a:picLocks noChangeAspect="1"/>
          </p:cNvPicPr>
          <p:nvPr/>
        </p:nvPicPr>
        <p:blipFill>
          <a:blip r:embed="rId4"/>
          <a:stretch>
            <a:fillRect/>
          </a:stretch>
        </p:blipFill>
        <p:spPr>
          <a:xfrm>
            <a:off x="1010228" y="0"/>
            <a:ext cx="1517264" cy="1513792"/>
          </a:xfrm>
          <a:prstGeom prst="rect">
            <a:avLst/>
          </a:prstGeom>
        </p:spPr>
      </p:pic>
      <p:cxnSp>
        <p:nvCxnSpPr>
          <p:cNvPr id="7" name="Straight Connector 6">
            <a:extLst>
              <a:ext uri="{FF2B5EF4-FFF2-40B4-BE49-F238E27FC236}">
                <a16:creationId xmlns:a16="http://schemas.microsoft.com/office/drawing/2014/main" id="{C1049287-97DC-4469-8A14-A35715179950}"/>
              </a:ext>
            </a:extLst>
          </p:cNvPr>
          <p:cNvCxnSpPr/>
          <p:nvPr/>
        </p:nvCxnSpPr>
        <p:spPr>
          <a:xfrm>
            <a:off x="921451" y="4598633"/>
            <a:ext cx="1448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E57EA50-D798-486E-8806-ECE8DE0A632A}"/>
              </a:ext>
            </a:extLst>
          </p:cNvPr>
          <p:cNvPicPr>
            <a:picLocks noChangeAspect="1"/>
          </p:cNvPicPr>
          <p:nvPr/>
        </p:nvPicPr>
        <p:blipFill>
          <a:blip r:embed="rId5"/>
          <a:stretch>
            <a:fillRect/>
          </a:stretch>
        </p:blipFill>
        <p:spPr>
          <a:xfrm>
            <a:off x="7324077" y="2082447"/>
            <a:ext cx="4655092" cy="4496486"/>
          </a:xfrm>
          <a:prstGeom prst="rect">
            <a:avLst/>
          </a:prstGeom>
        </p:spPr>
      </p:pic>
      <p:cxnSp>
        <p:nvCxnSpPr>
          <p:cNvPr id="10" name="Straight Connector 9">
            <a:extLst>
              <a:ext uri="{FF2B5EF4-FFF2-40B4-BE49-F238E27FC236}">
                <a16:creationId xmlns:a16="http://schemas.microsoft.com/office/drawing/2014/main" id="{142BAFC3-9908-4B25-8F0F-9A9B859D019B}"/>
              </a:ext>
            </a:extLst>
          </p:cNvPr>
          <p:cNvCxnSpPr/>
          <p:nvPr/>
        </p:nvCxnSpPr>
        <p:spPr>
          <a:xfrm>
            <a:off x="8016189" y="5336959"/>
            <a:ext cx="1448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40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Create A Test Set</a:t>
            </a:r>
          </a:p>
        </p:txBody>
      </p:sp>
      <p:pic>
        <p:nvPicPr>
          <p:cNvPr id="9" name="Picture 8">
            <a:extLst>
              <a:ext uri="{FF2B5EF4-FFF2-40B4-BE49-F238E27FC236}">
                <a16:creationId xmlns:a16="http://schemas.microsoft.com/office/drawing/2014/main" id="{11994B6A-C666-4597-A334-4E0002289DA7}"/>
              </a:ext>
            </a:extLst>
          </p:cNvPr>
          <p:cNvPicPr>
            <a:picLocks noChangeAspect="1"/>
          </p:cNvPicPr>
          <p:nvPr/>
        </p:nvPicPr>
        <p:blipFill>
          <a:blip r:embed="rId3"/>
          <a:stretch>
            <a:fillRect/>
          </a:stretch>
        </p:blipFill>
        <p:spPr>
          <a:xfrm>
            <a:off x="1010228" y="0"/>
            <a:ext cx="1517264" cy="1513792"/>
          </a:xfrm>
          <a:prstGeom prst="rect">
            <a:avLst/>
          </a:prstGeom>
        </p:spPr>
      </p:pic>
      <p:pic>
        <p:nvPicPr>
          <p:cNvPr id="4" name="Picture 3">
            <a:extLst>
              <a:ext uri="{FF2B5EF4-FFF2-40B4-BE49-F238E27FC236}">
                <a16:creationId xmlns:a16="http://schemas.microsoft.com/office/drawing/2014/main" id="{06E5A9C7-8BB2-40A4-B8C0-3D7AEC5CE405}"/>
              </a:ext>
            </a:extLst>
          </p:cNvPr>
          <p:cNvPicPr>
            <a:picLocks noChangeAspect="1"/>
          </p:cNvPicPr>
          <p:nvPr/>
        </p:nvPicPr>
        <p:blipFill rotWithShape="1">
          <a:blip r:embed="rId4"/>
          <a:srcRect b="14532"/>
          <a:stretch/>
        </p:blipFill>
        <p:spPr>
          <a:xfrm>
            <a:off x="884875" y="1666303"/>
            <a:ext cx="11215795" cy="4685729"/>
          </a:xfrm>
          <a:prstGeom prst="rect">
            <a:avLst/>
          </a:prstGeom>
        </p:spPr>
      </p:pic>
      <p:sp>
        <p:nvSpPr>
          <p:cNvPr id="5" name="Rectangle 4">
            <a:extLst>
              <a:ext uri="{FF2B5EF4-FFF2-40B4-BE49-F238E27FC236}">
                <a16:creationId xmlns:a16="http://schemas.microsoft.com/office/drawing/2014/main" id="{881393B1-F89C-4F1A-AFDE-F648B7DD395A}"/>
              </a:ext>
            </a:extLst>
          </p:cNvPr>
          <p:cNvSpPr/>
          <p:nvPr/>
        </p:nvSpPr>
        <p:spPr>
          <a:xfrm>
            <a:off x="961460" y="3643024"/>
            <a:ext cx="842956" cy="4656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160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Create A Test Set</a:t>
            </a:r>
          </a:p>
        </p:txBody>
      </p:sp>
      <p:pic>
        <p:nvPicPr>
          <p:cNvPr id="9" name="Picture 8">
            <a:extLst>
              <a:ext uri="{FF2B5EF4-FFF2-40B4-BE49-F238E27FC236}">
                <a16:creationId xmlns:a16="http://schemas.microsoft.com/office/drawing/2014/main" id="{11994B6A-C666-4597-A334-4E0002289DA7}"/>
              </a:ext>
            </a:extLst>
          </p:cNvPr>
          <p:cNvPicPr>
            <a:picLocks noChangeAspect="1"/>
          </p:cNvPicPr>
          <p:nvPr/>
        </p:nvPicPr>
        <p:blipFill>
          <a:blip r:embed="rId3"/>
          <a:stretch>
            <a:fillRect/>
          </a:stretch>
        </p:blipFill>
        <p:spPr>
          <a:xfrm>
            <a:off x="1010228" y="0"/>
            <a:ext cx="1517264" cy="1513792"/>
          </a:xfrm>
          <a:prstGeom prst="rect">
            <a:avLst/>
          </a:prstGeom>
        </p:spPr>
      </p:pic>
      <p:pic>
        <p:nvPicPr>
          <p:cNvPr id="11" name="Picture 10">
            <a:extLst>
              <a:ext uri="{FF2B5EF4-FFF2-40B4-BE49-F238E27FC236}">
                <a16:creationId xmlns:a16="http://schemas.microsoft.com/office/drawing/2014/main" id="{BC5AC29F-7EE0-458A-9C78-13BB6B656D79}"/>
              </a:ext>
            </a:extLst>
          </p:cNvPr>
          <p:cNvPicPr>
            <a:picLocks noChangeAspect="1"/>
          </p:cNvPicPr>
          <p:nvPr/>
        </p:nvPicPr>
        <p:blipFill>
          <a:blip r:embed="rId4"/>
          <a:stretch>
            <a:fillRect/>
          </a:stretch>
        </p:blipFill>
        <p:spPr>
          <a:xfrm>
            <a:off x="804644" y="1581631"/>
            <a:ext cx="10315575" cy="4962525"/>
          </a:xfrm>
          <a:prstGeom prst="rect">
            <a:avLst/>
          </a:prstGeom>
        </p:spPr>
      </p:pic>
      <p:sp>
        <p:nvSpPr>
          <p:cNvPr id="12" name="Rectangle 11">
            <a:extLst>
              <a:ext uri="{FF2B5EF4-FFF2-40B4-BE49-F238E27FC236}">
                <a16:creationId xmlns:a16="http://schemas.microsoft.com/office/drawing/2014/main" id="{2C803BF2-7F26-47D9-953E-2C1FBF6B16EB}"/>
              </a:ext>
            </a:extLst>
          </p:cNvPr>
          <p:cNvSpPr/>
          <p:nvPr/>
        </p:nvSpPr>
        <p:spPr>
          <a:xfrm>
            <a:off x="1010228" y="3341077"/>
            <a:ext cx="1346110" cy="3634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090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31F7A7-2E70-4E8F-92CF-3B1D930EAD60}"/>
              </a:ext>
            </a:extLst>
          </p:cNvPr>
          <p:cNvPicPr>
            <a:picLocks noChangeAspect="1"/>
          </p:cNvPicPr>
          <p:nvPr/>
        </p:nvPicPr>
        <p:blipFill rotWithShape="1">
          <a:blip r:embed="rId3"/>
          <a:srcRect t="847" b="4238"/>
          <a:stretch/>
        </p:blipFill>
        <p:spPr>
          <a:xfrm>
            <a:off x="838200" y="1581631"/>
            <a:ext cx="10315575" cy="5120640"/>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Create A Test Set</a:t>
            </a:r>
          </a:p>
        </p:txBody>
      </p:sp>
      <p:pic>
        <p:nvPicPr>
          <p:cNvPr id="9" name="Picture 8">
            <a:extLst>
              <a:ext uri="{FF2B5EF4-FFF2-40B4-BE49-F238E27FC236}">
                <a16:creationId xmlns:a16="http://schemas.microsoft.com/office/drawing/2014/main" id="{11994B6A-C666-4597-A334-4E0002289DA7}"/>
              </a:ext>
            </a:extLst>
          </p:cNvPr>
          <p:cNvPicPr>
            <a:picLocks noChangeAspect="1"/>
          </p:cNvPicPr>
          <p:nvPr/>
        </p:nvPicPr>
        <p:blipFill>
          <a:blip r:embed="rId4"/>
          <a:stretch>
            <a:fillRect/>
          </a:stretch>
        </p:blipFill>
        <p:spPr>
          <a:xfrm>
            <a:off x="1010228" y="0"/>
            <a:ext cx="1517264" cy="1513792"/>
          </a:xfrm>
          <a:prstGeom prst="rect">
            <a:avLst/>
          </a:prstGeom>
        </p:spPr>
      </p:pic>
      <p:sp>
        <p:nvSpPr>
          <p:cNvPr id="4" name="Rectangle 3">
            <a:extLst>
              <a:ext uri="{FF2B5EF4-FFF2-40B4-BE49-F238E27FC236}">
                <a16:creationId xmlns:a16="http://schemas.microsoft.com/office/drawing/2014/main" id="{DD1B7454-9EB0-49CA-BE7C-6C3CB912308C}"/>
              </a:ext>
            </a:extLst>
          </p:cNvPr>
          <p:cNvSpPr/>
          <p:nvPr/>
        </p:nvSpPr>
        <p:spPr>
          <a:xfrm>
            <a:off x="1097280" y="4014216"/>
            <a:ext cx="182880" cy="8046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EA8969B-6F42-4593-B9BC-0DA1419E7596}"/>
              </a:ext>
            </a:extLst>
          </p:cNvPr>
          <p:cNvSpPr/>
          <p:nvPr/>
        </p:nvSpPr>
        <p:spPr>
          <a:xfrm>
            <a:off x="1010228" y="6391656"/>
            <a:ext cx="690556" cy="3383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4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66BB2B-D9C5-434E-AE67-F8780077DB10}"/>
              </a:ext>
            </a:extLst>
          </p:cNvPr>
          <p:cNvPicPr>
            <a:picLocks noChangeAspect="1"/>
          </p:cNvPicPr>
          <p:nvPr/>
        </p:nvPicPr>
        <p:blipFill rotWithShape="1">
          <a:blip r:embed="rId3"/>
          <a:srcRect b="8734"/>
          <a:stretch/>
        </p:blipFill>
        <p:spPr>
          <a:xfrm>
            <a:off x="838200" y="1523016"/>
            <a:ext cx="9439275" cy="4937760"/>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Create A Test Set</a:t>
            </a:r>
          </a:p>
        </p:txBody>
      </p:sp>
      <p:pic>
        <p:nvPicPr>
          <p:cNvPr id="9" name="Picture 8">
            <a:extLst>
              <a:ext uri="{FF2B5EF4-FFF2-40B4-BE49-F238E27FC236}">
                <a16:creationId xmlns:a16="http://schemas.microsoft.com/office/drawing/2014/main" id="{11994B6A-C666-4597-A334-4E0002289DA7}"/>
              </a:ext>
            </a:extLst>
          </p:cNvPr>
          <p:cNvPicPr>
            <a:picLocks noChangeAspect="1"/>
          </p:cNvPicPr>
          <p:nvPr/>
        </p:nvPicPr>
        <p:blipFill>
          <a:blip r:embed="rId4"/>
          <a:stretch>
            <a:fillRect/>
          </a:stretch>
        </p:blipFill>
        <p:spPr>
          <a:xfrm>
            <a:off x="1010228" y="0"/>
            <a:ext cx="1517264" cy="1513792"/>
          </a:xfrm>
          <a:prstGeom prst="rect">
            <a:avLst/>
          </a:prstGeom>
        </p:spPr>
      </p:pic>
      <p:sp>
        <p:nvSpPr>
          <p:cNvPr id="7" name="Rectangle 6">
            <a:extLst>
              <a:ext uri="{FF2B5EF4-FFF2-40B4-BE49-F238E27FC236}">
                <a16:creationId xmlns:a16="http://schemas.microsoft.com/office/drawing/2014/main" id="{F303640C-E521-4322-94B7-B277D6F5EDC5}"/>
              </a:ext>
            </a:extLst>
          </p:cNvPr>
          <p:cNvSpPr/>
          <p:nvPr/>
        </p:nvSpPr>
        <p:spPr>
          <a:xfrm>
            <a:off x="838200" y="1513792"/>
            <a:ext cx="1076325"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57D390-2934-4288-B8CE-6381BE8DE372}"/>
              </a:ext>
            </a:extLst>
          </p:cNvPr>
          <p:cNvSpPr/>
          <p:nvPr/>
        </p:nvSpPr>
        <p:spPr>
          <a:xfrm>
            <a:off x="4443046" y="1513792"/>
            <a:ext cx="961292"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56A789-7890-4927-A431-CB03F4C6EEE5}"/>
              </a:ext>
            </a:extLst>
          </p:cNvPr>
          <p:cNvSpPr/>
          <p:nvPr/>
        </p:nvSpPr>
        <p:spPr>
          <a:xfrm>
            <a:off x="6096000" y="2278782"/>
            <a:ext cx="2002536" cy="142646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Can Execute Test Run from Test Set Screen.</a:t>
            </a:r>
          </a:p>
        </p:txBody>
      </p:sp>
    </p:spTree>
    <p:extLst>
      <p:ext uri="{BB962C8B-B14F-4D97-AF65-F5344CB8AC3E}">
        <p14:creationId xmlns:p14="http://schemas.microsoft.com/office/powerpoint/2010/main" val="126264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A841-5A7C-46E5-BA22-0D00619E272B}"/>
              </a:ext>
            </a:extLst>
          </p:cNvPr>
          <p:cNvSpPr>
            <a:spLocks noGrp="1"/>
          </p:cNvSpPr>
          <p:nvPr>
            <p:ph type="title"/>
          </p:nvPr>
        </p:nvSpPr>
        <p:spPr>
          <a:xfrm>
            <a:off x="518746" y="412642"/>
            <a:ext cx="5377962" cy="2338754"/>
          </a:xfrm>
        </p:spPr>
        <p:txBody>
          <a:bodyPr/>
          <a:lstStyle/>
          <a:p>
            <a:r>
              <a:rPr lang="en-US" dirty="0"/>
              <a:t>Test Runs</a:t>
            </a:r>
          </a:p>
        </p:txBody>
      </p:sp>
      <p:pic>
        <p:nvPicPr>
          <p:cNvPr id="3" name="Picture 2">
            <a:extLst>
              <a:ext uri="{FF2B5EF4-FFF2-40B4-BE49-F238E27FC236}">
                <a16:creationId xmlns:a16="http://schemas.microsoft.com/office/drawing/2014/main" id="{F55B60AE-8E95-4759-A270-A24D66D517FD}"/>
              </a:ext>
            </a:extLst>
          </p:cNvPr>
          <p:cNvPicPr>
            <a:picLocks noChangeAspect="1"/>
          </p:cNvPicPr>
          <p:nvPr/>
        </p:nvPicPr>
        <p:blipFill>
          <a:blip r:embed="rId3"/>
          <a:stretch>
            <a:fillRect/>
          </a:stretch>
        </p:blipFill>
        <p:spPr>
          <a:xfrm>
            <a:off x="868700" y="1808555"/>
            <a:ext cx="1349596" cy="1238591"/>
          </a:xfrm>
          <a:prstGeom prst="rect">
            <a:avLst/>
          </a:prstGeom>
        </p:spPr>
      </p:pic>
    </p:spTree>
    <p:extLst>
      <p:ext uri="{BB962C8B-B14F-4D97-AF65-F5344CB8AC3E}">
        <p14:creationId xmlns:p14="http://schemas.microsoft.com/office/powerpoint/2010/main" val="168712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p:txBody>
          <a:bodyPr>
            <a:normAutofit/>
          </a:bodyPr>
          <a:lstStyle/>
          <a:p>
            <a:r>
              <a:rPr lang="en-US" sz="6000" dirty="0"/>
              <a:t>Test Cases</a:t>
            </a:r>
          </a:p>
        </p:txBody>
      </p:sp>
      <p:pic>
        <p:nvPicPr>
          <p:cNvPr id="3" name="Picture 2">
            <a:extLst>
              <a:ext uri="{FF2B5EF4-FFF2-40B4-BE49-F238E27FC236}">
                <a16:creationId xmlns:a16="http://schemas.microsoft.com/office/drawing/2014/main" id="{58DEE0D6-B5AD-4BF2-9254-7E9F556BA32B}"/>
              </a:ext>
            </a:extLst>
          </p:cNvPr>
          <p:cNvPicPr>
            <a:picLocks noChangeAspect="1"/>
          </p:cNvPicPr>
          <p:nvPr/>
        </p:nvPicPr>
        <p:blipFill>
          <a:blip r:embed="rId3"/>
          <a:stretch>
            <a:fillRect/>
          </a:stretch>
        </p:blipFill>
        <p:spPr>
          <a:xfrm flipH="1">
            <a:off x="1427402" y="1644163"/>
            <a:ext cx="1303606" cy="1424871"/>
          </a:xfrm>
          <a:prstGeom prst="rect">
            <a:avLst/>
          </a:prstGeom>
        </p:spPr>
      </p:pic>
    </p:spTree>
    <p:extLst>
      <p:ext uri="{BB962C8B-B14F-4D97-AF65-F5344CB8AC3E}">
        <p14:creationId xmlns:p14="http://schemas.microsoft.com/office/powerpoint/2010/main" val="3310744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D06690-05D8-4E04-980C-44AC483D76B4}"/>
              </a:ext>
            </a:extLst>
          </p:cNvPr>
          <p:cNvPicPr>
            <a:picLocks noChangeAspect="1"/>
          </p:cNvPicPr>
          <p:nvPr/>
        </p:nvPicPr>
        <p:blipFill>
          <a:blip r:embed="rId3"/>
          <a:stretch>
            <a:fillRect/>
          </a:stretch>
        </p:blipFill>
        <p:spPr>
          <a:xfrm>
            <a:off x="1094062" y="275201"/>
            <a:ext cx="1349596" cy="1238591"/>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Executing a Test Set</a:t>
            </a:r>
          </a:p>
        </p:txBody>
      </p:sp>
      <p:pic>
        <p:nvPicPr>
          <p:cNvPr id="4" name="Picture 3">
            <a:extLst>
              <a:ext uri="{FF2B5EF4-FFF2-40B4-BE49-F238E27FC236}">
                <a16:creationId xmlns:a16="http://schemas.microsoft.com/office/drawing/2014/main" id="{FF654F14-AC5A-4909-AD3B-FD7D7E0CFAF7}"/>
              </a:ext>
            </a:extLst>
          </p:cNvPr>
          <p:cNvPicPr>
            <a:picLocks noChangeAspect="1"/>
          </p:cNvPicPr>
          <p:nvPr/>
        </p:nvPicPr>
        <p:blipFill>
          <a:blip r:embed="rId4"/>
          <a:stretch>
            <a:fillRect/>
          </a:stretch>
        </p:blipFill>
        <p:spPr>
          <a:xfrm>
            <a:off x="543250" y="1728787"/>
            <a:ext cx="10696575" cy="4314825"/>
          </a:xfrm>
          <a:prstGeom prst="rect">
            <a:avLst/>
          </a:prstGeom>
        </p:spPr>
      </p:pic>
      <p:pic>
        <p:nvPicPr>
          <p:cNvPr id="6" name="Picture 5">
            <a:extLst>
              <a:ext uri="{FF2B5EF4-FFF2-40B4-BE49-F238E27FC236}">
                <a16:creationId xmlns:a16="http://schemas.microsoft.com/office/drawing/2014/main" id="{B922A653-08F5-4AE3-AF7A-B0CD8BB721BA}"/>
              </a:ext>
            </a:extLst>
          </p:cNvPr>
          <p:cNvPicPr>
            <a:picLocks noChangeAspect="1"/>
          </p:cNvPicPr>
          <p:nvPr/>
        </p:nvPicPr>
        <p:blipFill rotWithShape="1">
          <a:blip r:embed="rId5"/>
          <a:srcRect l="6194" r="902"/>
          <a:stretch/>
        </p:blipFill>
        <p:spPr>
          <a:xfrm>
            <a:off x="3927596" y="3886200"/>
            <a:ext cx="1371600" cy="2971800"/>
          </a:xfrm>
          <a:prstGeom prst="rect">
            <a:avLst/>
          </a:prstGeom>
        </p:spPr>
      </p:pic>
      <p:sp>
        <p:nvSpPr>
          <p:cNvPr id="8" name="Rectangle 7">
            <a:extLst>
              <a:ext uri="{FF2B5EF4-FFF2-40B4-BE49-F238E27FC236}">
                <a16:creationId xmlns:a16="http://schemas.microsoft.com/office/drawing/2014/main" id="{F57D57A5-4891-4554-8CE9-B43914D0A8A7}"/>
              </a:ext>
            </a:extLst>
          </p:cNvPr>
          <p:cNvSpPr/>
          <p:nvPr/>
        </p:nvSpPr>
        <p:spPr>
          <a:xfrm>
            <a:off x="5891538" y="3047896"/>
            <a:ext cx="2002536" cy="142646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Right Click for drop down to Execute.</a:t>
            </a:r>
          </a:p>
        </p:txBody>
      </p:sp>
      <p:sp>
        <p:nvSpPr>
          <p:cNvPr id="10" name="Rectangle 9">
            <a:extLst>
              <a:ext uri="{FF2B5EF4-FFF2-40B4-BE49-F238E27FC236}">
                <a16:creationId xmlns:a16="http://schemas.microsoft.com/office/drawing/2014/main" id="{EEE0BA0E-75E2-42E2-BF9F-6688FC9FD0BD}"/>
              </a:ext>
            </a:extLst>
          </p:cNvPr>
          <p:cNvSpPr/>
          <p:nvPr/>
        </p:nvSpPr>
        <p:spPr>
          <a:xfrm>
            <a:off x="3831063" y="3804504"/>
            <a:ext cx="1515025" cy="30534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56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D06690-05D8-4E04-980C-44AC483D76B4}"/>
              </a:ext>
            </a:extLst>
          </p:cNvPr>
          <p:cNvPicPr>
            <a:picLocks noChangeAspect="1"/>
          </p:cNvPicPr>
          <p:nvPr/>
        </p:nvPicPr>
        <p:blipFill>
          <a:blip r:embed="rId3"/>
          <a:stretch>
            <a:fillRect/>
          </a:stretch>
        </p:blipFill>
        <p:spPr>
          <a:xfrm>
            <a:off x="1094062" y="275201"/>
            <a:ext cx="1349596" cy="1238591"/>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Executing a Test Set</a:t>
            </a:r>
          </a:p>
        </p:txBody>
      </p:sp>
      <p:sp>
        <p:nvSpPr>
          <p:cNvPr id="8" name="Rectangle 7">
            <a:extLst>
              <a:ext uri="{FF2B5EF4-FFF2-40B4-BE49-F238E27FC236}">
                <a16:creationId xmlns:a16="http://schemas.microsoft.com/office/drawing/2014/main" id="{F57D57A5-4891-4554-8CE9-B43914D0A8A7}"/>
              </a:ext>
            </a:extLst>
          </p:cNvPr>
          <p:cNvSpPr/>
          <p:nvPr/>
        </p:nvSpPr>
        <p:spPr>
          <a:xfrm>
            <a:off x="5451231" y="2715768"/>
            <a:ext cx="2002536" cy="142646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Right Click for drop down to Execute.</a:t>
            </a:r>
          </a:p>
        </p:txBody>
      </p:sp>
      <p:pic>
        <p:nvPicPr>
          <p:cNvPr id="3" name="Picture 2">
            <a:extLst>
              <a:ext uri="{FF2B5EF4-FFF2-40B4-BE49-F238E27FC236}">
                <a16:creationId xmlns:a16="http://schemas.microsoft.com/office/drawing/2014/main" id="{2A437A44-58C8-4F4A-A90D-6CFD08451DEF}"/>
              </a:ext>
            </a:extLst>
          </p:cNvPr>
          <p:cNvPicPr>
            <a:picLocks noChangeAspect="1"/>
          </p:cNvPicPr>
          <p:nvPr/>
        </p:nvPicPr>
        <p:blipFill rotWithShape="1">
          <a:blip r:embed="rId4"/>
          <a:srcRect l="848" r="-848"/>
          <a:stretch/>
        </p:blipFill>
        <p:spPr>
          <a:xfrm>
            <a:off x="571500" y="1710148"/>
            <a:ext cx="10782300" cy="4333876"/>
          </a:xfrm>
          <a:prstGeom prst="rect">
            <a:avLst/>
          </a:prstGeom>
        </p:spPr>
      </p:pic>
      <p:sp>
        <p:nvSpPr>
          <p:cNvPr id="7" name="Rectangle 6">
            <a:extLst>
              <a:ext uri="{FF2B5EF4-FFF2-40B4-BE49-F238E27FC236}">
                <a16:creationId xmlns:a16="http://schemas.microsoft.com/office/drawing/2014/main" id="{00BA7C0F-76A4-474A-8332-C753CB568E2B}"/>
              </a:ext>
            </a:extLst>
          </p:cNvPr>
          <p:cNvSpPr/>
          <p:nvPr/>
        </p:nvSpPr>
        <p:spPr>
          <a:xfrm>
            <a:off x="2153813" y="3770872"/>
            <a:ext cx="298335" cy="2716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255360-5CAF-4181-B4F2-A91A0CEB7CFA}"/>
              </a:ext>
            </a:extLst>
          </p:cNvPr>
          <p:cNvSpPr/>
          <p:nvPr/>
        </p:nvSpPr>
        <p:spPr>
          <a:xfrm>
            <a:off x="8112370" y="2309446"/>
            <a:ext cx="1758461" cy="22391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3952FC-AA10-4F84-9CAC-0857B1209C12}"/>
              </a:ext>
            </a:extLst>
          </p:cNvPr>
          <p:cNvSpPr/>
          <p:nvPr/>
        </p:nvSpPr>
        <p:spPr>
          <a:xfrm>
            <a:off x="5891538" y="3047896"/>
            <a:ext cx="2002536" cy="142646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Select Test Set and Tools/Execute.</a:t>
            </a:r>
          </a:p>
        </p:txBody>
      </p:sp>
    </p:spTree>
    <p:extLst>
      <p:ext uri="{BB962C8B-B14F-4D97-AF65-F5344CB8AC3E}">
        <p14:creationId xmlns:p14="http://schemas.microsoft.com/office/powerpoint/2010/main" val="2826749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D06690-05D8-4E04-980C-44AC483D76B4}"/>
              </a:ext>
            </a:extLst>
          </p:cNvPr>
          <p:cNvPicPr>
            <a:picLocks noChangeAspect="1"/>
          </p:cNvPicPr>
          <p:nvPr/>
        </p:nvPicPr>
        <p:blipFill>
          <a:blip r:embed="rId3"/>
          <a:stretch>
            <a:fillRect/>
          </a:stretch>
        </p:blipFill>
        <p:spPr>
          <a:xfrm>
            <a:off x="1094062" y="275201"/>
            <a:ext cx="1349596" cy="1238591"/>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Executing a Test Set</a:t>
            </a:r>
          </a:p>
        </p:txBody>
      </p:sp>
      <p:sp>
        <p:nvSpPr>
          <p:cNvPr id="8" name="Rectangle 7">
            <a:extLst>
              <a:ext uri="{FF2B5EF4-FFF2-40B4-BE49-F238E27FC236}">
                <a16:creationId xmlns:a16="http://schemas.microsoft.com/office/drawing/2014/main" id="{F57D57A5-4891-4554-8CE9-B43914D0A8A7}"/>
              </a:ext>
            </a:extLst>
          </p:cNvPr>
          <p:cNvSpPr/>
          <p:nvPr/>
        </p:nvSpPr>
        <p:spPr>
          <a:xfrm>
            <a:off x="5451231" y="2715768"/>
            <a:ext cx="2002536" cy="142646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Right Click for drop down to Execute.</a:t>
            </a:r>
          </a:p>
        </p:txBody>
      </p:sp>
      <p:sp>
        <p:nvSpPr>
          <p:cNvPr id="7" name="Rectangle 6">
            <a:extLst>
              <a:ext uri="{FF2B5EF4-FFF2-40B4-BE49-F238E27FC236}">
                <a16:creationId xmlns:a16="http://schemas.microsoft.com/office/drawing/2014/main" id="{00BA7C0F-76A4-474A-8332-C753CB568E2B}"/>
              </a:ext>
            </a:extLst>
          </p:cNvPr>
          <p:cNvSpPr/>
          <p:nvPr/>
        </p:nvSpPr>
        <p:spPr>
          <a:xfrm>
            <a:off x="2145323" y="3702513"/>
            <a:ext cx="298335" cy="2716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3952FC-AA10-4F84-9CAC-0857B1209C12}"/>
              </a:ext>
            </a:extLst>
          </p:cNvPr>
          <p:cNvSpPr/>
          <p:nvPr/>
        </p:nvSpPr>
        <p:spPr>
          <a:xfrm>
            <a:off x="5891538" y="3047896"/>
            <a:ext cx="2002536" cy="142646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Select Test Set and Tools/Execute.</a:t>
            </a:r>
          </a:p>
        </p:txBody>
      </p:sp>
      <p:pic>
        <p:nvPicPr>
          <p:cNvPr id="6" name="Picture 5">
            <a:extLst>
              <a:ext uri="{FF2B5EF4-FFF2-40B4-BE49-F238E27FC236}">
                <a16:creationId xmlns:a16="http://schemas.microsoft.com/office/drawing/2014/main" id="{7766CF49-A9B5-4311-8F06-AAC55FFCAC33}"/>
              </a:ext>
            </a:extLst>
          </p:cNvPr>
          <p:cNvPicPr>
            <a:picLocks noChangeAspect="1"/>
          </p:cNvPicPr>
          <p:nvPr/>
        </p:nvPicPr>
        <p:blipFill rotWithShape="1">
          <a:blip r:embed="rId4"/>
          <a:srcRect l="845" r="-845"/>
          <a:stretch/>
        </p:blipFill>
        <p:spPr>
          <a:xfrm>
            <a:off x="571865" y="1720946"/>
            <a:ext cx="10820400" cy="4343400"/>
          </a:xfrm>
          <a:prstGeom prst="rect">
            <a:avLst/>
          </a:prstGeom>
        </p:spPr>
      </p:pic>
      <p:sp>
        <p:nvSpPr>
          <p:cNvPr id="12" name="Rectangle 11">
            <a:extLst>
              <a:ext uri="{FF2B5EF4-FFF2-40B4-BE49-F238E27FC236}">
                <a16:creationId xmlns:a16="http://schemas.microsoft.com/office/drawing/2014/main" id="{48CCE054-0CFE-48D4-B570-2CF51FED301B}"/>
              </a:ext>
            </a:extLst>
          </p:cNvPr>
          <p:cNvSpPr/>
          <p:nvPr/>
        </p:nvSpPr>
        <p:spPr>
          <a:xfrm>
            <a:off x="1442390" y="3928243"/>
            <a:ext cx="2002536" cy="142646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Test Set Owner can Execute from My Page View</a:t>
            </a:r>
          </a:p>
        </p:txBody>
      </p:sp>
      <p:sp>
        <p:nvSpPr>
          <p:cNvPr id="13" name="Rectangle 12">
            <a:extLst>
              <a:ext uri="{FF2B5EF4-FFF2-40B4-BE49-F238E27FC236}">
                <a16:creationId xmlns:a16="http://schemas.microsoft.com/office/drawing/2014/main" id="{2F094176-E92E-42B9-BB1E-6AF03697E778}"/>
              </a:ext>
            </a:extLst>
          </p:cNvPr>
          <p:cNvSpPr/>
          <p:nvPr/>
        </p:nvSpPr>
        <p:spPr>
          <a:xfrm>
            <a:off x="9675181" y="3047896"/>
            <a:ext cx="1219200" cy="9869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71FC3331-1CB0-42A6-9866-9F57B739B15D}"/>
              </a:ext>
            </a:extLst>
          </p:cNvPr>
          <p:cNvCxnSpPr>
            <a:cxnSpLocks/>
          </p:cNvCxnSpPr>
          <p:nvPr/>
        </p:nvCxnSpPr>
        <p:spPr>
          <a:xfrm flipH="1" flipV="1">
            <a:off x="838200" y="2005897"/>
            <a:ext cx="1344532" cy="18324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993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11D1B5-EAFF-4EF3-A56C-74C38CDF84B0}"/>
              </a:ext>
            </a:extLst>
          </p:cNvPr>
          <p:cNvPicPr>
            <a:picLocks noChangeAspect="1"/>
          </p:cNvPicPr>
          <p:nvPr/>
        </p:nvPicPr>
        <p:blipFill rotWithShape="1">
          <a:blip r:embed="rId3"/>
          <a:srcRect b="4897"/>
          <a:stretch/>
        </p:blipFill>
        <p:spPr>
          <a:xfrm>
            <a:off x="571865" y="1720946"/>
            <a:ext cx="9591675" cy="4846320"/>
          </a:xfrm>
          <a:prstGeom prst="rect">
            <a:avLst/>
          </a:prstGeom>
        </p:spPr>
      </p:pic>
      <p:pic>
        <p:nvPicPr>
          <p:cNvPr id="5" name="Picture 4">
            <a:extLst>
              <a:ext uri="{FF2B5EF4-FFF2-40B4-BE49-F238E27FC236}">
                <a16:creationId xmlns:a16="http://schemas.microsoft.com/office/drawing/2014/main" id="{4AD06690-05D8-4E04-980C-44AC483D76B4}"/>
              </a:ext>
            </a:extLst>
          </p:cNvPr>
          <p:cNvPicPr>
            <a:picLocks noChangeAspect="1"/>
          </p:cNvPicPr>
          <p:nvPr/>
        </p:nvPicPr>
        <p:blipFill>
          <a:blip r:embed="rId4"/>
          <a:stretch>
            <a:fillRect/>
          </a:stretch>
        </p:blipFill>
        <p:spPr>
          <a:xfrm>
            <a:off x="1094062" y="275201"/>
            <a:ext cx="1349596" cy="1238591"/>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Executing a Test Set</a:t>
            </a:r>
          </a:p>
        </p:txBody>
      </p:sp>
      <p:sp>
        <p:nvSpPr>
          <p:cNvPr id="13" name="Rectangle 12">
            <a:extLst>
              <a:ext uri="{FF2B5EF4-FFF2-40B4-BE49-F238E27FC236}">
                <a16:creationId xmlns:a16="http://schemas.microsoft.com/office/drawing/2014/main" id="{2F094176-E92E-42B9-BB1E-6AF03697E778}"/>
              </a:ext>
            </a:extLst>
          </p:cNvPr>
          <p:cNvSpPr/>
          <p:nvPr/>
        </p:nvSpPr>
        <p:spPr>
          <a:xfrm>
            <a:off x="712542" y="6243422"/>
            <a:ext cx="8830043" cy="3393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4672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11D1B5-EAFF-4EF3-A56C-74C38CDF84B0}"/>
              </a:ext>
            </a:extLst>
          </p:cNvPr>
          <p:cNvPicPr>
            <a:picLocks noChangeAspect="1"/>
          </p:cNvPicPr>
          <p:nvPr/>
        </p:nvPicPr>
        <p:blipFill rotWithShape="1">
          <a:blip r:embed="rId3"/>
          <a:srcRect b="4897"/>
          <a:stretch/>
        </p:blipFill>
        <p:spPr>
          <a:xfrm>
            <a:off x="571865" y="1720946"/>
            <a:ext cx="9591675" cy="4846320"/>
          </a:xfrm>
          <a:prstGeom prst="rect">
            <a:avLst/>
          </a:prstGeom>
        </p:spPr>
      </p:pic>
      <p:pic>
        <p:nvPicPr>
          <p:cNvPr id="5" name="Picture 4">
            <a:extLst>
              <a:ext uri="{FF2B5EF4-FFF2-40B4-BE49-F238E27FC236}">
                <a16:creationId xmlns:a16="http://schemas.microsoft.com/office/drawing/2014/main" id="{4AD06690-05D8-4E04-980C-44AC483D76B4}"/>
              </a:ext>
            </a:extLst>
          </p:cNvPr>
          <p:cNvPicPr>
            <a:picLocks noChangeAspect="1"/>
          </p:cNvPicPr>
          <p:nvPr/>
        </p:nvPicPr>
        <p:blipFill>
          <a:blip r:embed="rId4"/>
          <a:stretch>
            <a:fillRect/>
          </a:stretch>
        </p:blipFill>
        <p:spPr>
          <a:xfrm>
            <a:off x="1094062" y="275201"/>
            <a:ext cx="1349596" cy="1238591"/>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Executing a Test Set</a:t>
            </a:r>
          </a:p>
        </p:txBody>
      </p:sp>
      <p:pic>
        <p:nvPicPr>
          <p:cNvPr id="3" name="Picture 2">
            <a:extLst>
              <a:ext uri="{FF2B5EF4-FFF2-40B4-BE49-F238E27FC236}">
                <a16:creationId xmlns:a16="http://schemas.microsoft.com/office/drawing/2014/main" id="{30A48E3B-6020-46C5-B27F-633378ADAFA0}"/>
              </a:ext>
            </a:extLst>
          </p:cNvPr>
          <p:cNvPicPr>
            <a:picLocks noChangeAspect="1"/>
          </p:cNvPicPr>
          <p:nvPr/>
        </p:nvPicPr>
        <p:blipFill rotWithShape="1">
          <a:blip r:embed="rId5"/>
          <a:srcRect l="5298" t="2850" r="5299" b="7137"/>
          <a:stretch/>
        </p:blipFill>
        <p:spPr>
          <a:xfrm>
            <a:off x="4467590" y="3347933"/>
            <a:ext cx="3017520" cy="1920240"/>
          </a:xfrm>
          <a:prstGeom prst="rect">
            <a:avLst/>
          </a:prstGeom>
        </p:spPr>
      </p:pic>
      <p:pic>
        <p:nvPicPr>
          <p:cNvPr id="6" name="Picture 5">
            <a:extLst>
              <a:ext uri="{FF2B5EF4-FFF2-40B4-BE49-F238E27FC236}">
                <a16:creationId xmlns:a16="http://schemas.microsoft.com/office/drawing/2014/main" id="{E005D07F-3AAC-4846-9D13-5CD0D9C3C19F}"/>
              </a:ext>
            </a:extLst>
          </p:cNvPr>
          <p:cNvPicPr>
            <a:picLocks noChangeAspect="1"/>
          </p:cNvPicPr>
          <p:nvPr/>
        </p:nvPicPr>
        <p:blipFill rotWithShape="1">
          <a:blip r:embed="rId6"/>
          <a:srcRect l="2653" t="8261" r="2653" b="8261"/>
          <a:stretch/>
        </p:blipFill>
        <p:spPr>
          <a:xfrm>
            <a:off x="9073843" y="6273800"/>
            <a:ext cx="2651760" cy="365760"/>
          </a:xfrm>
          <a:prstGeom prst="rect">
            <a:avLst/>
          </a:prstGeom>
        </p:spPr>
      </p:pic>
    </p:spTree>
    <p:extLst>
      <p:ext uri="{BB962C8B-B14F-4D97-AF65-F5344CB8AC3E}">
        <p14:creationId xmlns:p14="http://schemas.microsoft.com/office/powerpoint/2010/main" val="12859029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FCF367-1E2F-45E3-BBAA-01A1935B0D13}"/>
              </a:ext>
            </a:extLst>
          </p:cNvPr>
          <p:cNvPicPr>
            <a:picLocks noChangeAspect="1"/>
          </p:cNvPicPr>
          <p:nvPr/>
        </p:nvPicPr>
        <p:blipFill rotWithShape="1">
          <a:blip r:embed="rId3"/>
          <a:srcRect r="21251"/>
          <a:stretch/>
        </p:blipFill>
        <p:spPr>
          <a:xfrm>
            <a:off x="571865" y="1720946"/>
            <a:ext cx="9601200" cy="4016188"/>
          </a:xfrm>
          <a:prstGeom prst="rect">
            <a:avLst/>
          </a:prstGeom>
        </p:spPr>
      </p:pic>
      <p:pic>
        <p:nvPicPr>
          <p:cNvPr id="5" name="Picture 4">
            <a:extLst>
              <a:ext uri="{FF2B5EF4-FFF2-40B4-BE49-F238E27FC236}">
                <a16:creationId xmlns:a16="http://schemas.microsoft.com/office/drawing/2014/main" id="{4AD06690-05D8-4E04-980C-44AC483D76B4}"/>
              </a:ext>
            </a:extLst>
          </p:cNvPr>
          <p:cNvPicPr>
            <a:picLocks noChangeAspect="1"/>
          </p:cNvPicPr>
          <p:nvPr/>
        </p:nvPicPr>
        <p:blipFill>
          <a:blip r:embed="rId4"/>
          <a:stretch>
            <a:fillRect/>
          </a:stretch>
        </p:blipFill>
        <p:spPr>
          <a:xfrm>
            <a:off x="1094062" y="275201"/>
            <a:ext cx="1349596" cy="1238591"/>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Executing a Test Set</a:t>
            </a:r>
          </a:p>
        </p:txBody>
      </p:sp>
      <p:sp>
        <p:nvSpPr>
          <p:cNvPr id="9" name="Rectangle 8">
            <a:extLst>
              <a:ext uri="{FF2B5EF4-FFF2-40B4-BE49-F238E27FC236}">
                <a16:creationId xmlns:a16="http://schemas.microsoft.com/office/drawing/2014/main" id="{B459F18C-821D-4735-A714-28B95812F62F}"/>
              </a:ext>
            </a:extLst>
          </p:cNvPr>
          <p:cNvSpPr/>
          <p:nvPr/>
        </p:nvSpPr>
        <p:spPr>
          <a:xfrm>
            <a:off x="6205150" y="2777220"/>
            <a:ext cx="2305804" cy="1912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8BBE98-C6E4-49BA-A162-5780D7DBF680}"/>
              </a:ext>
            </a:extLst>
          </p:cNvPr>
          <p:cNvSpPr/>
          <p:nvPr/>
        </p:nvSpPr>
        <p:spPr>
          <a:xfrm>
            <a:off x="1000105" y="5134707"/>
            <a:ext cx="617680" cy="3282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78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D06690-05D8-4E04-980C-44AC483D76B4}"/>
              </a:ext>
            </a:extLst>
          </p:cNvPr>
          <p:cNvPicPr>
            <a:picLocks noChangeAspect="1"/>
          </p:cNvPicPr>
          <p:nvPr/>
        </p:nvPicPr>
        <p:blipFill>
          <a:blip r:embed="rId3"/>
          <a:stretch>
            <a:fillRect/>
          </a:stretch>
        </p:blipFill>
        <p:spPr>
          <a:xfrm>
            <a:off x="1094062" y="275201"/>
            <a:ext cx="1349596" cy="1238591"/>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Executing a Test Set</a:t>
            </a:r>
          </a:p>
        </p:txBody>
      </p:sp>
      <p:pic>
        <p:nvPicPr>
          <p:cNvPr id="3" name="Split View base view">
            <a:extLst>
              <a:ext uri="{FF2B5EF4-FFF2-40B4-BE49-F238E27FC236}">
                <a16:creationId xmlns:a16="http://schemas.microsoft.com/office/drawing/2014/main" id="{C2ED5AFD-233F-44F1-A3D3-1F7EF14560CA}"/>
              </a:ext>
            </a:extLst>
          </p:cNvPr>
          <p:cNvPicPr>
            <a:picLocks noChangeAspect="1"/>
          </p:cNvPicPr>
          <p:nvPr/>
        </p:nvPicPr>
        <p:blipFill rotWithShape="1">
          <a:blip r:embed="rId4"/>
          <a:srcRect t="1" b="12441"/>
          <a:stretch/>
        </p:blipFill>
        <p:spPr>
          <a:xfrm>
            <a:off x="571866" y="1710273"/>
            <a:ext cx="10515600" cy="4846320"/>
          </a:xfrm>
          <a:prstGeom prst="rect">
            <a:avLst/>
          </a:prstGeom>
        </p:spPr>
      </p:pic>
      <p:pic>
        <p:nvPicPr>
          <p:cNvPr id="4" name="Picture 3">
            <a:extLst>
              <a:ext uri="{FF2B5EF4-FFF2-40B4-BE49-F238E27FC236}">
                <a16:creationId xmlns:a16="http://schemas.microsoft.com/office/drawing/2014/main" id="{063C2702-E648-4B2B-A21A-C3BEC54614B8}"/>
              </a:ext>
            </a:extLst>
          </p:cNvPr>
          <p:cNvPicPr>
            <a:picLocks noChangeAspect="1"/>
          </p:cNvPicPr>
          <p:nvPr/>
        </p:nvPicPr>
        <p:blipFill>
          <a:blip r:embed="rId5"/>
          <a:stretch>
            <a:fillRect/>
          </a:stretch>
        </p:blipFill>
        <p:spPr>
          <a:xfrm>
            <a:off x="7584831" y="1676555"/>
            <a:ext cx="4267200" cy="847725"/>
          </a:xfrm>
          <a:prstGeom prst="rect">
            <a:avLst/>
          </a:prstGeom>
        </p:spPr>
      </p:pic>
      <p:sp>
        <p:nvSpPr>
          <p:cNvPr id="11" name="Rectangle 10">
            <a:extLst>
              <a:ext uri="{FF2B5EF4-FFF2-40B4-BE49-F238E27FC236}">
                <a16:creationId xmlns:a16="http://schemas.microsoft.com/office/drawing/2014/main" id="{750FF848-4636-47E5-981F-576D37892C81}"/>
              </a:ext>
            </a:extLst>
          </p:cNvPr>
          <p:cNvSpPr/>
          <p:nvPr/>
        </p:nvSpPr>
        <p:spPr>
          <a:xfrm>
            <a:off x="9915986" y="3970012"/>
            <a:ext cx="2002536" cy="142646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Testers can select different Displays.</a:t>
            </a:r>
          </a:p>
        </p:txBody>
      </p:sp>
      <p:cxnSp>
        <p:nvCxnSpPr>
          <p:cNvPr id="12" name="Straight Arrow Connector 11">
            <a:extLst>
              <a:ext uri="{FF2B5EF4-FFF2-40B4-BE49-F238E27FC236}">
                <a16:creationId xmlns:a16="http://schemas.microsoft.com/office/drawing/2014/main" id="{2E1E6DCD-7D63-4409-8DC2-21DF019B161F}"/>
              </a:ext>
            </a:extLst>
          </p:cNvPr>
          <p:cNvCxnSpPr>
            <a:cxnSpLocks/>
          </p:cNvCxnSpPr>
          <p:nvPr/>
        </p:nvCxnSpPr>
        <p:spPr>
          <a:xfrm flipH="1" flipV="1">
            <a:off x="9659588" y="2100417"/>
            <a:ext cx="1344532" cy="18324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0EA9FC2-B409-4416-A177-9D9E4C240F73}"/>
              </a:ext>
            </a:extLst>
          </p:cNvPr>
          <p:cNvSpPr/>
          <p:nvPr/>
        </p:nvSpPr>
        <p:spPr>
          <a:xfrm>
            <a:off x="4801677" y="2965938"/>
            <a:ext cx="4093345" cy="4630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888E8E-A587-4A4F-B5DA-D25CEBE72347}"/>
              </a:ext>
            </a:extLst>
          </p:cNvPr>
          <p:cNvSpPr/>
          <p:nvPr/>
        </p:nvSpPr>
        <p:spPr>
          <a:xfrm>
            <a:off x="2018935" y="4585598"/>
            <a:ext cx="2002536" cy="142646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Begin Testing Steps.</a:t>
            </a:r>
          </a:p>
        </p:txBody>
      </p:sp>
      <p:cxnSp>
        <p:nvCxnSpPr>
          <p:cNvPr id="15" name="Straight Arrow Connector 14">
            <a:extLst>
              <a:ext uri="{FF2B5EF4-FFF2-40B4-BE49-F238E27FC236}">
                <a16:creationId xmlns:a16="http://schemas.microsoft.com/office/drawing/2014/main" id="{75BD4692-BF04-4888-AE0B-0A41EF4300D6}"/>
              </a:ext>
            </a:extLst>
          </p:cNvPr>
          <p:cNvCxnSpPr>
            <a:cxnSpLocks/>
          </p:cNvCxnSpPr>
          <p:nvPr/>
        </p:nvCxnSpPr>
        <p:spPr>
          <a:xfrm flipV="1">
            <a:off x="3885192" y="3552092"/>
            <a:ext cx="900845" cy="10335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table view 5">
            <a:extLst>
              <a:ext uri="{FF2B5EF4-FFF2-40B4-BE49-F238E27FC236}">
                <a16:creationId xmlns:a16="http://schemas.microsoft.com/office/drawing/2014/main" id="{BE0F78D0-DD80-470C-A867-F832A1578127}"/>
              </a:ext>
            </a:extLst>
          </p:cNvPr>
          <p:cNvPicPr>
            <a:picLocks noChangeAspect="1"/>
          </p:cNvPicPr>
          <p:nvPr/>
        </p:nvPicPr>
        <p:blipFill>
          <a:blip r:embed="rId6"/>
          <a:stretch>
            <a:fillRect/>
          </a:stretch>
        </p:blipFill>
        <p:spPr>
          <a:xfrm>
            <a:off x="159564" y="1620053"/>
            <a:ext cx="11340203" cy="3838502"/>
          </a:xfrm>
          <a:prstGeom prst="rect">
            <a:avLst/>
          </a:prstGeom>
        </p:spPr>
      </p:pic>
      <p:pic>
        <p:nvPicPr>
          <p:cNvPr id="8" name="mini i frame view">
            <a:extLst>
              <a:ext uri="{FF2B5EF4-FFF2-40B4-BE49-F238E27FC236}">
                <a16:creationId xmlns:a16="http://schemas.microsoft.com/office/drawing/2014/main" id="{BD2C8E14-1620-4607-8073-22A851F6068C}"/>
              </a:ext>
            </a:extLst>
          </p:cNvPr>
          <p:cNvPicPr>
            <a:picLocks noChangeAspect="1"/>
          </p:cNvPicPr>
          <p:nvPr/>
        </p:nvPicPr>
        <p:blipFill>
          <a:blip r:embed="rId7"/>
          <a:stretch>
            <a:fillRect/>
          </a:stretch>
        </p:blipFill>
        <p:spPr>
          <a:xfrm>
            <a:off x="113922" y="1620053"/>
            <a:ext cx="11804600" cy="4010830"/>
          </a:xfrm>
          <a:prstGeom prst="rect">
            <a:avLst/>
          </a:prstGeom>
        </p:spPr>
      </p:pic>
    </p:spTree>
    <p:extLst>
      <p:ext uri="{BB962C8B-B14F-4D97-AF65-F5344CB8AC3E}">
        <p14:creationId xmlns:p14="http://schemas.microsoft.com/office/powerpoint/2010/main" val="394028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2"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1" grpId="2" animBg="1"/>
      <p:bldP spid="13" grpId="0" animBg="1"/>
      <p:bldP spid="14" grpId="2"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7B85A7-37FF-4B0F-B46C-706F809DB448}"/>
              </a:ext>
            </a:extLst>
          </p:cNvPr>
          <p:cNvPicPr>
            <a:picLocks noChangeAspect="1"/>
          </p:cNvPicPr>
          <p:nvPr/>
        </p:nvPicPr>
        <p:blipFill>
          <a:blip r:embed="rId3"/>
          <a:stretch>
            <a:fillRect/>
          </a:stretch>
        </p:blipFill>
        <p:spPr>
          <a:xfrm>
            <a:off x="607035" y="1726062"/>
            <a:ext cx="9416196" cy="4422070"/>
          </a:xfrm>
          <a:prstGeom prst="rect">
            <a:avLst/>
          </a:prstGeom>
        </p:spPr>
      </p:pic>
      <p:pic>
        <p:nvPicPr>
          <p:cNvPr id="5" name="Picture 4">
            <a:extLst>
              <a:ext uri="{FF2B5EF4-FFF2-40B4-BE49-F238E27FC236}">
                <a16:creationId xmlns:a16="http://schemas.microsoft.com/office/drawing/2014/main" id="{4AD06690-05D8-4E04-980C-44AC483D76B4}"/>
              </a:ext>
            </a:extLst>
          </p:cNvPr>
          <p:cNvPicPr>
            <a:picLocks noChangeAspect="1"/>
          </p:cNvPicPr>
          <p:nvPr/>
        </p:nvPicPr>
        <p:blipFill>
          <a:blip r:embed="rId4"/>
          <a:stretch>
            <a:fillRect/>
          </a:stretch>
        </p:blipFill>
        <p:spPr>
          <a:xfrm>
            <a:off x="1094062" y="275201"/>
            <a:ext cx="1349596" cy="1238591"/>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Executing a Test Set</a:t>
            </a:r>
          </a:p>
        </p:txBody>
      </p:sp>
      <p:sp>
        <p:nvSpPr>
          <p:cNvPr id="11" name="Rectangle 10">
            <a:extLst>
              <a:ext uri="{FF2B5EF4-FFF2-40B4-BE49-F238E27FC236}">
                <a16:creationId xmlns:a16="http://schemas.microsoft.com/office/drawing/2014/main" id="{750FF848-4636-47E5-981F-576D37892C81}"/>
              </a:ext>
            </a:extLst>
          </p:cNvPr>
          <p:cNvSpPr/>
          <p:nvPr/>
        </p:nvSpPr>
        <p:spPr>
          <a:xfrm>
            <a:off x="6950048" y="5282997"/>
            <a:ext cx="2002536" cy="142646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Testers can record Actual Result.  Including screen shot etc.</a:t>
            </a:r>
          </a:p>
        </p:txBody>
      </p:sp>
      <p:sp>
        <p:nvSpPr>
          <p:cNvPr id="16" name="Rectangle 15">
            <a:extLst>
              <a:ext uri="{FF2B5EF4-FFF2-40B4-BE49-F238E27FC236}">
                <a16:creationId xmlns:a16="http://schemas.microsoft.com/office/drawing/2014/main" id="{5C3AC9F1-0614-49A0-A4B6-7D54BA59CCF0}"/>
              </a:ext>
            </a:extLst>
          </p:cNvPr>
          <p:cNvSpPr/>
          <p:nvPr/>
        </p:nvSpPr>
        <p:spPr>
          <a:xfrm>
            <a:off x="9021963" y="3223865"/>
            <a:ext cx="2002536" cy="142646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To log a defect click Incidents tab.</a:t>
            </a:r>
          </a:p>
        </p:txBody>
      </p:sp>
      <p:sp>
        <p:nvSpPr>
          <p:cNvPr id="17" name="Rectangle 16">
            <a:extLst>
              <a:ext uri="{FF2B5EF4-FFF2-40B4-BE49-F238E27FC236}">
                <a16:creationId xmlns:a16="http://schemas.microsoft.com/office/drawing/2014/main" id="{F473461B-77CE-4567-B20C-4D3E59D6B0C7}"/>
              </a:ext>
            </a:extLst>
          </p:cNvPr>
          <p:cNvSpPr/>
          <p:nvPr/>
        </p:nvSpPr>
        <p:spPr>
          <a:xfrm>
            <a:off x="7236781" y="4501662"/>
            <a:ext cx="1121773" cy="4224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201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6" grpId="0" animBg="1"/>
      <p:bldP spid="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7B85A7-37FF-4B0F-B46C-706F809DB448}"/>
              </a:ext>
            </a:extLst>
          </p:cNvPr>
          <p:cNvPicPr>
            <a:picLocks noChangeAspect="1"/>
          </p:cNvPicPr>
          <p:nvPr/>
        </p:nvPicPr>
        <p:blipFill>
          <a:blip r:embed="rId3"/>
          <a:stretch>
            <a:fillRect/>
          </a:stretch>
        </p:blipFill>
        <p:spPr>
          <a:xfrm>
            <a:off x="607035" y="1726062"/>
            <a:ext cx="9416196" cy="4422070"/>
          </a:xfrm>
          <a:prstGeom prst="rect">
            <a:avLst/>
          </a:prstGeom>
        </p:spPr>
      </p:pic>
      <p:pic>
        <p:nvPicPr>
          <p:cNvPr id="5" name="Picture 4">
            <a:extLst>
              <a:ext uri="{FF2B5EF4-FFF2-40B4-BE49-F238E27FC236}">
                <a16:creationId xmlns:a16="http://schemas.microsoft.com/office/drawing/2014/main" id="{4AD06690-05D8-4E04-980C-44AC483D76B4}"/>
              </a:ext>
            </a:extLst>
          </p:cNvPr>
          <p:cNvPicPr>
            <a:picLocks noChangeAspect="1"/>
          </p:cNvPicPr>
          <p:nvPr/>
        </p:nvPicPr>
        <p:blipFill>
          <a:blip r:embed="rId4"/>
          <a:stretch>
            <a:fillRect/>
          </a:stretch>
        </p:blipFill>
        <p:spPr>
          <a:xfrm>
            <a:off x="1094062" y="275201"/>
            <a:ext cx="1349596" cy="1238591"/>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Executing a Test Set</a:t>
            </a:r>
          </a:p>
        </p:txBody>
      </p:sp>
      <p:sp>
        <p:nvSpPr>
          <p:cNvPr id="11" name="Rectangle 10">
            <a:extLst>
              <a:ext uri="{FF2B5EF4-FFF2-40B4-BE49-F238E27FC236}">
                <a16:creationId xmlns:a16="http://schemas.microsoft.com/office/drawing/2014/main" id="{750FF848-4636-47E5-981F-576D37892C81}"/>
              </a:ext>
            </a:extLst>
          </p:cNvPr>
          <p:cNvSpPr/>
          <p:nvPr/>
        </p:nvSpPr>
        <p:spPr>
          <a:xfrm>
            <a:off x="6950048" y="5282997"/>
            <a:ext cx="2002536" cy="142646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Testers can record Actual Result.  Including screen shot etc.</a:t>
            </a:r>
          </a:p>
        </p:txBody>
      </p:sp>
      <p:sp>
        <p:nvSpPr>
          <p:cNvPr id="17" name="Rectangle 16">
            <a:extLst>
              <a:ext uri="{FF2B5EF4-FFF2-40B4-BE49-F238E27FC236}">
                <a16:creationId xmlns:a16="http://schemas.microsoft.com/office/drawing/2014/main" id="{F473461B-77CE-4567-B20C-4D3E59D6B0C7}"/>
              </a:ext>
            </a:extLst>
          </p:cNvPr>
          <p:cNvSpPr/>
          <p:nvPr/>
        </p:nvSpPr>
        <p:spPr>
          <a:xfrm>
            <a:off x="7236781" y="4501662"/>
            <a:ext cx="1121773" cy="4224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9959D7E-3B58-4CEA-80E2-682042C9FC53}"/>
              </a:ext>
            </a:extLst>
          </p:cNvPr>
          <p:cNvPicPr>
            <a:picLocks noChangeAspect="1"/>
          </p:cNvPicPr>
          <p:nvPr/>
        </p:nvPicPr>
        <p:blipFill>
          <a:blip r:embed="rId5"/>
          <a:stretch>
            <a:fillRect/>
          </a:stretch>
        </p:blipFill>
        <p:spPr>
          <a:xfrm>
            <a:off x="607035" y="1690688"/>
            <a:ext cx="9686925" cy="5200650"/>
          </a:xfrm>
          <a:prstGeom prst="rect">
            <a:avLst/>
          </a:prstGeom>
        </p:spPr>
      </p:pic>
      <p:sp>
        <p:nvSpPr>
          <p:cNvPr id="10" name="Rectangle 9">
            <a:extLst>
              <a:ext uri="{FF2B5EF4-FFF2-40B4-BE49-F238E27FC236}">
                <a16:creationId xmlns:a16="http://schemas.microsoft.com/office/drawing/2014/main" id="{D06C43D0-6EC6-4334-B834-A5D5543611A2}"/>
              </a:ext>
            </a:extLst>
          </p:cNvPr>
          <p:cNvSpPr/>
          <p:nvPr/>
        </p:nvSpPr>
        <p:spPr>
          <a:xfrm>
            <a:off x="385148" y="4870705"/>
            <a:ext cx="4117019" cy="82458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Enter a defect name</a:t>
            </a:r>
          </a:p>
        </p:txBody>
      </p:sp>
      <p:cxnSp>
        <p:nvCxnSpPr>
          <p:cNvPr id="9" name="Straight Arrow Connector 8">
            <a:extLst>
              <a:ext uri="{FF2B5EF4-FFF2-40B4-BE49-F238E27FC236}">
                <a16:creationId xmlns:a16="http://schemas.microsoft.com/office/drawing/2014/main" id="{8A9818BF-E775-488A-92D4-A7CD93A3E82A}"/>
              </a:ext>
            </a:extLst>
          </p:cNvPr>
          <p:cNvCxnSpPr>
            <a:cxnSpLocks/>
          </p:cNvCxnSpPr>
          <p:nvPr/>
        </p:nvCxnSpPr>
        <p:spPr>
          <a:xfrm flipV="1">
            <a:off x="1343130" y="3674656"/>
            <a:ext cx="1100527" cy="11523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43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E7EBA5-BFE0-44B1-A0EF-DBA10D283294}"/>
              </a:ext>
            </a:extLst>
          </p:cNvPr>
          <p:cNvPicPr>
            <a:picLocks noChangeAspect="1"/>
          </p:cNvPicPr>
          <p:nvPr/>
        </p:nvPicPr>
        <p:blipFill rotWithShape="1">
          <a:blip r:embed="rId3"/>
          <a:srcRect b="8571"/>
          <a:stretch/>
        </p:blipFill>
        <p:spPr>
          <a:xfrm>
            <a:off x="618758" y="1714339"/>
            <a:ext cx="9239250" cy="4937760"/>
          </a:xfrm>
          <a:prstGeom prst="rect">
            <a:avLst/>
          </a:prstGeom>
        </p:spPr>
      </p:pic>
      <p:pic>
        <p:nvPicPr>
          <p:cNvPr id="5" name="Picture 4">
            <a:extLst>
              <a:ext uri="{FF2B5EF4-FFF2-40B4-BE49-F238E27FC236}">
                <a16:creationId xmlns:a16="http://schemas.microsoft.com/office/drawing/2014/main" id="{4AD06690-05D8-4E04-980C-44AC483D76B4}"/>
              </a:ext>
            </a:extLst>
          </p:cNvPr>
          <p:cNvPicPr>
            <a:picLocks noChangeAspect="1"/>
          </p:cNvPicPr>
          <p:nvPr/>
        </p:nvPicPr>
        <p:blipFill>
          <a:blip r:embed="rId4"/>
          <a:stretch>
            <a:fillRect/>
          </a:stretch>
        </p:blipFill>
        <p:spPr>
          <a:xfrm>
            <a:off x="1094062" y="275201"/>
            <a:ext cx="1349596" cy="1238591"/>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Executing a Test Set</a:t>
            </a:r>
          </a:p>
        </p:txBody>
      </p:sp>
      <p:sp>
        <p:nvSpPr>
          <p:cNvPr id="17" name="Rectangle 16">
            <a:extLst>
              <a:ext uri="{FF2B5EF4-FFF2-40B4-BE49-F238E27FC236}">
                <a16:creationId xmlns:a16="http://schemas.microsoft.com/office/drawing/2014/main" id="{F473461B-77CE-4567-B20C-4D3E59D6B0C7}"/>
              </a:ext>
            </a:extLst>
          </p:cNvPr>
          <p:cNvSpPr/>
          <p:nvPr/>
        </p:nvSpPr>
        <p:spPr>
          <a:xfrm>
            <a:off x="3559171" y="4070999"/>
            <a:ext cx="1376244" cy="21453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3AC9F1-0614-49A0-A4B6-7D54BA59CCF0}"/>
              </a:ext>
            </a:extLst>
          </p:cNvPr>
          <p:cNvSpPr/>
          <p:nvPr/>
        </p:nvSpPr>
        <p:spPr>
          <a:xfrm>
            <a:off x="6307361" y="2426061"/>
            <a:ext cx="4117019" cy="82458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Fields with * are required.  Workflows can change customize which are required fields.</a:t>
            </a:r>
          </a:p>
        </p:txBody>
      </p:sp>
      <p:cxnSp>
        <p:nvCxnSpPr>
          <p:cNvPr id="12" name="Straight Arrow Connector 11">
            <a:extLst>
              <a:ext uri="{FF2B5EF4-FFF2-40B4-BE49-F238E27FC236}">
                <a16:creationId xmlns:a16="http://schemas.microsoft.com/office/drawing/2014/main" id="{9DE54593-8A90-4F4E-93F9-4A0A97F01144}"/>
              </a:ext>
            </a:extLst>
          </p:cNvPr>
          <p:cNvCxnSpPr>
            <a:cxnSpLocks/>
          </p:cNvCxnSpPr>
          <p:nvPr/>
        </p:nvCxnSpPr>
        <p:spPr>
          <a:xfrm flipH="1">
            <a:off x="6364996" y="3274296"/>
            <a:ext cx="687810" cy="12686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E3AFDE7-363B-4188-8471-BA5D8041F3CB}"/>
              </a:ext>
            </a:extLst>
          </p:cNvPr>
          <p:cNvSpPr/>
          <p:nvPr/>
        </p:nvSpPr>
        <p:spPr>
          <a:xfrm>
            <a:off x="385148" y="5134419"/>
            <a:ext cx="1744442" cy="124874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Select defect type via drop down.</a:t>
            </a:r>
          </a:p>
        </p:txBody>
      </p:sp>
      <p:cxnSp>
        <p:nvCxnSpPr>
          <p:cNvPr id="9" name="Straight Arrow Connector 8">
            <a:extLst>
              <a:ext uri="{FF2B5EF4-FFF2-40B4-BE49-F238E27FC236}">
                <a16:creationId xmlns:a16="http://schemas.microsoft.com/office/drawing/2014/main" id="{4BE934B3-C17B-4830-B84D-67FA99EBE0E1}"/>
              </a:ext>
            </a:extLst>
          </p:cNvPr>
          <p:cNvCxnSpPr>
            <a:cxnSpLocks/>
          </p:cNvCxnSpPr>
          <p:nvPr/>
        </p:nvCxnSpPr>
        <p:spPr>
          <a:xfrm flipV="1">
            <a:off x="684505" y="4070999"/>
            <a:ext cx="1649487" cy="10515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0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1"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18DFF8-A276-47B2-8AC0-5BD82350B89C}"/>
              </a:ext>
            </a:extLst>
          </p:cNvPr>
          <p:cNvPicPr>
            <a:picLocks noChangeAspect="1"/>
          </p:cNvPicPr>
          <p:nvPr/>
        </p:nvPicPr>
        <p:blipFill rotWithShape="1">
          <a:blip r:embed="rId3"/>
          <a:srcRect r="10825" b="7096"/>
          <a:stretch/>
        </p:blipFill>
        <p:spPr>
          <a:xfrm>
            <a:off x="720852" y="1484543"/>
            <a:ext cx="10515600" cy="4663440"/>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lstStyle/>
          <a:p>
            <a:r>
              <a:rPr lang="en-US" dirty="0"/>
              <a:t>		Test Case Organization</a:t>
            </a:r>
          </a:p>
        </p:txBody>
      </p:sp>
      <p:pic>
        <p:nvPicPr>
          <p:cNvPr id="4" name="Picture 3">
            <a:extLst>
              <a:ext uri="{FF2B5EF4-FFF2-40B4-BE49-F238E27FC236}">
                <a16:creationId xmlns:a16="http://schemas.microsoft.com/office/drawing/2014/main" id="{51FDF5E3-851F-421E-95AA-1102B13E9B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264" y="161870"/>
            <a:ext cx="2295478" cy="1101130"/>
          </a:xfrm>
          <a:prstGeom prst="rect">
            <a:avLst/>
          </a:prstGeom>
        </p:spPr>
      </p:pic>
      <p:sp>
        <p:nvSpPr>
          <p:cNvPr id="12" name="Arrow: Down 11">
            <a:extLst>
              <a:ext uri="{FF2B5EF4-FFF2-40B4-BE49-F238E27FC236}">
                <a16:creationId xmlns:a16="http://schemas.microsoft.com/office/drawing/2014/main" id="{B425672D-AA89-436D-8F7C-DDD02ED29649}"/>
              </a:ext>
            </a:extLst>
          </p:cNvPr>
          <p:cNvSpPr/>
          <p:nvPr/>
        </p:nvSpPr>
        <p:spPr>
          <a:xfrm rot="10800000">
            <a:off x="2747193" y="1893942"/>
            <a:ext cx="339920" cy="13255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EEBDD2E-2D65-4D64-BCB5-F8352027AF83}"/>
              </a:ext>
            </a:extLst>
          </p:cNvPr>
          <p:cNvPicPr>
            <a:picLocks noChangeAspect="1"/>
          </p:cNvPicPr>
          <p:nvPr/>
        </p:nvPicPr>
        <p:blipFill>
          <a:blip r:embed="rId5"/>
          <a:stretch>
            <a:fillRect/>
          </a:stretch>
        </p:blipFill>
        <p:spPr>
          <a:xfrm>
            <a:off x="4471255" y="1480936"/>
            <a:ext cx="2124075" cy="4876800"/>
          </a:xfrm>
          <a:prstGeom prst="rect">
            <a:avLst/>
          </a:prstGeom>
        </p:spPr>
      </p:pic>
      <p:sp>
        <p:nvSpPr>
          <p:cNvPr id="11" name="Rectangle 10">
            <a:extLst>
              <a:ext uri="{FF2B5EF4-FFF2-40B4-BE49-F238E27FC236}">
                <a16:creationId xmlns:a16="http://schemas.microsoft.com/office/drawing/2014/main" id="{7A68F50C-FD98-4DEA-B828-6E0DC2BB86E1}"/>
              </a:ext>
            </a:extLst>
          </p:cNvPr>
          <p:cNvSpPr/>
          <p:nvPr/>
        </p:nvSpPr>
        <p:spPr>
          <a:xfrm>
            <a:off x="4471255" y="3466133"/>
            <a:ext cx="2124074" cy="20504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BC6571-A7DC-47AB-B120-017A4920DE84}"/>
              </a:ext>
            </a:extLst>
          </p:cNvPr>
          <p:cNvSpPr/>
          <p:nvPr/>
        </p:nvSpPr>
        <p:spPr>
          <a:xfrm>
            <a:off x="779524" y="2903973"/>
            <a:ext cx="1684895" cy="1808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221301-6C56-4719-AC10-AFE64264EA34}"/>
              </a:ext>
            </a:extLst>
          </p:cNvPr>
          <p:cNvSpPr/>
          <p:nvPr/>
        </p:nvSpPr>
        <p:spPr>
          <a:xfrm>
            <a:off x="720851" y="2368296"/>
            <a:ext cx="1802243" cy="15807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9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xit" presetSubtype="0" fill="hold" grpId="3"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1" grpId="0" animBg="1"/>
      <p:bldP spid="11" grpId="1" animBg="1"/>
      <p:bldP spid="8" grpId="0" animBg="1"/>
      <p:bldP spid="14" grpId="2" animBg="1"/>
      <p:bldP spid="14" grpId="3"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D1D265-DE72-4C76-A42D-BC050E252EE8}"/>
              </a:ext>
            </a:extLst>
          </p:cNvPr>
          <p:cNvPicPr>
            <a:picLocks noChangeAspect="1"/>
          </p:cNvPicPr>
          <p:nvPr/>
        </p:nvPicPr>
        <p:blipFill>
          <a:blip r:embed="rId3"/>
          <a:stretch>
            <a:fillRect/>
          </a:stretch>
        </p:blipFill>
        <p:spPr>
          <a:xfrm>
            <a:off x="618758" y="1702411"/>
            <a:ext cx="8915400" cy="4953000"/>
          </a:xfrm>
          <a:prstGeom prst="rect">
            <a:avLst/>
          </a:prstGeom>
        </p:spPr>
      </p:pic>
      <p:pic>
        <p:nvPicPr>
          <p:cNvPr id="5" name="Picture 4">
            <a:extLst>
              <a:ext uri="{FF2B5EF4-FFF2-40B4-BE49-F238E27FC236}">
                <a16:creationId xmlns:a16="http://schemas.microsoft.com/office/drawing/2014/main" id="{4AD06690-05D8-4E04-980C-44AC483D76B4}"/>
              </a:ext>
            </a:extLst>
          </p:cNvPr>
          <p:cNvPicPr>
            <a:picLocks noChangeAspect="1"/>
          </p:cNvPicPr>
          <p:nvPr/>
        </p:nvPicPr>
        <p:blipFill>
          <a:blip r:embed="rId4"/>
          <a:stretch>
            <a:fillRect/>
          </a:stretch>
        </p:blipFill>
        <p:spPr>
          <a:xfrm>
            <a:off x="1094062" y="275201"/>
            <a:ext cx="1349596" cy="1238591"/>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Executing a Test Set</a:t>
            </a:r>
          </a:p>
        </p:txBody>
      </p:sp>
      <p:cxnSp>
        <p:nvCxnSpPr>
          <p:cNvPr id="12" name="Straight Arrow Connector 11">
            <a:extLst>
              <a:ext uri="{FF2B5EF4-FFF2-40B4-BE49-F238E27FC236}">
                <a16:creationId xmlns:a16="http://schemas.microsoft.com/office/drawing/2014/main" id="{9DE54593-8A90-4F4E-93F9-4A0A97F01144}"/>
              </a:ext>
            </a:extLst>
          </p:cNvPr>
          <p:cNvCxnSpPr>
            <a:cxnSpLocks/>
          </p:cNvCxnSpPr>
          <p:nvPr/>
        </p:nvCxnSpPr>
        <p:spPr>
          <a:xfrm flipH="1" flipV="1">
            <a:off x="9219425" y="2041711"/>
            <a:ext cx="723650" cy="1518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C3AC9F1-0614-49A0-A4B6-7D54BA59CCF0}"/>
              </a:ext>
            </a:extLst>
          </p:cNvPr>
          <p:cNvSpPr/>
          <p:nvPr/>
        </p:nvSpPr>
        <p:spPr>
          <a:xfrm>
            <a:off x="9202616" y="3320107"/>
            <a:ext cx="2037548" cy="19108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Once you log information about the incident, Click Fail.</a:t>
            </a:r>
          </a:p>
        </p:txBody>
      </p:sp>
      <p:pic>
        <p:nvPicPr>
          <p:cNvPr id="7" name="Picture 6">
            <a:extLst>
              <a:ext uri="{FF2B5EF4-FFF2-40B4-BE49-F238E27FC236}">
                <a16:creationId xmlns:a16="http://schemas.microsoft.com/office/drawing/2014/main" id="{7FA147F5-2479-4992-862E-62F661294FEC}"/>
              </a:ext>
            </a:extLst>
          </p:cNvPr>
          <p:cNvPicPr>
            <a:picLocks noChangeAspect="1"/>
          </p:cNvPicPr>
          <p:nvPr/>
        </p:nvPicPr>
        <p:blipFill>
          <a:blip r:embed="rId5"/>
          <a:stretch>
            <a:fillRect/>
          </a:stretch>
        </p:blipFill>
        <p:spPr>
          <a:xfrm>
            <a:off x="6180042" y="1421423"/>
            <a:ext cx="4171950" cy="561975"/>
          </a:xfrm>
          <a:prstGeom prst="rect">
            <a:avLst/>
          </a:prstGeom>
        </p:spPr>
      </p:pic>
    </p:spTree>
    <p:extLst>
      <p:ext uri="{BB962C8B-B14F-4D97-AF65-F5344CB8AC3E}">
        <p14:creationId xmlns:p14="http://schemas.microsoft.com/office/powerpoint/2010/main" val="2317024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D1D265-DE72-4C76-A42D-BC050E252EE8}"/>
              </a:ext>
            </a:extLst>
          </p:cNvPr>
          <p:cNvPicPr>
            <a:picLocks noChangeAspect="1"/>
          </p:cNvPicPr>
          <p:nvPr/>
        </p:nvPicPr>
        <p:blipFill>
          <a:blip r:embed="rId3"/>
          <a:stretch>
            <a:fillRect/>
          </a:stretch>
        </p:blipFill>
        <p:spPr>
          <a:xfrm>
            <a:off x="618758" y="1702411"/>
            <a:ext cx="8915400" cy="4953000"/>
          </a:xfrm>
          <a:prstGeom prst="rect">
            <a:avLst/>
          </a:prstGeom>
        </p:spPr>
      </p:pic>
      <p:pic>
        <p:nvPicPr>
          <p:cNvPr id="5" name="Picture 4">
            <a:extLst>
              <a:ext uri="{FF2B5EF4-FFF2-40B4-BE49-F238E27FC236}">
                <a16:creationId xmlns:a16="http://schemas.microsoft.com/office/drawing/2014/main" id="{4AD06690-05D8-4E04-980C-44AC483D76B4}"/>
              </a:ext>
            </a:extLst>
          </p:cNvPr>
          <p:cNvPicPr>
            <a:picLocks noChangeAspect="1"/>
          </p:cNvPicPr>
          <p:nvPr/>
        </p:nvPicPr>
        <p:blipFill>
          <a:blip r:embed="rId4"/>
          <a:stretch>
            <a:fillRect/>
          </a:stretch>
        </p:blipFill>
        <p:spPr>
          <a:xfrm>
            <a:off x="1094062" y="275201"/>
            <a:ext cx="1349596" cy="1238591"/>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Executing a Test Set</a:t>
            </a:r>
          </a:p>
        </p:txBody>
      </p:sp>
      <p:pic>
        <p:nvPicPr>
          <p:cNvPr id="3" name="Picture 2">
            <a:extLst>
              <a:ext uri="{FF2B5EF4-FFF2-40B4-BE49-F238E27FC236}">
                <a16:creationId xmlns:a16="http://schemas.microsoft.com/office/drawing/2014/main" id="{BB866287-2E9C-46BB-99EE-46992F94D09A}"/>
              </a:ext>
            </a:extLst>
          </p:cNvPr>
          <p:cNvPicPr>
            <a:picLocks noChangeAspect="1"/>
          </p:cNvPicPr>
          <p:nvPr/>
        </p:nvPicPr>
        <p:blipFill>
          <a:blip r:embed="rId5"/>
          <a:stretch>
            <a:fillRect/>
          </a:stretch>
        </p:blipFill>
        <p:spPr>
          <a:xfrm>
            <a:off x="618758" y="1702410"/>
            <a:ext cx="8943975" cy="4733925"/>
          </a:xfrm>
          <a:prstGeom prst="rect">
            <a:avLst/>
          </a:prstGeom>
        </p:spPr>
      </p:pic>
      <p:sp>
        <p:nvSpPr>
          <p:cNvPr id="16" name="Rectangle 15">
            <a:extLst>
              <a:ext uri="{FF2B5EF4-FFF2-40B4-BE49-F238E27FC236}">
                <a16:creationId xmlns:a16="http://schemas.microsoft.com/office/drawing/2014/main" id="{5C3AC9F1-0614-49A0-A4B6-7D54BA59CCF0}"/>
              </a:ext>
            </a:extLst>
          </p:cNvPr>
          <p:cNvSpPr/>
          <p:nvPr/>
        </p:nvSpPr>
        <p:spPr>
          <a:xfrm>
            <a:off x="319049" y="3839185"/>
            <a:ext cx="2166904" cy="13255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Progress bar shows pass/fail.  Able to pause timer.</a:t>
            </a:r>
          </a:p>
        </p:txBody>
      </p:sp>
      <p:pic>
        <p:nvPicPr>
          <p:cNvPr id="6" name="Picture 5">
            <a:extLst>
              <a:ext uri="{FF2B5EF4-FFF2-40B4-BE49-F238E27FC236}">
                <a16:creationId xmlns:a16="http://schemas.microsoft.com/office/drawing/2014/main" id="{89C6AD51-5230-4A56-ABD7-3D6AF5E7B498}"/>
              </a:ext>
            </a:extLst>
          </p:cNvPr>
          <p:cNvPicPr>
            <a:picLocks noChangeAspect="1"/>
          </p:cNvPicPr>
          <p:nvPr/>
        </p:nvPicPr>
        <p:blipFill>
          <a:blip r:embed="rId6"/>
          <a:stretch>
            <a:fillRect/>
          </a:stretch>
        </p:blipFill>
        <p:spPr>
          <a:xfrm>
            <a:off x="9575023" y="2396698"/>
            <a:ext cx="695325" cy="895350"/>
          </a:xfrm>
          <a:prstGeom prst="rect">
            <a:avLst/>
          </a:prstGeom>
        </p:spPr>
      </p:pic>
      <p:cxnSp>
        <p:nvCxnSpPr>
          <p:cNvPr id="10" name="Straight Arrow Connector 9">
            <a:extLst>
              <a:ext uri="{FF2B5EF4-FFF2-40B4-BE49-F238E27FC236}">
                <a16:creationId xmlns:a16="http://schemas.microsoft.com/office/drawing/2014/main" id="{383AFAB0-7762-4F7C-98B0-22A47192D148}"/>
              </a:ext>
            </a:extLst>
          </p:cNvPr>
          <p:cNvCxnSpPr>
            <a:cxnSpLocks/>
          </p:cNvCxnSpPr>
          <p:nvPr/>
        </p:nvCxnSpPr>
        <p:spPr>
          <a:xfrm flipV="1">
            <a:off x="874423" y="2919046"/>
            <a:ext cx="743362" cy="9201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5F83B74-AF54-4566-A270-39957B3B2B93}"/>
              </a:ext>
            </a:extLst>
          </p:cNvPr>
          <p:cNvSpPr/>
          <p:nvPr/>
        </p:nvSpPr>
        <p:spPr>
          <a:xfrm>
            <a:off x="9706047" y="4178911"/>
            <a:ext cx="2166904" cy="13255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Can choose to leave test and resume at a later time.</a:t>
            </a:r>
          </a:p>
        </p:txBody>
      </p:sp>
      <p:cxnSp>
        <p:nvCxnSpPr>
          <p:cNvPr id="14" name="Straight Arrow Connector 13">
            <a:extLst>
              <a:ext uri="{FF2B5EF4-FFF2-40B4-BE49-F238E27FC236}">
                <a16:creationId xmlns:a16="http://schemas.microsoft.com/office/drawing/2014/main" id="{042885C8-C826-41C7-922B-4792C7F2A965}"/>
              </a:ext>
            </a:extLst>
          </p:cNvPr>
          <p:cNvCxnSpPr>
            <a:cxnSpLocks/>
          </p:cNvCxnSpPr>
          <p:nvPr/>
        </p:nvCxnSpPr>
        <p:spPr>
          <a:xfrm flipH="1" flipV="1">
            <a:off x="10099269" y="3437606"/>
            <a:ext cx="330422" cy="6961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3C5051A-9E5A-4592-A082-437753A0D5C3}"/>
              </a:ext>
            </a:extLst>
          </p:cNvPr>
          <p:cNvPicPr>
            <a:picLocks noChangeAspect="1"/>
          </p:cNvPicPr>
          <p:nvPr/>
        </p:nvPicPr>
        <p:blipFill>
          <a:blip r:embed="rId7"/>
          <a:stretch>
            <a:fillRect/>
          </a:stretch>
        </p:blipFill>
        <p:spPr>
          <a:xfrm>
            <a:off x="10115366" y="2396698"/>
            <a:ext cx="628650" cy="914400"/>
          </a:xfrm>
          <a:prstGeom prst="rect">
            <a:avLst/>
          </a:prstGeom>
        </p:spPr>
      </p:pic>
      <p:sp>
        <p:nvSpPr>
          <p:cNvPr id="12" name="Rectangle 11">
            <a:extLst>
              <a:ext uri="{FF2B5EF4-FFF2-40B4-BE49-F238E27FC236}">
                <a16:creationId xmlns:a16="http://schemas.microsoft.com/office/drawing/2014/main" id="{81245A4D-E08F-4632-A06D-03C4E02A9171}"/>
              </a:ext>
            </a:extLst>
          </p:cNvPr>
          <p:cNvSpPr/>
          <p:nvPr/>
        </p:nvSpPr>
        <p:spPr>
          <a:xfrm>
            <a:off x="4277235" y="2860792"/>
            <a:ext cx="2166904" cy="13255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Once all steps are completed – system provides a finish option.</a:t>
            </a:r>
          </a:p>
        </p:txBody>
      </p:sp>
      <p:pic>
        <p:nvPicPr>
          <p:cNvPr id="8" name="Picture 7">
            <a:extLst>
              <a:ext uri="{FF2B5EF4-FFF2-40B4-BE49-F238E27FC236}">
                <a16:creationId xmlns:a16="http://schemas.microsoft.com/office/drawing/2014/main" id="{4195021C-C579-4133-87E2-F9D0CC3EFA2A}"/>
              </a:ext>
            </a:extLst>
          </p:cNvPr>
          <p:cNvPicPr>
            <a:picLocks noChangeAspect="1"/>
          </p:cNvPicPr>
          <p:nvPr/>
        </p:nvPicPr>
        <p:blipFill>
          <a:blip r:embed="rId8"/>
          <a:stretch>
            <a:fillRect/>
          </a:stretch>
        </p:blipFill>
        <p:spPr>
          <a:xfrm>
            <a:off x="465260" y="2131219"/>
            <a:ext cx="2305050" cy="390525"/>
          </a:xfrm>
          <a:prstGeom prst="rect">
            <a:avLst/>
          </a:prstGeom>
        </p:spPr>
      </p:pic>
      <p:cxnSp>
        <p:nvCxnSpPr>
          <p:cNvPr id="15" name="Straight Arrow Connector 14">
            <a:extLst>
              <a:ext uri="{FF2B5EF4-FFF2-40B4-BE49-F238E27FC236}">
                <a16:creationId xmlns:a16="http://schemas.microsoft.com/office/drawing/2014/main" id="{C95BBD8B-0B9F-4B5C-B6E3-09185F7C664B}"/>
              </a:ext>
            </a:extLst>
          </p:cNvPr>
          <p:cNvCxnSpPr>
            <a:cxnSpLocks/>
          </p:cNvCxnSpPr>
          <p:nvPr/>
        </p:nvCxnSpPr>
        <p:spPr>
          <a:xfrm flipH="1" flipV="1">
            <a:off x="2611244" y="2396698"/>
            <a:ext cx="1459877" cy="6784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0F2510-51EC-41E6-A491-0C5205E39049}"/>
              </a:ext>
            </a:extLst>
          </p:cNvPr>
          <p:cNvCxnSpPr>
            <a:cxnSpLocks/>
          </p:cNvCxnSpPr>
          <p:nvPr/>
        </p:nvCxnSpPr>
        <p:spPr>
          <a:xfrm flipV="1">
            <a:off x="6774561" y="2641716"/>
            <a:ext cx="3087881" cy="2280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31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3" grpId="0" animBg="1"/>
      <p:bldP spid="13" grpId="1" animBg="1"/>
      <p:bldP spid="12"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D06690-05D8-4E04-980C-44AC483D76B4}"/>
              </a:ext>
            </a:extLst>
          </p:cNvPr>
          <p:cNvPicPr>
            <a:picLocks noChangeAspect="1"/>
          </p:cNvPicPr>
          <p:nvPr/>
        </p:nvPicPr>
        <p:blipFill>
          <a:blip r:embed="rId3"/>
          <a:stretch>
            <a:fillRect/>
          </a:stretch>
        </p:blipFill>
        <p:spPr>
          <a:xfrm>
            <a:off x="1094062" y="275201"/>
            <a:ext cx="1349596" cy="1238591"/>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Review Test Runs</a:t>
            </a:r>
          </a:p>
        </p:txBody>
      </p:sp>
      <p:pic>
        <p:nvPicPr>
          <p:cNvPr id="3" name="Picture 2">
            <a:extLst>
              <a:ext uri="{FF2B5EF4-FFF2-40B4-BE49-F238E27FC236}">
                <a16:creationId xmlns:a16="http://schemas.microsoft.com/office/drawing/2014/main" id="{0F7D4ED2-5A4A-4AAD-9252-DDE165CE6A8F}"/>
              </a:ext>
            </a:extLst>
          </p:cNvPr>
          <p:cNvPicPr>
            <a:picLocks noChangeAspect="1"/>
          </p:cNvPicPr>
          <p:nvPr/>
        </p:nvPicPr>
        <p:blipFill>
          <a:blip r:embed="rId4"/>
          <a:stretch>
            <a:fillRect/>
          </a:stretch>
        </p:blipFill>
        <p:spPr>
          <a:xfrm>
            <a:off x="838200" y="1690688"/>
            <a:ext cx="10978745" cy="4042238"/>
          </a:xfrm>
          <a:prstGeom prst="rect">
            <a:avLst/>
          </a:prstGeom>
        </p:spPr>
      </p:pic>
      <p:sp>
        <p:nvSpPr>
          <p:cNvPr id="9" name="Rectangle 8">
            <a:extLst>
              <a:ext uri="{FF2B5EF4-FFF2-40B4-BE49-F238E27FC236}">
                <a16:creationId xmlns:a16="http://schemas.microsoft.com/office/drawing/2014/main" id="{B459F18C-821D-4735-A714-28B95812F62F}"/>
              </a:ext>
            </a:extLst>
          </p:cNvPr>
          <p:cNvSpPr/>
          <p:nvPr/>
        </p:nvSpPr>
        <p:spPr>
          <a:xfrm>
            <a:off x="2226001" y="3736012"/>
            <a:ext cx="9409990" cy="243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A909C5CA-4CCA-4AEF-9ABB-E125BD82118C}"/>
              </a:ext>
            </a:extLst>
          </p:cNvPr>
          <p:cNvSpPr/>
          <p:nvPr/>
        </p:nvSpPr>
        <p:spPr>
          <a:xfrm rot="10800000">
            <a:off x="5197316" y="2103437"/>
            <a:ext cx="339920" cy="13255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3F6A5A-5399-4A36-8A86-A62DB27F8D94}"/>
              </a:ext>
            </a:extLst>
          </p:cNvPr>
          <p:cNvSpPr/>
          <p:nvPr/>
        </p:nvSpPr>
        <p:spPr>
          <a:xfrm>
            <a:off x="5477579" y="2951939"/>
            <a:ext cx="1958201" cy="10272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75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6" grpId="1" animBg="1"/>
      <p:bldP spid="7" grpId="0" animBg="1"/>
      <p:bldP spid="7" grpId="2"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D06690-05D8-4E04-980C-44AC483D76B4}"/>
              </a:ext>
            </a:extLst>
          </p:cNvPr>
          <p:cNvPicPr>
            <a:picLocks noChangeAspect="1"/>
          </p:cNvPicPr>
          <p:nvPr/>
        </p:nvPicPr>
        <p:blipFill>
          <a:blip r:embed="rId3"/>
          <a:stretch>
            <a:fillRect/>
          </a:stretch>
        </p:blipFill>
        <p:spPr>
          <a:xfrm>
            <a:off x="1094062" y="275201"/>
            <a:ext cx="1349596" cy="1238591"/>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Review Test Runs</a:t>
            </a:r>
          </a:p>
        </p:txBody>
      </p:sp>
      <p:pic>
        <p:nvPicPr>
          <p:cNvPr id="4" name="Picture 3">
            <a:extLst>
              <a:ext uri="{FF2B5EF4-FFF2-40B4-BE49-F238E27FC236}">
                <a16:creationId xmlns:a16="http://schemas.microsoft.com/office/drawing/2014/main" id="{B27BD879-CAC5-4D2B-84D6-64845901E401}"/>
              </a:ext>
            </a:extLst>
          </p:cNvPr>
          <p:cNvPicPr>
            <a:picLocks noChangeAspect="1"/>
          </p:cNvPicPr>
          <p:nvPr/>
        </p:nvPicPr>
        <p:blipFill>
          <a:blip r:embed="rId4"/>
          <a:stretch>
            <a:fillRect/>
          </a:stretch>
        </p:blipFill>
        <p:spPr>
          <a:xfrm>
            <a:off x="838201" y="1690688"/>
            <a:ext cx="10084358" cy="4894410"/>
          </a:xfrm>
          <a:prstGeom prst="rect">
            <a:avLst/>
          </a:prstGeom>
        </p:spPr>
      </p:pic>
    </p:spTree>
    <p:extLst>
      <p:ext uri="{BB962C8B-B14F-4D97-AF65-F5344CB8AC3E}">
        <p14:creationId xmlns:p14="http://schemas.microsoft.com/office/powerpoint/2010/main" val="25941988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D06690-05D8-4E04-980C-44AC483D76B4}"/>
              </a:ext>
            </a:extLst>
          </p:cNvPr>
          <p:cNvPicPr>
            <a:picLocks noChangeAspect="1"/>
          </p:cNvPicPr>
          <p:nvPr/>
        </p:nvPicPr>
        <p:blipFill>
          <a:blip r:embed="rId3"/>
          <a:stretch>
            <a:fillRect/>
          </a:stretch>
        </p:blipFill>
        <p:spPr>
          <a:xfrm>
            <a:off x="1094062" y="275201"/>
            <a:ext cx="1349596" cy="1238591"/>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normAutofit/>
          </a:bodyPr>
          <a:lstStyle/>
          <a:p>
            <a:r>
              <a:rPr lang="en-US" dirty="0"/>
              <a:t>		Review Test Runs</a:t>
            </a:r>
          </a:p>
        </p:txBody>
      </p:sp>
      <p:pic>
        <p:nvPicPr>
          <p:cNvPr id="3" name="Picture 2">
            <a:extLst>
              <a:ext uri="{FF2B5EF4-FFF2-40B4-BE49-F238E27FC236}">
                <a16:creationId xmlns:a16="http://schemas.microsoft.com/office/drawing/2014/main" id="{D9652ADA-DF89-417A-8DD0-A70E38A026CF}"/>
              </a:ext>
            </a:extLst>
          </p:cNvPr>
          <p:cNvPicPr>
            <a:picLocks noChangeAspect="1"/>
          </p:cNvPicPr>
          <p:nvPr/>
        </p:nvPicPr>
        <p:blipFill>
          <a:blip r:embed="rId4"/>
          <a:stretch>
            <a:fillRect/>
          </a:stretch>
        </p:blipFill>
        <p:spPr>
          <a:xfrm>
            <a:off x="717619" y="1816601"/>
            <a:ext cx="10357338" cy="4837923"/>
          </a:xfrm>
          <a:prstGeom prst="rect">
            <a:avLst/>
          </a:prstGeom>
        </p:spPr>
      </p:pic>
      <p:sp>
        <p:nvSpPr>
          <p:cNvPr id="6" name="Rectangle 5">
            <a:extLst>
              <a:ext uri="{FF2B5EF4-FFF2-40B4-BE49-F238E27FC236}">
                <a16:creationId xmlns:a16="http://schemas.microsoft.com/office/drawing/2014/main" id="{586B5CFD-4414-4E84-B979-E4B5E7444009}"/>
              </a:ext>
            </a:extLst>
          </p:cNvPr>
          <p:cNvSpPr/>
          <p:nvPr/>
        </p:nvSpPr>
        <p:spPr>
          <a:xfrm>
            <a:off x="4906946" y="5450669"/>
            <a:ext cx="2166904" cy="13255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You can quickly review the defect here.</a:t>
            </a:r>
          </a:p>
        </p:txBody>
      </p:sp>
      <p:cxnSp>
        <p:nvCxnSpPr>
          <p:cNvPr id="7" name="Straight Arrow Connector 6">
            <a:extLst>
              <a:ext uri="{FF2B5EF4-FFF2-40B4-BE49-F238E27FC236}">
                <a16:creationId xmlns:a16="http://schemas.microsoft.com/office/drawing/2014/main" id="{8C834700-27A8-4CF2-82C7-8D11632A32D6}"/>
              </a:ext>
            </a:extLst>
          </p:cNvPr>
          <p:cNvCxnSpPr>
            <a:cxnSpLocks/>
          </p:cNvCxnSpPr>
          <p:nvPr/>
        </p:nvCxnSpPr>
        <p:spPr>
          <a:xfrm flipV="1">
            <a:off x="7164475" y="5888334"/>
            <a:ext cx="1266092" cy="5785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7047FF8-796F-4AA8-AB4B-FEA96D23469A}"/>
              </a:ext>
            </a:extLst>
          </p:cNvPr>
          <p:cNvPicPr>
            <a:picLocks noChangeAspect="1"/>
          </p:cNvPicPr>
          <p:nvPr/>
        </p:nvPicPr>
        <p:blipFill>
          <a:blip r:embed="rId5"/>
          <a:stretch>
            <a:fillRect/>
          </a:stretch>
        </p:blipFill>
        <p:spPr>
          <a:xfrm>
            <a:off x="1597008" y="2044437"/>
            <a:ext cx="6619875" cy="3343275"/>
          </a:xfrm>
          <a:prstGeom prst="rect">
            <a:avLst/>
          </a:prstGeom>
        </p:spPr>
      </p:pic>
      <p:sp>
        <p:nvSpPr>
          <p:cNvPr id="12" name="Rectangle 11">
            <a:extLst>
              <a:ext uri="{FF2B5EF4-FFF2-40B4-BE49-F238E27FC236}">
                <a16:creationId xmlns:a16="http://schemas.microsoft.com/office/drawing/2014/main" id="{65170EBF-3D1C-41D3-AC16-7722FA6A721E}"/>
              </a:ext>
            </a:extLst>
          </p:cNvPr>
          <p:cNvSpPr/>
          <p:nvPr/>
        </p:nvSpPr>
        <p:spPr>
          <a:xfrm>
            <a:off x="9528784" y="1780612"/>
            <a:ext cx="2166904" cy="13255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 You can see which steps were passed/failed or blocked.</a:t>
            </a:r>
          </a:p>
        </p:txBody>
      </p:sp>
      <p:cxnSp>
        <p:nvCxnSpPr>
          <p:cNvPr id="13" name="Straight Arrow Connector 12">
            <a:extLst>
              <a:ext uri="{FF2B5EF4-FFF2-40B4-BE49-F238E27FC236}">
                <a16:creationId xmlns:a16="http://schemas.microsoft.com/office/drawing/2014/main" id="{021723BA-D821-4797-8714-3481C9F9A69A}"/>
              </a:ext>
            </a:extLst>
          </p:cNvPr>
          <p:cNvCxnSpPr>
            <a:cxnSpLocks/>
          </p:cNvCxnSpPr>
          <p:nvPr/>
        </p:nvCxnSpPr>
        <p:spPr>
          <a:xfrm flipH="1">
            <a:off x="10203523" y="3280695"/>
            <a:ext cx="1" cy="942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15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2" grpId="0" animBg="1"/>
      <p:bldP spid="12" grpId="1" animBg="1"/>
      <p:bldP spid="12" grpId="2"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9C48-00B1-4A28-9FF1-BAED10AD4915}"/>
              </a:ext>
            </a:extLst>
          </p:cNvPr>
          <p:cNvSpPr>
            <a:spLocks noGrp="1"/>
          </p:cNvSpPr>
          <p:nvPr>
            <p:ph type="title"/>
          </p:nvPr>
        </p:nvSpPr>
        <p:spPr/>
        <p:txBody>
          <a:bodyPr/>
          <a:lstStyle/>
          <a:p>
            <a:r>
              <a:rPr lang="en-US" dirty="0"/>
              <a:t>Wrap Up</a:t>
            </a:r>
          </a:p>
        </p:txBody>
      </p:sp>
    </p:spTree>
    <p:extLst>
      <p:ext uri="{BB962C8B-B14F-4D97-AF65-F5344CB8AC3E}">
        <p14:creationId xmlns:p14="http://schemas.microsoft.com/office/powerpoint/2010/main" val="8505211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2779-DD99-463F-865A-8516617F39BF}"/>
              </a:ext>
            </a:extLst>
          </p:cNvPr>
          <p:cNvSpPr>
            <a:spLocks noGrp="1"/>
          </p:cNvSpPr>
          <p:nvPr>
            <p:ph type="title"/>
          </p:nvPr>
        </p:nvSpPr>
        <p:spPr/>
        <p:txBody>
          <a:bodyPr/>
          <a:lstStyle/>
          <a:p>
            <a:r>
              <a:rPr lang="en-US" dirty="0"/>
              <a:t>Key Take </a:t>
            </a:r>
            <a:r>
              <a:rPr lang="en-US" dirty="0" err="1"/>
              <a:t>Aways</a:t>
            </a:r>
            <a:endParaRPr lang="en-US" dirty="0"/>
          </a:p>
        </p:txBody>
      </p:sp>
      <p:sp>
        <p:nvSpPr>
          <p:cNvPr id="3" name="Content Placeholder 2">
            <a:extLst>
              <a:ext uri="{FF2B5EF4-FFF2-40B4-BE49-F238E27FC236}">
                <a16:creationId xmlns:a16="http://schemas.microsoft.com/office/drawing/2014/main" id="{A76C89DB-3C4D-4CD8-A7F7-6E4142585C94}"/>
              </a:ext>
            </a:extLst>
          </p:cNvPr>
          <p:cNvSpPr>
            <a:spLocks noGrp="1"/>
          </p:cNvSpPr>
          <p:nvPr>
            <p:ph idx="1"/>
          </p:nvPr>
        </p:nvSpPr>
        <p:spPr>
          <a:xfrm>
            <a:off x="838200" y="1532662"/>
            <a:ext cx="10515600" cy="4351338"/>
          </a:xfrm>
        </p:spPr>
        <p:txBody>
          <a:bodyPr>
            <a:normAutofit fontScale="62500" lnSpcReduction="20000"/>
          </a:bodyPr>
          <a:lstStyle/>
          <a:p>
            <a:r>
              <a:rPr lang="en-US" dirty="0"/>
              <a:t>Organize Test Cases in Folder Structure.</a:t>
            </a:r>
          </a:p>
          <a:p>
            <a:r>
              <a:rPr lang="en-US" dirty="0"/>
              <a:t>Create Test Steps inside Test Case with Detailed Description, Expected result and sample data as necessary.</a:t>
            </a:r>
          </a:p>
          <a:p>
            <a:r>
              <a:rPr lang="en-US" dirty="0"/>
              <a:t>Link to Common Test Cases as steps with a parent test case.</a:t>
            </a:r>
          </a:p>
          <a:p>
            <a:r>
              <a:rPr lang="en-US" dirty="0"/>
              <a:t>Create Test Sets with groups of Test Cases then assign and schedule.</a:t>
            </a:r>
          </a:p>
          <a:p>
            <a:r>
              <a:rPr lang="en-US" dirty="0"/>
              <a:t>Easily Log Defects during Test Run for system capture of details. </a:t>
            </a:r>
          </a:p>
        </p:txBody>
      </p:sp>
    </p:spTree>
    <p:extLst>
      <p:ext uri="{BB962C8B-B14F-4D97-AF65-F5344CB8AC3E}">
        <p14:creationId xmlns:p14="http://schemas.microsoft.com/office/powerpoint/2010/main" val="9638333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6317E-4EEC-4E27-8134-272E4E5878A3}"/>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92441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27F9BE-E954-4BFE-92EE-E525BB066CC0}"/>
              </a:ext>
            </a:extLst>
          </p:cNvPr>
          <p:cNvPicPr>
            <a:picLocks noChangeAspect="1"/>
          </p:cNvPicPr>
          <p:nvPr/>
        </p:nvPicPr>
        <p:blipFill>
          <a:blip r:embed="rId3"/>
          <a:stretch>
            <a:fillRect/>
          </a:stretch>
        </p:blipFill>
        <p:spPr>
          <a:xfrm>
            <a:off x="720852" y="1486629"/>
            <a:ext cx="11176640" cy="4885506"/>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lstStyle/>
          <a:p>
            <a:r>
              <a:rPr lang="en-US" dirty="0"/>
              <a:t>		Test Case Organization</a:t>
            </a:r>
          </a:p>
        </p:txBody>
      </p:sp>
      <p:pic>
        <p:nvPicPr>
          <p:cNvPr id="4" name="Picture 3">
            <a:extLst>
              <a:ext uri="{FF2B5EF4-FFF2-40B4-BE49-F238E27FC236}">
                <a16:creationId xmlns:a16="http://schemas.microsoft.com/office/drawing/2014/main" id="{51FDF5E3-851F-421E-95AA-1102B13E9B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264" y="161870"/>
            <a:ext cx="2295478" cy="1101130"/>
          </a:xfrm>
          <a:prstGeom prst="rect">
            <a:avLst/>
          </a:prstGeom>
        </p:spPr>
      </p:pic>
      <p:sp>
        <p:nvSpPr>
          <p:cNvPr id="9" name="Rectangle 8">
            <a:extLst>
              <a:ext uri="{FF2B5EF4-FFF2-40B4-BE49-F238E27FC236}">
                <a16:creationId xmlns:a16="http://schemas.microsoft.com/office/drawing/2014/main" id="{367330A3-1BDD-4194-AA29-0E34589C0C9D}"/>
              </a:ext>
            </a:extLst>
          </p:cNvPr>
          <p:cNvSpPr/>
          <p:nvPr/>
        </p:nvSpPr>
        <p:spPr>
          <a:xfrm>
            <a:off x="1408176" y="3648455"/>
            <a:ext cx="502920" cy="2708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E7D37FA-BB41-44FD-B489-4D053CDE1035}"/>
              </a:ext>
            </a:extLst>
          </p:cNvPr>
          <p:cNvPicPr>
            <a:picLocks noChangeAspect="1"/>
          </p:cNvPicPr>
          <p:nvPr/>
        </p:nvPicPr>
        <p:blipFill>
          <a:blip r:embed="rId5"/>
          <a:stretch>
            <a:fillRect/>
          </a:stretch>
        </p:blipFill>
        <p:spPr>
          <a:xfrm>
            <a:off x="6398705" y="2834323"/>
            <a:ext cx="3270200" cy="3740849"/>
          </a:xfrm>
          <a:prstGeom prst="rect">
            <a:avLst/>
          </a:prstGeom>
        </p:spPr>
      </p:pic>
      <p:sp>
        <p:nvSpPr>
          <p:cNvPr id="11" name="Rectangle 10">
            <a:extLst>
              <a:ext uri="{FF2B5EF4-FFF2-40B4-BE49-F238E27FC236}">
                <a16:creationId xmlns:a16="http://schemas.microsoft.com/office/drawing/2014/main" id="{7A68F50C-FD98-4DEA-B828-6E0DC2BB86E1}"/>
              </a:ext>
            </a:extLst>
          </p:cNvPr>
          <p:cNvSpPr/>
          <p:nvPr/>
        </p:nvSpPr>
        <p:spPr>
          <a:xfrm>
            <a:off x="6475476" y="6089122"/>
            <a:ext cx="502920" cy="2708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37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B2815F-DFE0-413F-AF31-7C6ADE4BF905}"/>
              </a:ext>
            </a:extLst>
          </p:cNvPr>
          <p:cNvPicPr>
            <a:picLocks noChangeAspect="1"/>
          </p:cNvPicPr>
          <p:nvPr/>
        </p:nvPicPr>
        <p:blipFill>
          <a:blip r:embed="rId3"/>
          <a:stretch>
            <a:fillRect/>
          </a:stretch>
        </p:blipFill>
        <p:spPr>
          <a:xfrm>
            <a:off x="722527" y="1482868"/>
            <a:ext cx="11226359" cy="5039320"/>
          </a:xfrm>
          <a:prstGeom prst="rect">
            <a:avLst/>
          </a:prstGeom>
        </p:spPr>
      </p:pic>
      <p:sp>
        <p:nvSpPr>
          <p:cNvPr id="2" name="Title 1">
            <a:extLst>
              <a:ext uri="{FF2B5EF4-FFF2-40B4-BE49-F238E27FC236}">
                <a16:creationId xmlns:a16="http://schemas.microsoft.com/office/drawing/2014/main" id="{598879D2-AB70-4181-8F03-A8E7C3D58DD3}"/>
              </a:ext>
            </a:extLst>
          </p:cNvPr>
          <p:cNvSpPr>
            <a:spLocks noGrp="1"/>
          </p:cNvSpPr>
          <p:nvPr>
            <p:ph type="title"/>
          </p:nvPr>
        </p:nvSpPr>
        <p:spPr/>
        <p:txBody>
          <a:bodyPr/>
          <a:lstStyle/>
          <a:p>
            <a:r>
              <a:rPr lang="en-US" dirty="0"/>
              <a:t>		Test Case Organization</a:t>
            </a:r>
          </a:p>
        </p:txBody>
      </p:sp>
      <p:pic>
        <p:nvPicPr>
          <p:cNvPr id="4" name="Picture 3">
            <a:extLst>
              <a:ext uri="{FF2B5EF4-FFF2-40B4-BE49-F238E27FC236}">
                <a16:creationId xmlns:a16="http://schemas.microsoft.com/office/drawing/2014/main" id="{51FDF5E3-851F-421E-95AA-1102B13E9B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264" y="161870"/>
            <a:ext cx="2295478" cy="1101130"/>
          </a:xfrm>
          <a:prstGeom prst="rect">
            <a:avLst/>
          </a:prstGeom>
        </p:spPr>
      </p:pic>
      <p:sp>
        <p:nvSpPr>
          <p:cNvPr id="12" name="Arrow: Down 11">
            <a:extLst>
              <a:ext uri="{FF2B5EF4-FFF2-40B4-BE49-F238E27FC236}">
                <a16:creationId xmlns:a16="http://schemas.microsoft.com/office/drawing/2014/main" id="{9157BD11-9DF6-4583-8211-F7E484E6630D}"/>
              </a:ext>
            </a:extLst>
          </p:cNvPr>
          <p:cNvSpPr/>
          <p:nvPr/>
        </p:nvSpPr>
        <p:spPr>
          <a:xfrm rot="5400000">
            <a:off x="2583070" y="2971799"/>
            <a:ext cx="339920" cy="13255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09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38DEAC-1D0C-40D8-AEDF-6F2617C96050}"/>
              </a:ext>
            </a:extLst>
          </p:cNvPr>
          <p:cNvSpPr/>
          <p:nvPr/>
        </p:nvSpPr>
        <p:spPr>
          <a:xfrm>
            <a:off x="728472" y="1483042"/>
            <a:ext cx="289560"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8AC820-2EAF-4A58-9EF7-62819D163DC9}"/>
              </a:ext>
            </a:extLst>
          </p:cNvPr>
          <p:cNvSpPr/>
          <p:nvPr/>
        </p:nvSpPr>
        <p:spPr>
          <a:xfrm>
            <a:off x="734568" y="1483042"/>
            <a:ext cx="307848"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FEE5ADD-7B97-4F69-8360-2E3BFE8786FF}"/>
              </a:ext>
            </a:extLst>
          </p:cNvPr>
          <p:cNvSpPr/>
          <p:nvPr/>
        </p:nvSpPr>
        <p:spPr>
          <a:xfrm>
            <a:off x="733044" y="1483042"/>
            <a:ext cx="280416" cy="310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DB6D35B-24CE-4DDB-99C7-3908EE8523DA}"/>
              </a:ext>
            </a:extLst>
          </p:cNvPr>
          <p:cNvPicPr>
            <a:picLocks noChangeAspect="1"/>
          </p:cNvPicPr>
          <p:nvPr/>
        </p:nvPicPr>
        <p:blipFill>
          <a:blip r:embed="rId3"/>
          <a:stretch>
            <a:fillRect/>
          </a:stretch>
        </p:blipFill>
        <p:spPr>
          <a:xfrm>
            <a:off x="728472" y="1483042"/>
            <a:ext cx="10929747" cy="4941490"/>
          </a:xfrm>
          <a:prstGeom prst="rect">
            <a:avLst/>
          </a:prstGeom>
        </p:spPr>
      </p:pic>
      <p:sp>
        <p:nvSpPr>
          <p:cNvPr id="8" name="Rectangle 7">
            <a:extLst>
              <a:ext uri="{FF2B5EF4-FFF2-40B4-BE49-F238E27FC236}">
                <a16:creationId xmlns:a16="http://schemas.microsoft.com/office/drawing/2014/main" id="{FC11380A-F01C-4F14-9715-A55495B89BB8}"/>
              </a:ext>
            </a:extLst>
          </p:cNvPr>
          <p:cNvSpPr/>
          <p:nvPr/>
        </p:nvSpPr>
        <p:spPr>
          <a:xfrm>
            <a:off x="7953371" y="1563429"/>
            <a:ext cx="2002536" cy="142646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Tip:</a:t>
            </a:r>
          </a:p>
          <a:p>
            <a:pPr algn="ctr"/>
            <a:r>
              <a:rPr lang="en-US" sz="1600" dirty="0">
                <a:solidFill>
                  <a:schemeClr val="accent2">
                    <a:lumMod val="75000"/>
                  </a:schemeClr>
                </a:solidFill>
              </a:rPr>
              <a:t>Easily drop and drag Test Cases into folders.</a:t>
            </a:r>
          </a:p>
        </p:txBody>
      </p:sp>
      <p:pic>
        <p:nvPicPr>
          <p:cNvPr id="11" name="Picture 10">
            <a:extLst>
              <a:ext uri="{FF2B5EF4-FFF2-40B4-BE49-F238E27FC236}">
                <a16:creationId xmlns:a16="http://schemas.microsoft.com/office/drawing/2014/main" id="{026A94FD-DC5D-4DD7-A2C5-54A67D3D5F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264" y="161870"/>
            <a:ext cx="2295478" cy="1101130"/>
          </a:xfrm>
          <a:prstGeom prst="rect">
            <a:avLst/>
          </a:prstGeom>
        </p:spPr>
      </p:pic>
      <p:sp>
        <p:nvSpPr>
          <p:cNvPr id="12" name="Title 1">
            <a:extLst>
              <a:ext uri="{FF2B5EF4-FFF2-40B4-BE49-F238E27FC236}">
                <a16:creationId xmlns:a16="http://schemas.microsoft.com/office/drawing/2014/main" id="{9DDCB906-47D2-48AF-AE36-B0DFD8628DCD}"/>
              </a:ext>
            </a:extLst>
          </p:cNvPr>
          <p:cNvSpPr>
            <a:spLocks noGrp="1"/>
          </p:cNvSpPr>
          <p:nvPr>
            <p:ph type="title"/>
          </p:nvPr>
        </p:nvSpPr>
        <p:spPr>
          <a:xfrm>
            <a:off x="838200" y="365125"/>
            <a:ext cx="10515600" cy="1325563"/>
          </a:xfrm>
        </p:spPr>
        <p:txBody>
          <a:bodyPr/>
          <a:lstStyle/>
          <a:p>
            <a:r>
              <a:rPr lang="en-US" dirty="0"/>
              <a:t>		Test Case Organization</a:t>
            </a:r>
          </a:p>
        </p:txBody>
      </p:sp>
    </p:spTree>
    <p:extLst>
      <p:ext uri="{BB962C8B-B14F-4D97-AF65-F5344CB8AC3E}">
        <p14:creationId xmlns:p14="http://schemas.microsoft.com/office/powerpoint/2010/main" val="3544289566"/>
      </p:ext>
    </p:extLst>
  </p:cSld>
  <p:clrMapOvr>
    <a:masterClrMapping/>
  </p:clrMapOvr>
</p:sld>
</file>

<file path=ppt/theme/theme1.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9851</TotalTime>
  <Words>1961</Words>
  <Application>Microsoft Office PowerPoint</Application>
  <PresentationFormat>Widescreen</PresentationFormat>
  <Paragraphs>264</Paragraphs>
  <Slides>67</Slides>
  <Notes>67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67</vt:i4>
      </vt:variant>
    </vt:vector>
  </HeadingPairs>
  <TitlesOfParts>
    <vt:vector size="75" baseType="lpstr">
      <vt:lpstr>Josefin Sans</vt:lpstr>
      <vt:lpstr>Calibri</vt:lpstr>
      <vt:lpstr>Arial</vt:lpstr>
      <vt:lpstr>Kanit</vt:lpstr>
      <vt:lpstr>Wingdings</vt:lpstr>
      <vt:lpstr>Inflectra titles</vt:lpstr>
      <vt:lpstr>2_Inflectra titles</vt:lpstr>
      <vt:lpstr>1_Inflectra titles</vt:lpstr>
      <vt:lpstr>Testing 1</vt:lpstr>
      <vt:lpstr>Teresa Langston</vt:lpstr>
      <vt:lpstr>Session Objectives</vt:lpstr>
      <vt:lpstr>Testing Building Blocks</vt:lpstr>
      <vt:lpstr>Test Cases</vt:lpstr>
      <vt:lpstr>  Test Case Organization</vt:lpstr>
      <vt:lpstr>  Test Case Organization</vt:lpstr>
      <vt:lpstr>  Test Case Organization</vt:lpstr>
      <vt:lpstr>  Test Case Organization</vt:lpstr>
      <vt:lpstr>  Creating a Test Case</vt:lpstr>
      <vt:lpstr>  Creating a Test Case</vt:lpstr>
      <vt:lpstr>  Creating a Test Case</vt:lpstr>
      <vt:lpstr>  Creating a Test Case</vt:lpstr>
      <vt:lpstr>  Test Case Detail</vt:lpstr>
      <vt:lpstr>  Test Steps</vt:lpstr>
      <vt:lpstr>  Test Steps</vt:lpstr>
      <vt:lpstr>  Test Steps</vt:lpstr>
      <vt:lpstr>Common Test Cases</vt:lpstr>
      <vt:lpstr> </vt:lpstr>
      <vt:lpstr> </vt:lpstr>
      <vt:lpstr> </vt:lpstr>
      <vt:lpstr> </vt:lpstr>
      <vt:lpstr> </vt:lpstr>
      <vt:lpstr> </vt:lpstr>
      <vt:lpstr> </vt:lpstr>
      <vt:lpstr> </vt:lpstr>
      <vt:lpstr> </vt:lpstr>
      <vt:lpstr> </vt:lpstr>
      <vt:lpstr> </vt:lpstr>
      <vt:lpstr> </vt:lpstr>
      <vt:lpstr>Linked Test Cases</vt:lpstr>
      <vt:lpstr>  Link New Common Test</vt:lpstr>
      <vt:lpstr>  Link New Common Test</vt:lpstr>
      <vt:lpstr>  Link New Common Test</vt:lpstr>
      <vt:lpstr>  Link New Common Test</vt:lpstr>
      <vt:lpstr>  Link New Common Test</vt:lpstr>
      <vt:lpstr>  Link New Common Test</vt:lpstr>
      <vt:lpstr>Test Sets </vt:lpstr>
      <vt:lpstr>  Create A Test Set</vt:lpstr>
      <vt:lpstr>  Create A Test Set</vt:lpstr>
      <vt:lpstr>  Create A Test Set</vt:lpstr>
      <vt:lpstr>  Create A Test Set</vt:lpstr>
      <vt:lpstr>  Create A Test Set</vt:lpstr>
      <vt:lpstr>  Create A Test Set</vt:lpstr>
      <vt:lpstr>  Create A Test Set</vt:lpstr>
      <vt:lpstr>  Create A Test Set</vt:lpstr>
      <vt:lpstr>  Create A Test Set</vt:lpstr>
      <vt:lpstr>  Create A Test Set</vt:lpstr>
      <vt:lpstr>Test Runs</vt:lpstr>
      <vt:lpstr>  Executing a Test Set</vt:lpstr>
      <vt:lpstr>  Executing a Test Set</vt:lpstr>
      <vt:lpstr>  Executing a Test Set</vt:lpstr>
      <vt:lpstr>  Executing a Test Set</vt:lpstr>
      <vt:lpstr>  Executing a Test Set</vt:lpstr>
      <vt:lpstr>  Executing a Test Set</vt:lpstr>
      <vt:lpstr>  Executing a Test Set</vt:lpstr>
      <vt:lpstr>  Executing a Test Set</vt:lpstr>
      <vt:lpstr>  Executing a Test Set</vt:lpstr>
      <vt:lpstr>  Executing a Test Set</vt:lpstr>
      <vt:lpstr>  Executing a Test Set</vt:lpstr>
      <vt:lpstr>  Executing a Test Set</vt:lpstr>
      <vt:lpstr>  Review Test Runs</vt:lpstr>
      <vt:lpstr>  Review Test Runs</vt:lpstr>
      <vt:lpstr>  Review Test Runs</vt:lpstr>
      <vt:lpstr>Wrap Up</vt:lpstr>
      <vt:lpstr>Key Take 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1</dc:title>
  <dc:creator>Simon Bor;Teresa Langston</dc:creator>
  <cp:lastModifiedBy>Thea Maisuradze</cp:lastModifiedBy>
  <cp:revision>245</cp:revision>
  <cp:lastPrinted>2017-03-07T16:58:37Z</cp:lastPrinted>
  <dcterms:created xsi:type="dcterms:W3CDTF">2017-03-01T18:42:32Z</dcterms:created>
  <dcterms:modified xsi:type="dcterms:W3CDTF">2019-09-10T02:33:41Z</dcterms:modified>
</cp:coreProperties>
</file>