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3"/>
  </p:notesMasterIdLst>
  <p:sldIdLst>
    <p:sldId id="535" r:id="rId3"/>
    <p:sldId id="534" r:id="rId4"/>
    <p:sldId id="298" r:id="rId5"/>
    <p:sldId id="264" r:id="rId6"/>
    <p:sldId id="333" r:id="rId7"/>
    <p:sldId id="265" r:id="rId8"/>
    <p:sldId id="296" r:id="rId9"/>
    <p:sldId id="536" r:id="rId10"/>
    <p:sldId id="328" r:id="rId11"/>
    <p:sldId id="538" r:id="rId12"/>
    <p:sldId id="275" r:id="rId13"/>
    <p:sldId id="369" r:id="rId14"/>
    <p:sldId id="289" r:id="rId15"/>
    <p:sldId id="552" r:id="rId16"/>
    <p:sldId id="539" r:id="rId17"/>
    <p:sldId id="537" r:id="rId18"/>
    <p:sldId id="508" r:id="rId19"/>
    <p:sldId id="367" r:id="rId20"/>
    <p:sldId id="300" r:id="rId21"/>
    <p:sldId id="301" r:id="rId22"/>
    <p:sldId id="544" r:id="rId23"/>
    <p:sldId id="543" r:id="rId24"/>
    <p:sldId id="545" r:id="rId25"/>
    <p:sldId id="546" r:id="rId26"/>
    <p:sldId id="547" r:id="rId27"/>
    <p:sldId id="548" r:id="rId28"/>
    <p:sldId id="550" r:id="rId29"/>
    <p:sldId id="549" r:id="rId30"/>
    <p:sldId id="551" r:id="rId31"/>
    <p:sldId id="533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Josefin Sans" pitchFamily="2" charset="0"/>
      <p:regular r:id="rId38"/>
      <p:bold r:id="rId39"/>
      <p:italic r:id="rId40"/>
      <p:boldItalic r:id="rId41"/>
    </p:embeddedFont>
    <p:embeddedFont>
      <p:font typeface="Kanit" panose="020B0604020202020204" charset="-34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A1A1"/>
    <a:srgbClr val="586E75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has been central to the ethos of the company since it’s beginning. </a:t>
            </a:r>
          </a:p>
          <a:p>
            <a:endParaRPr lang="en-US" dirty="0"/>
          </a:p>
          <a:p>
            <a:r>
              <a:rPr lang="en-US" dirty="0"/>
              <a:t>We’ve been in business for 13 years. We may still be small compared to others in the market, but we believe we truly punch above our weight.</a:t>
            </a:r>
          </a:p>
          <a:p>
            <a:endParaRPr lang="en-US" dirty="0"/>
          </a:p>
          <a:p>
            <a:r>
              <a:rPr lang="en-US" dirty="0"/>
              <a:t>A large part of that is because we focus on developing features for us and our users, not to please short term investors. This may impact our company growth – but it also makes us a sustainable grounded business.</a:t>
            </a:r>
          </a:p>
          <a:p>
            <a:endParaRPr lang="en-US" dirty="0"/>
          </a:p>
          <a:p>
            <a:r>
              <a:rPr lang="en-US" dirty="0"/>
              <a:t>That’s why we are never in maintenance mode. We are always pushing ourselves to improve our products, help our customers wherever they 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SpiraPlan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 our focus on these groups in our flagship application </a:t>
            </a:r>
            <a:r>
              <a:rPr lang="en-US" dirty="0" err="1"/>
              <a:t>SpiraPlan</a:t>
            </a:r>
            <a:r>
              <a:rPr lang="en-US" dirty="0"/>
              <a:t>. We make sure that each group is helped in a balanced way. And over the course of a few releases we aim to roll out features that each group can benefit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adopt the same pattern across all the wider </a:t>
            </a:r>
            <a:r>
              <a:rPr lang="en-US" dirty="0" err="1"/>
              <a:t>Spira</a:t>
            </a:r>
            <a:r>
              <a:rPr lang="en-US" dirty="0"/>
              <a:t> ecosystem of products and services</a:t>
            </a:r>
          </a:p>
          <a:p>
            <a:endParaRPr lang="en-US" dirty="0"/>
          </a:p>
          <a:p>
            <a:r>
              <a:rPr lang="en-US" dirty="0"/>
              <a:t>We have integrations, dedicated applications, and addons that meet the needs of each core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273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10/8/2019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8" r:id="rId14"/>
    <p:sldLayoutId id="214748371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71.svg"/><Relationship Id="rId7" Type="http://schemas.openxmlformats.org/officeDocument/2006/relationships/image" Target="../media/image9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b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jpg"/><Relationship Id="rId3" Type="http://schemas.openxmlformats.org/officeDocument/2006/relationships/image" Target="../media/image6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gif"/><Relationship Id="rId38" Type="http://schemas.openxmlformats.org/officeDocument/2006/relationships/image" Target="../media/image36.gif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rockybrands.com/" TargetMode="External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5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hyperlink" Target="http://www.ermscorp.com/" TargetMode="External"/><Relationship Id="rId10" Type="http://schemas.openxmlformats.org/officeDocument/2006/relationships/hyperlink" Target="http://www.swisslife.com/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hyperlink" Target="http://www.asos.com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jpeg"/><Relationship Id="rId16" Type="http://schemas.openxmlformats.org/officeDocument/2006/relationships/image" Target="../media/image53.jp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jpg"/><Relationship Id="rId22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41" y="4321162"/>
            <a:ext cx="4861264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Company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C2E9BA-727C-48FF-9493-AF3465E598D1}"/>
              </a:ext>
            </a:extLst>
          </p:cNvPr>
          <p:cNvGrpSpPr/>
          <p:nvPr/>
        </p:nvGrpSpPr>
        <p:grpSpPr>
          <a:xfrm>
            <a:off x="2173809" y="1637682"/>
            <a:ext cx="8678881" cy="2946480"/>
            <a:chOff x="2173809" y="1637682"/>
            <a:chExt cx="8678881" cy="2946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0A8F18-D2A8-42ED-A18E-18BA7330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809" y="1637682"/>
              <a:ext cx="8678881" cy="29464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E4C9EA-717E-4C1B-8DDE-53140D95644B}"/>
                </a:ext>
              </a:extLst>
            </p:cNvPr>
            <p:cNvSpPr txBox="1"/>
            <p:nvPr/>
          </p:nvSpPr>
          <p:spPr>
            <a:xfrm>
              <a:off x="9760399" y="4001566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stakeholders groups when designing our products, so that everyone in teams can get the most out of our products.</a:t>
            </a:r>
          </a:p>
        </p:txBody>
      </p:sp>
    </p:spTree>
    <p:extLst>
      <p:ext uri="{BB962C8B-B14F-4D97-AF65-F5344CB8AC3E}">
        <p14:creationId xmlns:p14="http://schemas.microsoft.com/office/powerpoint/2010/main" val="189108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45764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F5582-A1DA-40A4-8F62-FDEC2DA7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5" y="1562470"/>
            <a:ext cx="5599176" cy="5029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 our solutions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</p:spTree>
    <p:extLst>
      <p:ext uri="{BB962C8B-B14F-4D97-AF65-F5344CB8AC3E}">
        <p14:creationId xmlns:p14="http://schemas.microsoft.com/office/powerpoint/2010/main" val="146460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CC20F-D93A-4B9E-9423-1933540D5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We offer unique features for different industries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BB2F6A-09F3-465B-987E-D1A7F9A29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While offering simplicity and usability for everyone</a:t>
            </a:r>
          </a:p>
        </p:txBody>
      </p:sp>
    </p:spTree>
    <p:extLst>
      <p:ext uri="{BB962C8B-B14F-4D97-AF65-F5344CB8AC3E}">
        <p14:creationId xmlns:p14="http://schemas.microsoft.com/office/powerpoint/2010/main" val="171727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Features for Regulated Industries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Auditability and end-to-end traceability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Generation of Compliance Documentation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Integrated Risk </a:t>
              </a:r>
              <a:r>
                <a:rPr lang="en-US" sz="2800" kern="1200"/>
                <a:t>Analysis and Management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98209-28D5-406C-949C-30CD5DBD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7" y="1384875"/>
            <a:ext cx="10350623" cy="48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the Inflectra</a:t>
            </a:r>
            <a:r>
              <a:rPr lang="en-US" altLang="en-US" baseline="30000" dirty="0"/>
              <a:t>®</a:t>
            </a:r>
            <a:r>
              <a:rPr lang="en-US" altLang="en-US" dirty="0"/>
              <a:t> Suite Fits Together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788E-2A28-4AA6-8660-A107A3C6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err="1"/>
              <a:t>Spira</a:t>
            </a:r>
            <a:r>
              <a:rPr lang="en-US" dirty="0"/>
              <a:t>™ Platform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31D37-C865-457E-88CD-3D30F6952AD6}"/>
              </a:ext>
            </a:extLst>
          </p:cNvPr>
          <p:cNvGrpSpPr/>
          <p:nvPr/>
        </p:nvGrpSpPr>
        <p:grpSpPr>
          <a:xfrm>
            <a:off x="2566554" y="1690688"/>
            <a:ext cx="7585682" cy="1738312"/>
            <a:chOff x="2299875" y="722853"/>
            <a:chExt cx="8628250" cy="19772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E74BD1-F4DC-4EC7-B7AF-50A14B4BD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75" y="795077"/>
              <a:ext cx="2552700" cy="1905000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49891CC-5790-4DCA-AA60-1A61AFF7E092}"/>
                </a:ext>
              </a:extLst>
            </p:cNvPr>
            <p:cNvSpPr txBox="1">
              <a:spLocks/>
            </p:cNvSpPr>
            <p:nvPr/>
          </p:nvSpPr>
          <p:spPr>
            <a:xfrm>
              <a:off x="4385282" y="722853"/>
              <a:ext cx="6542843" cy="17728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QA tools</a:t>
              </a:r>
            </a:p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Product management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96065-CACF-4774-9C41-571FD4059FFF}"/>
              </a:ext>
            </a:extLst>
          </p:cNvPr>
          <p:cNvGrpSpPr/>
          <p:nvPr/>
        </p:nvGrpSpPr>
        <p:grpSpPr>
          <a:xfrm>
            <a:off x="2563902" y="5181817"/>
            <a:ext cx="7588333" cy="1752820"/>
            <a:chOff x="2321820" y="3587467"/>
            <a:chExt cx="8631265" cy="19937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2231AD-6B4F-44EC-83E4-5D1C96491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820" y="3676193"/>
              <a:ext cx="2419350" cy="1905000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B86A673B-8869-4353-9E43-3DD363DC5563}"/>
                </a:ext>
              </a:extLst>
            </p:cNvPr>
            <p:cNvSpPr txBox="1">
              <a:spLocks/>
            </p:cNvSpPr>
            <p:nvPr/>
          </p:nvSpPr>
          <p:spPr>
            <a:xfrm>
              <a:off x="4410242" y="3587467"/>
              <a:ext cx="6542843" cy="16437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Programs &amp; portfolios</a:t>
              </a:r>
            </a:p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Risk management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712A64-7506-4DF9-B144-57ED9E8F9B48}"/>
              </a:ext>
            </a:extLst>
          </p:cNvPr>
          <p:cNvGrpSpPr/>
          <p:nvPr/>
        </p:nvGrpSpPr>
        <p:grpSpPr>
          <a:xfrm>
            <a:off x="2566554" y="3427993"/>
            <a:ext cx="7585681" cy="1753827"/>
            <a:chOff x="2299875" y="2209308"/>
            <a:chExt cx="8628249" cy="1994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243122-D290-463A-96E0-0ACAB6DB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75" y="2299179"/>
              <a:ext cx="2533650" cy="1905000"/>
            </a:xfrm>
            <a:prstGeom prst="rect">
              <a:avLst/>
            </a:prstGeom>
          </p:spPr>
        </p:pic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74634B9-0FD7-4C5C-B0C2-820267179DBC}"/>
                </a:ext>
              </a:extLst>
            </p:cNvPr>
            <p:cNvSpPr txBox="1">
              <a:spLocks/>
            </p:cNvSpPr>
            <p:nvPr/>
          </p:nvSpPr>
          <p:spPr>
            <a:xfrm>
              <a:off x="4385281" y="2209308"/>
              <a:ext cx="6542843" cy="14662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3600" dirty="0">
                  <a:latin typeface="+mj-lt"/>
                </a:rPr>
                <a:t>Agile planning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3600" dirty="0">
                  <a:latin typeface="+mj-lt"/>
                </a:rPr>
                <a:t>Source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788E-2A28-4AA6-8660-A107A3C6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Wider Inflectra® Ecosystem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31D37-C865-457E-88CD-3D30F6952AD6}"/>
              </a:ext>
            </a:extLst>
          </p:cNvPr>
          <p:cNvGrpSpPr/>
          <p:nvPr/>
        </p:nvGrpSpPr>
        <p:grpSpPr>
          <a:xfrm>
            <a:off x="2566554" y="1690688"/>
            <a:ext cx="9050482" cy="1738312"/>
            <a:chOff x="2299875" y="722853"/>
            <a:chExt cx="10294371" cy="19772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E74BD1-F4DC-4EC7-B7AF-50A14B4BD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75" y="795077"/>
              <a:ext cx="2552700" cy="1905000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49891CC-5790-4DCA-AA60-1A61AFF7E092}"/>
                </a:ext>
              </a:extLst>
            </p:cNvPr>
            <p:cNvSpPr txBox="1">
              <a:spLocks/>
            </p:cNvSpPr>
            <p:nvPr/>
          </p:nvSpPr>
          <p:spPr>
            <a:xfrm>
              <a:off x="4385282" y="722853"/>
              <a:ext cx="8208964" cy="17728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Test automation: </a:t>
              </a:r>
              <a:r>
                <a:rPr lang="en-US" sz="3600" dirty="0" err="1">
                  <a:latin typeface="+mj-lt"/>
                </a:rPr>
                <a:t>Rapise</a:t>
              </a:r>
              <a:endParaRPr lang="en-US" sz="3600" dirty="0">
                <a:latin typeface="+mj-lt"/>
              </a:endParaRPr>
            </a:p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Test integration: </a:t>
              </a:r>
              <a:r>
                <a:rPr lang="en-US" sz="3600" dirty="0" err="1">
                  <a:latin typeface="+mj-lt"/>
                </a:rPr>
                <a:t>RemoteLaunch</a:t>
              </a:r>
              <a:endParaRPr lang="en-US" sz="36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96065-CACF-4774-9C41-571FD4059FFF}"/>
              </a:ext>
            </a:extLst>
          </p:cNvPr>
          <p:cNvGrpSpPr/>
          <p:nvPr/>
        </p:nvGrpSpPr>
        <p:grpSpPr>
          <a:xfrm>
            <a:off x="2563902" y="5181817"/>
            <a:ext cx="9053134" cy="1752820"/>
            <a:chOff x="2321820" y="3587467"/>
            <a:chExt cx="10297387" cy="19937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2231AD-6B4F-44EC-83E4-5D1C96491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820" y="3676193"/>
              <a:ext cx="2419350" cy="1905000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B86A673B-8869-4353-9E43-3DD363DC5563}"/>
                </a:ext>
              </a:extLst>
            </p:cNvPr>
            <p:cNvSpPr txBox="1">
              <a:spLocks/>
            </p:cNvSpPr>
            <p:nvPr/>
          </p:nvSpPr>
          <p:spPr>
            <a:xfrm>
              <a:off x="4410242" y="3587467"/>
              <a:ext cx="8208965" cy="16437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3600" dirty="0">
                  <a:latin typeface="+mj-lt"/>
                </a:rPr>
                <a:t>Syncing: Jira, Azure, HP, ServiceNow</a:t>
              </a:r>
            </a:p>
            <a:p>
              <a:pPr marL="0" indent="0">
                <a:buNone/>
              </a:pPr>
              <a:r>
                <a:rPr lang="en-US" sz="3600" dirty="0">
                  <a:latin typeface="+mj-lt"/>
                </a:rPr>
                <a:t>Helpdesk support: </a:t>
              </a:r>
              <a:r>
                <a:rPr lang="en-US" sz="3600" dirty="0" err="1">
                  <a:latin typeface="+mj-lt"/>
                </a:rPr>
                <a:t>KronoDesk</a:t>
              </a:r>
              <a:endParaRPr lang="en-US" sz="3600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712A64-7506-4DF9-B144-57ED9E8F9B48}"/>
              </a:ext>
            </a:extLst>
          </p:cNvPr>
          <p:cNvGrpSpPr/>
          <p:nvPr/>
        </p:nvGrpSpPr>
        <p:grpSpPr>
          <a:xfrm>
            <a:off x="2566554" y="3427993"/>
            <a:ext cx="9050482" cy="1753827"/>
            <a:chOff x="2299875" y="2209308"/>
            <a:chExt cx="10294371" cy="1994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243122-D290-463A-96E0-0ACAB6DBE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75" y="2299179"/>
              <a:ext cx="2533650" cy="1905000"/>
            </a:xfrm>
            <a:prstGeom prst="rect">
              <a:avLst/>
            </a:prstGeom>
          </p:spPr>
        </p:pic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A74634B9-0FD7-4C5C-B0C2-820267179DBC}"/>
                </a:ext>
              </a:extLst>
            </p:cNvPr>
            <p:cNvSpPr txBox="1">
              <a:spLocks/>
            </p:cNvSpPr>
            <p:nvPr/>
          </p:nvSpPr>
          <p:spPr>
            <a:xfrm>
              <a:off x="4385281" y="2209308"/>
              <a:ext cx="8208965" cy="14662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3600" dirty="0">
                  <a:latin typeface="+mj-lt"/>
                </a:rPr>
                <a:t>Integrations: CI/CD, IDEs, unit tests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3600" dirty="0">
                  <a:latin typeface="+mj-lt"/>
                </a:rPr>
                <a:t>Source code hosting: </a:t>
              </a:r>
              <a:r>
                <a:rPr lang="en-US" sz="3600" dirty="0" err="1">
                  <a:latin typeface="+mj-lt"/>
                </a:rPr>
                <a:t>TaraVault</a:t>
              </a:r>
              <a:endParaRPr lang="en-US" sz="3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our products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SpiraTest</a:t>
            </a:r>
            <a:r>
              <a:rPr lang="en-US" dirty="0"/>
              <a:t>® - Requirements &amp; Test Mgt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16153-9549-4252-A9BD-50AA159F1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5180" y="365125"/>
            <a:ext cx="884980" cy="1020185"/>
          </a:xfr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2B41F7-9016-429E-9F43-5A507D66FCAE}"/>
              </a:ext>
            </a:extLst>
          </p:cNvPr>
          <p:cNvSpPr txBox="1">
            <a:spLocks/>
          </p:cNvSpPr>
          <p:nvPr/>
        </p:nvSpPr>
        <p:spPr>
          <a:xfrm>
            <a:off x="838200" y="5557422"/>
            <a:ext cx="10515600" cy="106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Requirements, test and defect management - integrated</a:t>
            </a:r>
          </a:p>
          <a:p>
            <a:r>
              <a:rPr lang="en-US" dirty="0"/>
              <a:t>End-to-end traceability and real-time 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C3887-71B9-4E8E-8074-C5B819B17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2" y="1613311"/>
            <a:ext cx="7407761" cy="312460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43067-5DF0-4388-AF3B-9FB572F71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39" y="3001806"/>
            <a:ext cx="7407761" cy="214586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8054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® - Agile Planning &amp; Tracking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88FF16F-33F9-49D5-8770-14B7B492F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820" y="365125"/>
            <a:ext cx="884980" cy="10215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3BECAE-8B23-4FC6-8CD0-9C8C8050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7422"/>
            <a:ext cx="10515600" cy="1065320"/>
          </a:xfrm>
        </p:spPr>
        <p:txBody>
          <a:bodyPr>
            <a:normAutofit/>
          </a:bodyPr>
          <a:lstStyle/>
          <a:p>
            <a:r>
              <a:rPr lang="en-US" dirty="0"/>
              <a:t>All of the </a:t>
            </a:r>
            <a:r>
              <a:rPr lang="en-US" dirty="0" err="1"/>
              <a:t>SpiraTest</a:t>
            </a:r>
            <a:r>
              <a:rPr lang="en-US" dirty="0"/>
              <a:t> features, plus agile project management</a:t>
            </a:r>
          </a:p>
          <a:p>
            <a:r>
              <a:rPr lang="en-US" dirty="0"/>
              <a:t>Supports Scrum, Kanban, waterfall &amp; hybrid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BB23E-AD56-4A27-9D18-77F500235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" y="1616453"/>
            <a:ext cx="8720002" cy="362137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05440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SpiraPlan</a:t>
            </a:r>
            <a:r>
              <a:rPr lang="en-US" dirty="0"/>
              <a:t>® - Program &amp; Portfolio Mgt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028787-A834-43AF-955E-7B0C75A1B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7277" y="365125"/>
            <a:ext cx="926523" cy="10713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22FD6-D591-4CF0-AA0D-E95A0CEE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7422"/>
            <a:ext cx="10515600" cy="1065320"/>
          </a:xfrm>
        </p:spPr>
        <p:txBody>
          <a:bodyPr>
            <a:normAutofit/>
          </a:bodyPr>
          <a:lstStyle/>
          <a:p>
            <a:r>
              <a:rPr lang="en-US" dirty="0"/>
              <a:t>Extends </a:t>
            </a:r>
            <a:r>
              <a:rPr lang="en-US" dirty="0" err="1"/>
              <a:t>SpiraTeam</a:t>
            </a:r>
            <a:r>
              <a:rPr lang="en-US" dirty="0"/>
              <a:t> with program &amp; portfolio management</a:t>
            </a:r>
          </a:p>
          <a:p>
            <a:r>
              <a:rPr lang="en-US" dirty="0"/>
              <a:t>Integrated enterprise risk management &amp; tracking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DBEA3B-EA95-439F-AD6D-529F072B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3" y="1515862"/>
            <a:ext cx="4868759" cy="3826276"/>
          </a:xfrm>
          <a:prstGeom prst="rect">
            <a:avLst/>
          </a:prstGeom>
          <a:noFill/>
          <a:ln>
            <a:solidFill>
              <a:srgbClr val="93A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8792F-CBBA-4AC0-B43D-21EB97AF9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48" y="1905972"/>
            <a:ext cx="6733052" cy="279141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24609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Rapise® - Intelligent Test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541F-852E-44D1-BB01-9C2059A1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8847"/>
            <a:ext cx="10515600" cy="1184028"/>
          </a:xfrm>
        </p:spPr>
        <p:txBody>
          <a:bodyPr>
            <a:normAutofit fontScale="92500"/>
          </a:bodyPr>
          <a:lstStyle/>
          <a:p>
            <a:r>
              <a:rPr lang="en-US" dirty="0"/>
              <a:t>Codeless test automation and RPA platform using AI insights</a:t>
            </a:r>
          </a:p>
          <a:p>
            <a:r>
              <a:rPr lang="en-US" dirty="0"/>
              <a:t>Handles web, mobile, desktop, and APIs in one system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EBEB2F-B486-432B-BB21-9371BDF3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820" y="585416"/>
            <a:ext cx="884980" cy="884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59C40-C925-432D-9ED1-B67C2F36E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55" y="1470396"/>
            <a:ext cx="7125070" cy="367169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5550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RemoteLaunch</a:t>
            </a:r>
            <a:r>
              <a:rPr lang="en-US" dirty="0"/>
              <a:t>® - Automation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541F-852E-44D1-BB01-9C2059A1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3449"/>
            <a:ext cx="10515600" cy="575153"/>
          </a:xfrm>
        </p:spPr>
        <p:txBody>
          <a:bodyPr/>
          <a:lstStyle/>
          <a:p>
            <a:r>
              <a:rPr lang="en-US" dirty="0"/>
              <a:t>Integrate automated testing tools with </a:t>
            </a:r>
            <a:r>
              <a:rPr lang="en-US" dirty="0" err="1"/>
              <a:t>Spira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055A89-9AB8-4928-B25E-B2C541AF5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821" y="627081"/>
            <a:ext cx="884979" cy="801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EFAF9E-F74F-4B6E-A00D-19B706DB8DC1}"/>
              </a:ext>
            </a:extLst>
          </p:cNvPr>
          <p:cNvGrpSpPr/>
          <p:nvPr/>
        </p:nvGrpSpPr>
        <p:grpSpPr>
          <a:xfrm>
            <a:off x="1477392" y="1549893"/>
            <a:ext cx="7696200" cy="4250173"/>
            <a:chOff x="2374037" y="2011532"/>
            <a:chExt cx="7696200" cy="4250173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31C97BA4-241F-4B9B-B021-5A9BAF339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437" y="2011532"/>
              <a:ext cx="1905000" cy="914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tx1"/>
                  </a:solidFill>
                </a:rPr>
                <a:t>Host #1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</a:rPr>
                <a:t>Windows 2008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chemeClr val="tx1"/>
                  </a:solidFill>
                </a:rPr>
                <a:t>IE 8.0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7D9EB64C-95F4-4A15-8F9C-7291863D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237" y="2849732"/>
              <a:ext cx="2133600" cy="3048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 err="1">
                  <a:solidFill>
                    <a:schemeClr val="tx1"/>
                  </a:solidFill>
                </a:rPr>
                <a:t>RemoteLaunch</a:t>
              </a:r>
              <a:r>
                <a:rPr lang="en-US" altLang="en-US" sz="1600" baseline="30000" dirty="0">
                  <a:solidFill>
                    <a:schemeClr val="tx1"/>
                  </a:solidFill>
                </a:rPr>
                <a:t>®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DCB716CB-45B1-46BD-A4D1-40C55D1A5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4437" y="3383132"/>
              <a:ext cx="1905000" cy="1066800"/>
            </a:xfrm>
            <a:prstGeom prst="can">
              <a:avLst>
                <a:gd name="adj" fmla="val 25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 err="1">
                  <a:solidFill>
                    <a:schemeClr val="tx1"/>
                  </a:solidFill>
                </a:rPr>
                <a:t>SpiraTeam</a:t>
              </a:r>
              <a:r>
                <a:rPr lang="en-US" altLang="en-US" sz="1800" b="1" dirty="0">
                  <a:solidFill>
                    <a:schemeClr val="tx1"/>
                  </a:solidFill>
                </a:rPr>
                <a:t>®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Repository</a:t>
              </a: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79A0C7BD-88BF-40DD-8476-CAC18971B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037" y="3459332"/>
              <a:ext cx="1905000" cy="914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</a:rPr>
                <a:t>Host #2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Windows Vista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Mozilla Firefox</a:t>
              </a: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C8A14784-083D-41B3-95C6-6E9F9464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237" y="4907132"/>
              <a:ext cx="1905000" cy="914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</a:rPr>
                <a:t>Host #3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Ubuntu Linux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Google Chrome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5854E2-31BD-449E-A7D4-80E3A958C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837" y="4297532"/>
              <a:ext cx="2133600" cy="3048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</a:rPr>
                <a:t>RemoteLaunch</a:t>
              </a:r>
              <a:r>
                <a:rPr lang="en-US" altLang="en-US" sz="1600" baseline="30000">
                  <a:solidFill>
                    <a:schemeClr val="tx1"/>
                  </a:solidFill>
                </a:rPr>
                <a:t>®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16B124-BD93-429D-8700-E0EF4F9EE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237" y="5745332"/>
              <a:ext cx="2133600" cy="3048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</a:rPr>
                <a:t>RemoteLaunchX</a:t>
              </a:r>
              <a:r>
                <a:rPr lang="en-US" altLang="en-US" sz="1600" baseline="30000">
                  <a:solidFill>
                    <a:schemeClr val="tx1"/>
                  </a:solidFill>
                </a:rPr>
                <a:t>®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3" name="AutoShape 17">
              <a:extLst>
                <a:ext uri="{FF2B5EF4-FFF2-40B4-BE49-F238E27FC236}">
                  <a16:creationId xmlns:a16="http://schemas.microsoft.com/office/drawing/2014/main" id="{D6051B00-8B11-45CC-B3B0-97C69424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4237" y="4907132"/>
              <a:ext cx="1905000" cy="914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Manual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Tester #3</a:t>
              </a:r>
            </a:p>
          </p:txBody>
        </p:sp>
        <p:sp>
          <p:nvSpPr>
            <p:cNvPr id="14" name="AutoShape 18">
              <a:extLst>
                <a:ext uri="{FF2B5EF4-FFF2-40B4-BE49-F238E27FC236}">
                  <a16:creationId xmlns:a16="http://schemas.microsoft.com/office/drawing/2014/main" id="{4B5544E9-300D-4CFC-99EC-8A0E77877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5237" y="3459332"/>
              <a:ext cx="1905000" cy="914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Manual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Tester #2</a:t>
              </a:r>
            </a:p>
          </p:txBody>
        </p:sp>
        <p:sp>
          <p:nvSpPr>
            <p:cNvPr id="15" name="AutoShape 19">
              <a:extLst>
                <a:ext uri="{FF2B5EF4-FFF2-40B4-BE49-F238E27FC236}">
                  <a16:creationId xmlns:a16="http://schemas.microsoft.com/office/drawing/2014/main" id="{B753A649-6D3F-4540-A7BB-FE26F415F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8037" y="2011532"/>
              <a:ext cx="1905000" cy="9144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 sz="24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 sz="20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DCC12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96611"/>
                </a:buClr>
                <a:buSzPct val="80000"/>
                <a:buFont typeface="Wingdings" panose="05000000000000000000" pitchFamily="2" charset="2"/>
                <a:buChar char="n"/>
                <a:defRPr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Manual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Tester #1</a:t>
              </a:r>
            </a:p>
          </p:txBody>
        </p:sp>
        <p:sp>
          <p:nvSpPr>
            <p:cNvPr id="16" name="Line 33">
              <a:extLst>
                <a:ext uri="{FF2B5EF4-FFF2-40B4-BE49-F238E27FC236}">
                  <a16:creationId xmlns:a16="http://schemas.microsoft.com/office/drawing/2014/main" id="{F64F084E-8848-4B15-BF1C-AD7F7BFF0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9437" y="3916532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576B3A9D-F82B-4E5B-956B-1B72A122F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2437" y="4068932"/>
              <a:ext cx="762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F531A605-EFC2-4703-8DF3-9C1DDA898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5837" y="3002132"/>
              <a:ext cx="685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5433A798-F00C-4694-84F9-0C49B7B3C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7437" y="2468732"/>
              <a:ext cx="990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">
              <a:extLst>
                <a:ext uri="{FF2B5EF4-FFF2-40B4-BE49-F238E27FC236}">
                  <a16:creationId xmlns:a16="http://schemas.microsoft.com/office/drawing/2014/main" id="{72CE4500-A476-4877-A3B4-26899A352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6837" y="4449932"/>
              <a:ext cx="5334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5DB45C67-354A-493D-9B94-F53219741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6037" y="4449932"/>
              <a:ext cx="8382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CB01F12-42B2-4EAB-B302-BCE064F5DF31}"/>
                </a:ext>
              </a:extLst>
            </p:cNvPr>
            <p:cNvGrpSpPr/>
            <p:nvPr/>
          </p:nvGrpSpPr>
          <p:grpSpPr>
            <a:xfrm>
              <a:off x="2969286" y="2925909"/>
              <a:ext cx="485902" cy="440173"/>
              <a:chOff x="2969286" y="2925909"/>
              <a:chExt cx="485902" cy="4401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88F7FA-1E6D-4761-A4AF-5D1A67C1988C}"/>
                  </a:ext>
                </a:extLst>
              </p:cNvPr>
              <p:cNvSpPr/>
              <p:nvPr/>
            </p:nvSpPr>
            <p:spPr>
              <a:xfrm>
                <a:off x="2969286" y="2925909"/>
                <a:ext cx="471551" cy="440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5925CFC7-5CB0-4841-9C4E-385151109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69286" y="2925932"/>
                <a:ext cx="485902" cy="440150"/>
              </a:xfrm>
              <a:prstGeom prst="rect">
                <a:avLst/>
              </a:prstGeom>
            </p:spPr>
          </p:pic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B917749-3772-4578-9F1B-609C9FB62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47609" y="2877705"/>
              <a:ext cx="569828" cy="657781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270CBD-0016-4638-9322-0DDFFA73637B}"/>
                </a:ext>
              </a:extLst>
            </p:cNvPr>
            <p:cNvGrpSpPr/>
            <p:nvPr/>
          </p:nvGrpSpPr>
          <p:grpSpPr>
            <a:xfrm>
              <a:off x="2450237" y="4373732"/>
              <a:ext cx="485902" cy="440173"/>
              <a:chOff x="2969286" y="2925909"/>
              <a:chExt cx="485902" cy="44017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C7A3520-F7FE-4287-AF2F-F081873B6C92}"/>
                  </a:ext>
                </a:extLst>
              </p:cNvPr>
              <p:cNvSpPr/>
              <p:nvPr/>
            </p:nvSpPr>
            <p:spPr>
              <a:xfrm>
                <a:off x="2969286" y="2925909"/>
                <a:ext cx="471551" cy="440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C4C64580-6021-48D5-9B68-6BAD1AA61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69286" y="2925932"/>
                <a:ext cx="485902" cy="44015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2E1A14B-7F8C-4E4E-B795-C3A8E045D663}"/>
                </a:ext>
              </a:extLst>
            </p:cNvPr>
            <p:cNvGrpSpPr/>
            <p:nvPr/>
          </p:nvGrpSpPr>
          <p:grpSpPr>
            <a:xfrm>
              <a:off x="3270680" y="5821532"/>
              <a:ext cx="485902" cy="440173"/>
              <a:chOff x="2969286" y="2925909"/>
              <a:chExt cx="485902" cy="44017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6215A0-DFD8-4769-9049-E995BC3679EE}"/>
                  </a:ext>
                </a:extLst>
              </p:cNvPr>
              <p:cNvSpPr/>
              <p:nvPr/>
            </p:nvSpPr>
            <p:spPr>
              <a:xfrm>
                <a:off x="2969286" y="2925909"/>
                <a:ext cx="471551" cy="4401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86762479-484F-4E70-878F-7F3F783CD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69286" y="2925932"/>
                <a:ext cx="485902" cy="440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257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TaraVault</a:t>
            </a:r>
            <a:r>
              <a:rPr lang="en-US" dirty="0"/>
              <a:t>® - Source Code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541F-852E-44D1-BB01-9C2059A1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9363"/>
            <a:ext cx="5837808" cy="1003177"/>
          </a:xfrm>
        </p:spPr>
        <p:txBody>
          <a:bodyPr>
            <a:normAutofit/>
          </a:bodyPr>
          <a:lstStyle/>
          <a:p>
            <a:r>
              <a:rPr lang="en-US" dirty="0"/>
              <a:t>Cloud-hosted code repositories</a:t>
            </a:r>
            <a:br>
              <a:rPr lang="en-US" dirty="0"/>
            </a:br>
            <a:r>
              <a:rPr lang="en-US" dirty="0"/>
              <a:t>using Git &amp; Subversion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F3219F8-CE5A-439C-9485-164986A9A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0837" y="517813"/>
            <a:ext cx="882963" cy="10201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268047-92F2-4F5C-89EC-052CAC646B7A}"/>
              </a:ext>
            </a:extLst>
          </p:cNvPr>
          <p:cNvGrpSpPr/>
          <p:nvPr/>
        </p:nvGrpSpPr>
        <p:grpSpPr>
          <a:xfrm>
            <a:off x="838200" y="1690688"/>
            <a:ext cx="10515600" cy="4088675"/>
            <a:chOff x="248573" y="1690688"/>
            <a:chExt cx="11782895" cy="4874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314EB3-23CF-490A-B1C1-AA0E37229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573" y="1690688"/>
              <a:ext cx="11782895" cy="4035409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F755F2-DB52-475E-A6DC-4CFCE2BEF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0301" y="2441359"/>
              <a:ext cx="2547738" cy="4123472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935F6D-660F-4545-82EA-A58F67164AF2}"/>
              </a:ext>
            </a:extLst>
          </p:cNvPr>
          <p:cNvGrpSpPr/>
          <p:nvPr/>
        </p:nvGrpSpPr>
        <p:grpSpPr>
          <a:xfrm>
            <a:off x="6894033" y="5357160"/>
            <a:ext cx="3262029" cy="1145101"/>
            <a:chOff x="7764045" y="4634262"/>
            <a:chExt cx="3262029" cy="114510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2C3D3DD-E932-46CF-B819-3FF416ECC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64045" y="4788378"/>
              <a:ext cx="1145101" cy="83180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8F596F8-D9DB-405D-9086-4FB98C4AE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80973" y="4634262"/>
              <a:ext cx="1145101" cy="11451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3EB7F6-8B41-4DCA-806E-7D69AE6218C9}"/>
                </a:ext>
              </a:extLst>
            </p:cNvPr>
            <p:cNvSpPr txBox="1"/>
            <p:nvPr/>
          </p:nvSpPr>
          <p:spPr>
            <a:xfrm>
              <a:off x="9282008" y="495800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388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SpiraCapture</a:t>
            </a:r>
            <a:r>
              <a:rPr lang="en-US" dirty="0"/>
              <a:t>™ - Exploratory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541F-852E-44D1-BB01-9C2059A1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7422"/>
            <a:ext cx="10515600" cy="1065320"/>
          </a:xfrm>
        </p:spPr>
        <p:txBody>
          <a:bodyPr/>
          <a:lstStyle/>
          <a:p>
            <a:r>
              <a:rPr lang="en-US" dirty="0"/>
              <a:t>Chrome extension that captures activity &amp; screenshots</a:t>
            </a:r>
          </a:p>
          <a:p>
            <a:r>
              <a:rPr lang="en-US" dirty="0"/>
              <a:t>Records and organizes your testing sessions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729BCAE-5C87-46BE-98FB-667D20067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3615" y="517813"/>
            <a:ext cx="1020185" cy="1020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03D9E-7C11-477D-8F81-E5EF9BD4C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9" y="1475431"/>
            <a:ext cx="7448367" cy="377539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99396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2645-9694-414E-B0A9-2D527498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® - Support &amp; Help Desk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ED7404-4EA9-487C-8D5F-D96D20DE8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8821" y="585416"/>
            <a:ext cx="884979" cy="884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DDC76-3A39-4640-950B-DF1BE6B39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1" y="1622997"/>
            <a:ext cx="7998781" cy="31851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B8A3B-9C39-472C-BF54-FE364A6C3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01" y="3725506"/>
            <a:ext cx="5663953" cy="301899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F9DDF-4920-43D6-9868-57F33FD18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3" y="2156151"/>
            <a:ext cx="6391922" cy="3138710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87826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7ECE-8281-4ADE-9781-3722AA5C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Inflectra, by the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DCE70-9C97-4861-BD18-458657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Founded in 2006 to make software creation easier</a:t>
            </a:r>
          </a:p>
          <a:p>
            <a:r>
              <a:rPr lang="en-US" sz="3200" dirty="0">
                <a:latin typeface="+mj-lt"/>
              </a:rPr>
              <a:t>80,000 users in over 5,000 companies worldwide</a:t>
            </a:r>
          </a:p>
          <a:p>
            <a:r>
              <a:rPr lang="en-US" sz="3200" dirty="0">
                <a:latin typeface="+mj-lt"/>
              </a:rPr>
              <a:t>We Focus on our customers – not pleasing investors</a:t>
            </a:r>
          </a:p>
          <a:p>
            <a:r>
              <a:rPr lang="en-US" sz="3200" dirty="0">
                <a:latin typeface="+mj-lt"/>
              </a:rPr>
              <a:t>11 global sales offices and partners across the globe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+mj-lt"/>
              </a:rPr>
              <a:t>Delivering frequent releases both cloud and on-premise</a:t>
            </a:r>
          </a:p>
          <a:p>
            <a:r>
              <a:rPr lang="en-US" sz="3200" dirty="0">
                <a:latin typeface="+mj-lt"/>
              </a:rPr>
              <a:t>Data centers where customers need them most</a:t>
            </a:r>
          </a:p>
          <a:p>
            <a:pPr lvl="1"/>
            <a:r>
              <a:rPr lang="en-US" sz="2800" dirty="0">
                <a:latin typeface="+mj-lt"/>
              </a:rPr>
              <a:t>North America, Europe, Asia-Pacific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B6EDF-79E6-44C2-9DD0-7E2938C3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68" y="0"/>
            <a:ext cx="12323736" cy="686791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E854F83-B0DA-4BBB-BD55-C0EF5F18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Our Global Offices</a:t>
            </a:r>
          </a:p>
        </p:txBody>
      </p:sp>
    </p:spTree>
    <p:extLst>
      <p:ext uri="{BB962C8B-B14F-4D97-AF65-F5344CB8AC3E}">
        <p14:creationId xmlns:p14="http://schemas.microsoft.com/office/powerpoint/2010/main" val="219164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35" descr="ASOS">
            <a:hlinkClick r:id="rId4"/>
            <a:extLst>
              <a:ext uri="{FF2B5EF4-FFF2-40B4-BE49-F238E27FC236}">
                <a16:creationId xmlns:a16="http://schemas.microsoft.com/office/drawing/2014/main" id="{AF5409D9-AAEE-40F2-810F-FB7E1C8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54" y="5915455"/>
            <a:ext cx="901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6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8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10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3">
            <a:extLst>
              <a:ext uri="{FF2B5EF4-FFF2-40B4-BE49-F238E27FC236}">
                <a16:creationId xmlns:a16="http://schemas.microsoft.com/office/drawing/2014/main" id="{B3C5104B-02DE-4149-BCDE-F38CF3B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48" y="4355754"/>
            <a:ext cx="1700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2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46693-40DF-4C03-A621-124A4F23057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5" y="4851511"/>
            <a:ext cx="2381250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6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B4EDC-1F5E-402B-86AD-4734192B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68" y="-17795"/>
            <a:ext cx="12323736" cy="689359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E854F83-B0DA-4BBB-BD55-C0EF5F18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Our Data Center Locations</a:t>
            </a:r>
          </a:p>
        </p:txBody>
      </p:sp>
    </p:spTree>
    <p:extLst>
      <p:ext uri="{BB962C8B-B14F-4D97-AF65-F5344CB8AC3E}">
        <p14:creationId xmlns:p14="http://schemas.microsoft.com/office/powerpoint/2010/main" val="208960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40" descr="E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04" y="5339235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Soflab Technology Sp. z o.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26" y="3384815"/>
            <a:ext cx="15097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3" descr="Attra Infotech Pvt L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88" y="4057650"/>
            <a:ext cx="98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92" y="5432759"/>
            <a:ext cx="20256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3" descr="InfluenceIT Consul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5219701"/>
            <a:ext cx="2001891" cy="9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7" descr="Rubric Consulting (Pty) Lt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85" y="5242159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9" descr="Tezza Business Solu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0" y="5129688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7D21901-6A73-4648-AFEA-70049D1E42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9" y="2125073"/>
            <a:ext cx="667341" cy="66734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13" y="2160588"/>
            <a:ext cx="1360377" cy="68819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235703"/>
            <a:ext cx="1299224" cy="71004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2246" y="3288561"/>
            <a:ext cx="1569580" cy="533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24" y="2261963"/>
            <a:ext cx="2038288" cy="448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BB87A4-3BBF-48C8-A614-7E7703F9DF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1876271"/>
            <a:ext cx="2733675" cy="514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4AFE8-BB8C-4E3F-AEF4-762F0BDCBD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10" y="3239858"/>
            <a:ext cx="1276528" cy="809738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3313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Different?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1242</TotalTime>
  <Words>869</Words>
  <Application>Microsoft Office PowerPoint</Application>
  <PresentationFormat>Widescreen</PresentationFormat>
  <Paragraphs>153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Josefin Sans</vt:lpstr>
      <vt:lpstr>Arial</vt:lpstr>
      <vt:lpstr>Calibri</vt:lpstr>
      <vt:lpstr>Kanit</vt:lpstr>
      <vt:lpstr>Wingdings</vt:lpstr>
      <vt:lpstr>Inflectra content</vt:lpstr>
      <vt:lpstr>Inflectra titles</vt:lpstr>
      <vt:lpstr>Company Overview</vt:lpstr>
      <vt:lpstr>Who Are We?</vt:lpstr>
      <vt:lpstr>Inflectra, by the numbers</vt:lpstr>
      <vt:lpstr>Our Global Offices</vt:lpstr>
      <vt:lpstr>Representative Customers</vt:lpstr>
      <vt:lpstr>Our Data Center Locations</vt:lpstr>
      <vt:lpstr>Global Partner Network</vt:lpstr>
      <vt:lpstr>How Are We Different?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We offer unique features for different industries</vt:lpstr>
      <vt:lpstr>Specific Features for Regulated Industries</vt:lpstr>
      <vt:lpstr>What do we do?</vt:lpstr>
      <vt:lpstr>Our Products</vt:lpstr>
      <vt:lpstr>How the Inflectra® Suite Fits Together</vt:lpstr>
      <vt:lpstr>Core Spira™ Platform</vt:lpstr>
      <vt:lpstr>The Wider Inflectra® Ecosystem</vt:lpstr>
      <vt:lpstr>Overview of our products</vt:lpstr>
      <vt:lpstr>SpiraTest® - Requirements &amp; Test Mgt</vt:lpstr>
      <vt:lpstr>SpiraTeam® - Agile Planning &amp; Tracking</vt:lpstr>
      <vt:lpstr>SpiraPlan® - Program &amp; Portfolio Mgt</vt:lpstr>
      <vt:lpstr>Rapise® - Intelligent Test Automation</vt:lpstr>
      <vt:lpstr>RemoteLaunch® - Automation Integration</vt:lpstr>
      <vt:lpstr>TaraVault® - Source Code Management</vt:lpstr>
      <vt:lpstr>SpiraCapture™ - Exploratory Testing</vt:lpstr>
      <vt:lpstr>KronoDesk® - Support &amp; Help Desk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73</cp:revision>
  <cp:lastPrinted>2017-03-07T16:58:37Z</cp:lastPrinted>
  <dcterms:created xsi:type="dcterms:W3CDTF">2018-04-12T05:30:22Z</dcterms:created>
  <dcterms:modified xsi:type="dcterms:W3CDTF">2019-10-08T21:34:43Z</dcterms:modified>
</cp:coreProperties>
</file>